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Tahoma"/>
      <p:regular r:id="rId38"/>
      <p:bold r:id="rId39"/>
    </p:embeddedFont>
    <p:embeddedFont>
      <p:font typeface="Book Antiqu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2749BA-A8FB-4F76-95AC-780E7B3D54B8}">
  <a:tblStyle styleId="{EF2749BA-A8FB-4F76-95AC-780E7B3D54B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okAntiqua-regular.fntdata"/><Relationship Id="rId20" Type="http://schemas.openxmlformats.org/officeDocument/2006/relationships/slide" Target="slides/slide15.xml"/><Relationship Id="rId42" Type="http://schemas.openxmlformats.org/officeDocument/2006/relationships/font" Target="fonts/BookAntiqua-italic.fntdata"/><Relationship Id="rId41" Type="http://schemas.openxmlformats.org/officeDocument/2006/relationships/font" Target="fonts/BookAntiqu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BookAntiqua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ahoma-bold.fntdata"/><Relationship Id="rId16" Type="http://schemas.openxmlformats.org/officeDocument/2006/relationships/slide" Target="slides/slide11.xml"/><Relationship Id="rId38" Type="http://schemas.openxmlformats.org/officeDocument/2006/relationships/font" Target="fonts/Tahom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Google Shape;64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0" name="Google Shape;70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9" name="Google Shape;74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:notes"/>
          <p:cNvSpPr/>
          <p:nvPr>
            <p:ph idx="2" type="sldImg"/>
          </p:nvPr>
        </p:nvSpPr>
        <p:spPr>
          <a:xfrm>
            <a:off x="1155700" y="695325"/>
            <a:ext cx="4551363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0" name="Google Shape;820;p17:notes"/>
          <p:cNvSpPr txBox="1"/>
          <p:nvPr>
            <p:ph idx="1" type="body"/>
          </p:nvPr>
        </p:nvSpPr>
        <p:spPr>
          <a:xfrm>
            <a:off x="911225" y="4343400"/>
            <a:ext cx="503555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75" lIns="90175" spcFirstLastPara="1" rIns="90175" wrap="square" tIns="45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9:notes"/>
          <p:cNvSpPr/>
          <p:nvPr>
            <p:ph idx="2" type="sldImg"/>
          </p:nvPr>
        </p:nvSpPr>
        <p:spPr>
          <a:xfrm>
            <a:off x="1155700" y="695325"/>
            <a:ext cx="4551363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6" name="Google Shape;1076;p19:notes"/>
          <p:cNvSpPr txBox="1"/>
          <p:nvPr>
            <p:ph idx="1" type="body"/>
          </p:nvPr>
        </p:nvSpPr>
        <p:spPr>
          <a:xfrm>
            <a:off x="911225" y="4343400"/>
            <a:ext cx="503555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75" lIns="90175" spcFirstLastPara="1" rIns="90175" wrap="square" tIns="45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20:notes"/>
          <p:cNvSpPr/>
          <p:nvPr>
            <p:ph idx="2" type="sldImg"/>
          </p:nvPr>
        </p:nvSpPr>
        <p:spPr>
          <a:xfrm>
            <a:off x="1155700" y="695325"/>
            <a:ext cx="4551363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96" name="Google Shape;1196;p20:notes"/>
          <p:cNvSpPr txBox="1"/>
          <p:nvPr>
            <p:ph idx="1" type="body"/>
          </p:nvPr>
        </p:nvSpPr>
        <p:spPr>
          <a:xfrm>
            <a:off x="911225" y="4343400"/>
            <a:ext cx="503555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75" lIns="90175" spcFirstLastPara="1" rIns="90175" wrap="square" tIns="45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1" name="Google Shape;1301;p22:notes"/>
          <p:cNvSpPr txBox="1"/>
          <p:nvPr>
            <p:ph idx="1" type="body"/>
          </p:nvPr>
        </p:nvSpPr>
        <p:spPr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96" name="Google Shape;1496;p25:notes"/>
          <p:cNvSpPr txBox="1"/>
          <p:nvPr>
            <p:ph idx="1" type="body"/>
          </p:nvPr>
        </p:nvSpPr>
        <p:spPr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6" name="Google Shape;1556;p26:notes"/>
          <p:cNvSpPr txBox="1"/>
          <p:nvPr>
            <p:ph idx="1" type="body"/>
          </p:nvPr>
        </p:nvSpPr>
        <p:spPr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19" name="Google Shape;1719;p29:notes"/>
          <p:cNvSpPr txBox="1"/>
          <p:nvPr>
            <p:ph idx="1" type="body"/>
          </p:nvPr>
        </p:nvSpPr>
        <p:spPr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5" name="Google Shape;1815;p30:notes"/>
          <p:cNvSpPr txBox="1"/>
          <p:nvPr>
            <p:ph idx="1" type="body"/>
          </p:nvPr>
        </p:nvSpPr>
        <p:spPr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3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3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3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3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7" name="Google Shape;217;p7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4" name="Google Shape;33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2" name="Google Shape;392;p1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4" name="Google Shape;5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Google Shape;6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Heaps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2971800" y="1981200"/>
            <a:ext cx="350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Binary heaps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d-heaps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Leftist heaps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Skew heaps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Binomial heaps</a:t>
            </a:r>
            <a:endParaRPr/>
          </a:p>
          <a:p>
            <a:pPr indent="-2108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2"/>
          <p:cNvSpPr txBox="1"/>
          <p:nvPr>
            <p:ph type="title"/>
          </p:nvPr>
        </p:nvSpPr>
        <p:spPr>
          <a:xfrm>
            <a:off x="4572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Convert an array into a heap</a:t>
            </a:r>
            <a:endParaRPr/>
          </a:p>
        </p:txBody>
      </p:sp>
      <p:sp>
        <p:nvSpPr>
          <p:cNvPr id="643" name="Google Shape;643;p22"/>
          <p:cNvSpPr/>
          <p:nvPr/>
        </p:nvSpPr>
        <p:spPr>
          <a:xfrm>
            <a:off x="6858000" y="3733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4" name="Google Shape;644;p22"/>
          <p:cNvSpPr/>
          <p:nvPr/>
        </p:nvSpPr>
        <p:spPr>
          <a:xfrm>
            <a:off x="5867400" y="4267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5" name="Google Shape;645;p22"/>
          <p:cNvSpPr/>
          <p:nvPr/>
        </p:nvSpPr>
        <p:spPr>
          <a:xfrm>
            <a:off x="7848600" y="4267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6" name="Google Shape;646;p22"/>
          <p:cNvSpPr/>
          <p:nvPr/>
        </p:nvSpPr>
        <p:spPr>
          <a:xfrm>
            <a:off x="5410200" y="5024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7" name="Google Shape;647;p22"/>
          <p:cNvSpPr/>
          <p:nvPr/>
        </p:nvSpPr>
        <p:spPr>
          <a:xfrm>
            <a:off x="6324600" y="5024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22"/>
          <p:cNvSpPr/>
          <p:nvPr/>
        </p:nvSpPr>
        <p:spPr>
          <a:xfrm>
            <a:off x="5181600" y="56340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49" name="Google Shape;649;p22"/>
          <p:cNvCxnSpPr>
            <a:stCxn id="643" idx="4"/>
            <a:endCxn id="644" idx="0"/>
          </p:cNvCxnSpPr>
          <p:nvPr/>
        </p:nvCxnSpPr>
        <p:spPr>
          <a:xfrm flipH="1">
            <a:off x="6019800" y="4038600"/>
            <a:ext cx="990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22"/>
          <p:cNvCxnSpPr>
            <a:stCxn id="643" idx="4"/>
            <a:endCxn id="645" idx="0"/>
          </p:cNvCxnSpPr>
          <p:nvPr/>
        </p:nvCxnSpPr>
        <p:spPr>
          <a:xfrm>
            <a:off x="7010400" y="4038600"/>
            <a:ext cx="990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22"/>
          <p:cNvCxnSpPr>
            <a:stCxn id="644" idx="4"/>
            <a:endCxn id="646" idx="0"/>
          </p:cNvCxnSpPr>
          <p:nvPr/>
        </p:nvCxnSpPr>
        <p:spPr>
          <a:xfrm flipH="1">
            <a:off x="5562600" y="4572000"/>
            <a:ext cx="4572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22"/>
          <p:cNvCxnSpPr>
            <a:stCxn id="644" idx="4"/>
            <a:endCxn id="647" idx="0"/>
          </p:cNvCxnSpPr>
          <p:nvPr/>
        </p:nvCxnSpPr>
        <p:spPr>
          <a:xfrm>
            <a:off x="6019800" y="4572000"/>
            <a:ext cx="4572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2"/>
          <p:cNvCxnSpPr>
            <a:stCxn id="646" idx="4"/>
            <a:endCxn id="648" idx="0"/>
          </p:cNvCxnSpPr>
          <p:nvPr/>
        </p:nvCxnSpPr>
        <p:spPr>
          <a:xfrm flipH="1">
            <a:off x="5334000" y="5329238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22"/>
          <p:cNvSpPr/>
          <p:nvPr/>
        </p:nvSpPr>
        <p:spPr>
          <a:xfrm>
            <a:off x="7391400" y="49482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5" name="Google Shape;655;p22"/>
          <p:cNvSpPr/>
          <p:nvPr/>
        </p:nvSpPr>
        <p:spPr>
          <a:xfrm>
            <a:off x="8305800" y="49482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6" name="Google Shape;656;p22"/>
          <p:cNvSpPr/>
          <p:nvPr/>
        </p:nvSpPr>
        <p:spPr>
          <a:xfrm>
            <a:off x="5715000" y="56340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7" name="Google Shape;657;p22"/>
          <p:cNvCxnSpPr>
            <a:endCxn id="654" idx="0"/>
          </p:cNvCxnSpPr>
          <p:nvPr/>
        </p:nvCxnSpPr>
        <p:spPr>
          <a:xfrm flipH="1">
            <a:off x="7543800" y="4572038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22"/>
          <p:cNvCxnSpPr>
            <a:stCxn id="645" idx="4"/>
            <a:endCxn id="655" idx="0"/>
          </p:cNvCxnSpPr>
          <p:nvPr/>
        </p:nvCxnSpPr>
        <p:spPr>
          <a:xfrm>
            <a:off x="8001000" y="4572000"/>
            <a:ext cx="4572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22"/>
          <p:cNvCxnSpPr>
            <a:stCxn id="646" idx="4"/>
            <a:endCxn id="656" idx="0"/>
          </p:cNvCxnSpPr>
          <p:nvPr/>
        </p:nvCxnSpPr>
        <p:spPr>
          <a:xfrm>
            <a:off x="5562600" y="5329238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22"/>
          <p:cNvSpPr/>
          <p:nvPr/>
        </p:nvSpPr>
        <p:spPr>
          <a:xfrm>
            <a:off x="8077200" y="55578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1" name="Google Shape;661;p22"/>
          <p:cNvCxnSpPr>
            <a:stCxn id="655" idx="4"/>
          </p:cNvCxnSpPr>
          <p:nvPr/>
        </p:nvCxnSpPr>
        <p:spPr>
          <a:xfrm flipH="1">
            <a:off x="8229600" y="5253038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22"/>
          <p:cNvSpPr/>
          <p:nvPr/>
        </p:nvSpPr>
        <p:spPr>
          <a:xfrm>
            <a:off x="8610600" y="55578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3" name="Google Shape;663;p22"/>
          <p:cNvCxnSpPr>
            <a:stCxn id="655" idx="4"/>
          </p:cNvCxnSpPr>
          <p:nvPr/>
        </p:nvCxnSpPr>
        <p:spPr>
          <a:xfrm>
            <a:off x="8458200" y="5253038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22"/>
          <p:cNvSpPr/>
          <p:nvPr/>
        </p:nvSpPr>
        <p:spPr>
          <a:xfrm>
            <a:off x="7162800" y="55578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5" name="Google Shape;665;p22"/>
          <p:cNvCxnSpPr>
            <a:stCxn id="654" idx="4"/>
          </p:cNvCxnSpPr>
          <p:nvPr/>
        </p:nvCxnSpPr>
        <p:spPr>
          <a:xfrm flipH="1">
            <a:off x="7315200" y="5253038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22"/>
          <p:cNvSpPr/>
          <p:nvPr/>
        </p:nvSpPr>
        <p:spPr>
          <a:xfrm>
            <a:off x="7696200" y="55578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7" name="Google Shape;667;p22"/>
          <p:cNvCxnSpPr>
            <a:stCxn id="654" idx="4"/>
          </p:cNvCxnSpPr>
          <p:nvPr/>
        </p:nvCxnSpPr>
        <p:spPr>
          <a:xfrm>
            <a:off x="7543800" y="5253038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22"/>
          <p:cNvSpPr/>
          <p:nvPr/>
        </p:nvSpPr>
        <p:spPr>
          <a:xfrm>
            <a:off x="6096000" y="56340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9" name="Google Shape;669;p22"/>
          <p:cNvCxnSpPr>
            <a:stCxn id="647" idx="4"/>
          </p:cNvCxnSpPr>
          <p:nvPr/>
        </p:nvCxnSpPr>
        <p:spPr>
          <a:xfrm flipH="1">
            <a:off x="6248400" y="5329238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22"/>
          <p:cNvSpPr/>
          <p:nvPr/>
        </p:nvSpPr>
        <p:spPr>
          <a:xfrm>
            <a:off x="6629400" y="56340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1" name="Google Shape;671;p22"/>
          <p:cNvCxnSpPr>
            <a:stCxn id="647" idx="4"/>
          </p:cNvCxnSpPr>
          <p:nvPr/>
        </p:nvCxnSpPr>
        <p:spPr>
          <a:xfrm>
            <a:off x="6477000" y="5329238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22"/>
          <p:cNvSpPr/>
          <p:nvPr/>
        </p:nvSpPr>
        <p:spPr>
          <a:xfrm flipH="1" rot="10800000">
            <a:off x="8305800" y="5176838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2"/>
          <p:cNvSpPr txBox="1"/>
          <p:nvPr/>
        </p:nvSpPr>
        <p:spPr>
          <a:xfrm flipH="1">
            <a:off x="8396276" y="5176825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4" name="Google Shape;674;p22"/>
          <p:cNvSpPr/>
          <p:nvPr/>
        </p:nvSpPr>
        <p:spPr>
          <a:xfrm flipH="1" rot="10800000">
            <a:off x="7391400" y="5176838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2"/>
          <p:cNvSpPr txBox="1"/>
          <p:nvPr/>
        </p:nvSpPr>
        <p:spPr>
          <a:xfrm flipH="1">
            <a:off x="7481876" y="5176825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p22"/>
          <p:cNvSpPr/>
          <p:nvPr/>
        </p:nvSpPr>
        <p:spPr>
          <a:xfrm flipH="1" rot="10800000">
            <a:off x="6400800" y="5253038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2"/>
          <p:cNvSpPr txBox="1"/>
          <p:nvPr/>
        </p:nvSpPr>
        <p:spPr>
          <a:xfrm flipH="1">
            <a:off x="6491276" y="5253025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8" name="Google Shape;678;p22"/>
          <p:cNvSpPr/>
          <p:nvPr/>
        </p:nvSpPr>
        <p:spPr>
          <a:xfrm flipH="1" rot="10800000">
            <a:off x="5486400" y="5253038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2"/>
          <p:cNvSpPr txBox="1"/>
          <p:nvPr/>
        </p:nvSpPr>
        <p:spPr>
          <a:xfrm flipH="1">
            <a:off x="5576876" y="5253025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0" name="Google Shape;680;p22"/>
          <p:cNvSpPr/>
          <p:nvPr/>
        </p:nvSpPr>
        <p:spPr>
          <a:xfrm flipH="1" rot="10800000">
            <a:off x="7848600" y="4491038"/>
            <a:ext cx="228600" cy="1447800"/>
          </a:xfrm>
          <a:prstGeom prst="upArrow">
            <a:avLst>
              <a:gd fmla="val 20843" name="adj1"/>
              <a:gd fmla="val 158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2"/>
          <p:cNvSpPr txBox="1"/>
          <p:nvPr/>
        </p:nvSpPr>
        <p:spPr>
          <a:xfrm flipH="1">
            <a:off x="7939076" y="4491025"/>
            <a:ext cx="47647" cy="1372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2" name="Google Shape;682;p22"/>
          <p:cNvSpPr/>
          <p:nvPr/>
        </p:nvSpPr>
        <p:spPr>
          <a:xfrm flipH="1" rot="10800000">
            <a:off x="5943600" y="4414838"/>
            <a:ext cx="228600" cy="1447800"/>
          </a:xfrm>
          <a:prstGeom prst="upArrow">
            <a:avLst>
              <a:gd fmla="val 20843" name="adj1"/>
              <a:gd fmla="val 158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2"/>
          <p:cNvSpPr txBox="1"/>
          <p:nvPr/>
        </p:nvSpPr>
        <p:spPr>
          <a:xfrm flipH="1">
            <a:off x="6034076" y="4414825"/>
            <a:ext cx="47647" cy="1372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22"/>
          <p:cNvSpPr/>
          <p:nvPr/>
        </p:nvSpPr>
        <p:spPr>
          <a:xfrm flipH="1" rot="10800000">
            <a:off x="6934200" y="3957638"/>
            <a:ext cx="228600" cy="1981200"/>
          </a:xfrm>
          <a:prstGeom prst="upArrow">
            <a:avLst>
              <a:gd fmla="val 20843" name="adj1"/>
              <a:gd fmla="val 216667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2"/>
          <p:cNvSpPr txBox="1"/>
          <p:nvPr/>
        </p:nvSpPr>
        <p:spPr>
          <a:xfrm flipH="1">
            <a:off x="7024676" y="3957625"/>
            <a:ext cx="47647" cy="187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6" name="Google Shape;686;p22"/>
          <p:cNvSpPr txBox="1"/>
          <p:nvPr/>
        </p:nvSpPr>
        <p:spPr>
          <a:xfrm>
            <a:off x="8305800" y="5405438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687" name="Google Shape;687;p22"/>
          <p:cNvSpPr txBox="1"/>
          <p:nvPr/>
        </p:nvSpPr>
        <p:spPr>
          <a:xfrm>
            <a:off x="7400925" y="5329238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688" name="Google Shape;688;p22"/>
          <p:cNvSpPr txBox="1"/>
          <p:nvPr/>
        </p:nvSpPr>
        <p:spPr>
          <a:xfrm>
            <a:off x="6334125" y="5405438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689" name="Google Shape;689;p22"/>
          <p:cNvSpPr txBox="1"/>
          <p:nvPr/>
        </p:nvSpPr>
        <p:spPr>
          <a:xfrm>
            <a:off x="5486400" y="5405438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690" name="Google Shape;690;p22"/>
          <p:cNvSpPr txBox="1"/>
          <p:nvPr/>
        </p:nvSpPr>
        <p:spPr>
          <a:xfrm>
            <a:off x="7848600" y="4795838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691" name="Google Shape;691;p22"/>
          <p:cNvSpPr txBox="1"/>
          <p:nvPr/>
        </p:nvSpPr>
        <p:spPr>
          <a:xfrm>
            <a:off x="5953125" y="4795838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692" name="Google Shape;692;p22"/>
          <p:cNvSpPr txBox="1"/>
          <p:nvPr/>
        </p:nvSpPr>
        <p:spPr>
          <a:xfrm>
            <a:off x="6943725" y="4414838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693" name="Google Shape;693;p22"/>
          <p:cNvSpPr/>
          <p:nvPr/>
        </p:nvSpPr>
        <p:spPr>
          <a:xfrm>
            <a:off x="533400" y="1066800"/>
            <a:ext cx="5410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(i=n/2; i&gt;0; --i) {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j = i;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while(2*j&lt;=n) {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smaller = 2*j;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if (</a:t>
            </a:r>
            <a:r>
              <a:rPr lang="en-US" sz="2400">
                <a:solidFill>
                  <a:srgbClr val="FAFD00"/>
                </a:solidFill>
                <a:latin typeface="Tahoma"/>
                <a:ea typeface="Tahoma"/>
                <a:cs typeface="Tahoma"/>
                <a:sym typeface="Tahoma"/>
              </a:rPr>
              <a:t>smaller+1&lt;=n &amp;&amp;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rgbClr val="FAFD00"/>
                </a:solidFill>
                <a:latin typeface="Tahoma"/>
                <a:ea typeface="Tahoma"/>
                <a:cs typeface="Tahoma"/>
                <a:sym typeface="Tahoma"/>
              </a:rPr>
              <a:t>              a[smaller+1]&lt;a[smaller]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smaller = smaller+1;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if (a[smaller]&lt;a[j]) {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swap(j, smaller);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j = smaller;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}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694" name="Google Shape;694;p22"/>
          <p:cNvSpPr/>
          <p:nvPr/>
        </p:nvSpPr>
        <p:spPr>
          <a:xfrm flipH="1">
            <a:off x="914400" y="2362200"/>
            <a:ext cx="304800" cy="3657600"/>
          </a:xfrm>
          <a:prstGeom prst="rightBrace">
            <a:avLst>
              <a:gd fmla="val 100000" name="adj1"/>
              <a:gd fmla="val 50000" name="adj2"/>
            </a:avLst>
          </a:prstGeom>
          <a:noFill/>
          <a:ln cap="flat" cmpd="sng" w="9525">
            <a:solidFill>
              <a:srgbClr val="CF0E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5" name="Google Shape;695;p22"/>
          <p:cNvSpPr txBox="1"/>
          <p:nvPr/>
        </p:nvSpPr>
        <p:spPr>
          <a:xfrm>
            <a:off x="152400" y="3838575"/>
            <a:ext cx="9144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Heapify entry i</a:t>
            </a:r>
            <a:endParaRPr/>
          </a:p>
        </p:txBody>
      </p:sp>
      <p:sp>
        <p:nvSpPr>
          <p:cNvPr id="696" name="Google Shape;696;p22"/>
          <p:cNvSpPr/>
          <p:nvPr/>
        </p:nvSpPr>
        <p:spPr>
          <a:xfrm>
            <a:off x="4419600" y="1752600"/>
            <a:ext cx="2362200" cy="641350"/>
          </a:xfrm>
          <a:prstGeom prst="wedgeRoundRectCallout">
            <a:avLst>
              <a:gd fmla="val -90792" name="adj1"/>
              <a:gd fmla="val 135315" name="adj2"/>
              <a:gd fmla="val 16667" name="adj3"/>
            </a:avLst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smaller to the left child</a:t>
            </a: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6477000" y="2473325"/>
            <a:ext cx="2362200" cy="904875"/>
          </a:xfrm>
          <a:prstGeom prst="wedgeRoundRectCallout">
            <a:avLst>
              <a:gd fmla="val -144759" name="adj1"/>
              <a:gd fmla="val 61755" name="adj2"/>
              <a:gd fmla="val 16667" name="adj3"/>
            </a:avLst>
          </a:prstGeom>
          <a:noFill/>
          <a:ln cap="flat" cmpd="sng" w="19050">
            <a:solidFill>
              <a:srgbClr val="FAFD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right child exist and smaller than the left child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3"/>
          <p:cNvSpPr txBox="1"/>
          <p:nvPr>
            <p:ph idx="4294967295" type="title"/>
          </p:nvPr>
        </p:nvSpPr>
        <p:spPr>
          <a:xfrm>
            <a:off x="457200" y="533400"/>
            <a:ext cx="2743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Complexity analysis</a:t>
            </a:r>
            <a:endParaRPr/>
          </a:p>
        </p:txBody>
      </p:sp>
      <p:sp>
        <p:nvSpPr>
          <p:cNvPr id="703" name="Google Shape;703;p23"/>
          <p:cNvSpPr/>
          <p:nvPr/>
        </p:nvSpPr>
        <p:spPr>
          <a:xfrm>
            <a:off x="6477000" y="157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23"/>
          <p:cNvSpPr/>
          <p:nvPr/>
        </p:nvSpPr>
        <p:spPr>
          <a:xfrm>
            <a:off x="5486400" y="6905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23"/>
          <p:cNvSpPr/>
          <p:nvPr/>
        </p:nvSpPr>
        <p:spPr>
          <a:xfrm>
            <a:off x="7467600" y="6905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23"/>
          <p:cNvSpPr/>
          <p:nvPr/>
        </p:nvSpPr>
        <p:spPr>
          <a:xfrm>
            <a:off x="5029200" y="1447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7" name="Google Shape;707;p23"/>
          <p:cNvSpPr/>
          <p:nvPr/>
        </p:nvSpPr>
        <p:spPr>
          <a:xfrm>
            <a:off x="5943600" y="1447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8" name="Google Shape;708;p23"/>
          <p:cNvSpPr/>
          <p:nvPr/>
        </p:nvSpPr>
        <p:spPr>
          <a:xfrm>
            <a:off x="4800600" y="205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09" name="Google Shape;709;p23"/>
          <p:cNvCxnSpPr>
            <a:stCxn id="703" idx="4"/>
            <a:endCxn id="704" idx="0"/>
          </p:cNvCxnSpPr>
          <p:nvPr/>
        </p:nvCxnSpPr>
        <p:spPr>
          <a:xfrm flipH="1">
            <a:off x="5638800" y="461963"/>
            <a:ext cx="990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23"/>
          <p:cNvCxnSpPr>
            <a:stCxn id="703" idx="4"/>
            <a:endCxn id="705" idx="0"/>
          </p:cNvCxnSpPr>
          <p:nvPr/>
        </p:nvCxnSpPr>
        <p:spPr>
          <a:xfrm>
            <a:off x="6629400" y="461963"/>
            <a:ext cx="990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23"/>
          <p:cNvCxnSpPr>
            <a:stCxn id="704" idx="4"/>
            <a:endCxn id="706" idx="0"/>
          </p:cNvCxnSpPr>
          <p:nvPr/>
        </p:nvCxnSpPr>
        <p:spPr>
          <a:xfrm flipH="1">
            <a:off x="5181600" y="995363"/>
            <a:ext cx="4572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23"/>
          <p:cNvCxnSpPr>
            <a:stCxn id="704" idx="4"/>
            <a:endCxn id="707" idx="0"/>
          </p:cNvCxnSpPr>
          <p:nvPr/>
        </p:nvCxnSpPr>
        <p:spPr>
          <a:xfrm>
            <a:off x="5638800" y="995363"/>
            <a:ext cx="4572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23"/>
          <p:cNvCxnSpPr>
            <a:stCxn id="706" idx="4"/>
            <a:endCxn id="708" idx="0"/>
          </p:cNvCxnSpPr>
          <p:nvPr/>
        </p:nvCxnSpPr>
        <p:spPr>
          <a:xfrm flipH="1">
            <a:off x="4953000" y="1752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4" name="Google Shape;714;p23"/>
          <p:cNvSpPr/>
          <p:nvPr/>
        </p:nvSpPr>
        <p:spPr>
          <a:xfrm>
            <a:off x="7010400" y="137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23"/>
          <p:cNvSpPr/>
          <p:nvPr/>
        </p:nvSpPr>
        <p:spPr>
          <a:xfrm>
            <a:off x="7924800" y="137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6" name="Google Shape;716;p23"/>
          <p:cNvSpPr/>
          <p:nvPr/>
        </p:nvSpPr>
        <p:spPr>
          <a:xfrm>
            <a:off x="5334000" y="205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17" name="Google Shape;717;p23"/>
          <p:cNvCxnSpPr>
            <a:endCxn id="714" idx="0"/>
          </p:cNvCxnSpPr>
          <p:nvPr/>
        </p:nvCxnSpPr>
        <p:spPr>
          <a:xfrm flipH="1">
            <a:off x="7162800" y="995400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23"/>
          <p:cNvCxnSpPr>
            <a:stCxn id="705" idx="4"/>
            <a:endCxn id="715" idx="0"/>
          </p:cNvCxnSpPr>
          <p:nvPr/>
        </p:nvCxnSpPr>
        <p:spPr>
          <a:xfrm>
            <a:off x="7620000" y="995363"/>
            <a:ext cx="4572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3"/>
          <p:cNvCxnSpPr>
            <a:stCxn id="706" idx="4"/>
            <a:endCxn id="716" idx="0"/>
          </p:cNvCxnSpPr>
          <p:nvPr/>
        </p:nvCxnSpPr>
        <p:spPr>
          <a:xfrm>
            <a:off x="5181600" y="1752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23"/>
          <p:cNvSpPr/>
          <p:nvPr/>
        </p:nvSpPr>
        <p:spPr>
          <a:xfrm>
            <a:off x="7696200" y="1981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21" name="Google Shape;721;p23"/>
          <p:cNvCxnSpPr>
            <a:stCxn id="715" idx="4"/>
          </p:cNvCxnSpPr>
          <p:nvPr/>
        </p:nvCxnSpPr>
        <p:spPr>
          <a:xfrm flipH="1">
            <a:off x="7848600" y="1676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p23"/>
          <p:cNvSpPr/>
          <p:nvPr/>
        </p:nvSpPr>
        <p:spPr>
          <a:xfrm>
            <a:off x="8229600" y="1981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23" name="Google Shape;723;p23"/>
          <p:cNvCxnSpPr>
            <a:stCxn id="715" idx="4"/>
          </p:cNvCxnSpPr>
          <p:nvPr/>
        </p:nvCxnSpPr>
        <p:spPr>
          <a:xfrm>
            <a:off x="8077200" y="16764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23"/>
          <p:cNvSpPr/>
          <p:nvPr/>
        </p:nvSpPr>
        <p:spPr>
          <a:xfrm>
            <a:off x="6781800" y="1981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25" name="Google Shape;725;p23"/>
          <p:cNvCxnSpPr>
            <a:stCxn id="714" idx="4"/>
          </p:cNvCxnSpPr>
          <p:nvPr/>
        </p:nvCxnSpPr>
        <p:spPr>
          <a:xfrm flipH="1">
            <a:off x="6934200" y="1676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23"/>
          <p:cNvSpPr/>
          <p:nvPr/>
        </p:nvSpPr>
        <p:spPr>
          <a:xfrm>
            <a:off x="7315200" y="1981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27" name="Google Shape;727;p23"/>
          <p:cNvCxnSpPr>
            <a:stCxn id="714" idx="4"/>
          </p:cNvCxnSpPr>
          <p:nvPr/>
        </p:nvCxnSpPr>
        <p:spPr>
          <a:xfrm>
            <a:off x="7162800" y="16764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23"/>
          <p:cNvSpPr/>
          <p:nvPr/>
        </p:nvSpPr>
        <p:spPr>
          <a:xfrm>
            <a:off x="5715000" y="205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29" name="Google Shape;729;p23"/>
          <p:cNvCxnSpPr>
            <a:stCxn id="707" idx="4"/>
          </p:cNvCxnSpPr>
          <p:nvPr/>
        </p:nvCxnSpPr>
        <p:spPr>
          <a:xfrm flipH="1">
            <a:off x="5867400" y="1752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23"/>
          <p:cNvSpPr/>
          <p:nvPr/>
        </p:nvSpPr>
        <p:spPr>
          <a:xfrm>
            <a:off x="6248400" y="205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31" name="Google Shape;731;p23"/>
          <p:cNvCxnSpPr>
            <a:stCxn id="707" idx="4"/>
          </p:cNvCxnSpPr>
          <p:nvPr/>
        </p:nvCxnSpPr>
        <p:spPr>
          <a:xfrm>
            <a:off x="6096000" y="1752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23"/>
          <p:cNvSpPr/>
          <p:nvPr/>
        </p:nvSpPr>
        <p:spPr>
          <a:xfrm flipH="1" rot="10800000">
            <a:off x="7924800" y="1600200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3"/>
          <p:cNvSpPr txBox="1"/>
          <p:nvPr/>
        </p:nvSpPr>
        <p:spPr>
          <a:xfrm flipH="1">
            <a:off x="8015276" y="1600200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23"/>
          <p:cNvSpPr/>
          <p:nvPr/>
        </p:nvSpPr>
        <p:spPr>
          <a:xfrm flipH="1" rot="10800000">
            <a:off x="7010400" y="1600200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3"/>
          <p:cNvSpPr txBox="1"/>
          <p:nvPr/>
        </p:nvSpPr>
        <p:spPr>
          <a:xfrm flipH="1">
            <a:off x="7100876" y="1600200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6" name="Google Shape;736;p23"/>
          <p:cNvSpPr/>
          <p:nvPr/>
        </p:nvSpPr>
        <p:spPr>
          <a:xfrm flipH="1" rot="10800000">
            <a:off x="6019800" y="1676400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3"/>
          <p:cNvSpPr txBox="1"/>
          <p:nvPr/>
        </p:nvSpPr>
        <p:spPr>
          <a:xfrm flipH="1">
            <a:off x="6110276" y="1676400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8" name="Google Shape;738;p23"/>
          <p:cNvSpPr/>
          <p:nvPr/>
        </p:nvSpPr>
        <p:spPr>
          <a:xfrm flipH="1" rot="10800000">
            <a:off x="5105400" y="1676400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3"/>
          <p:cNvSpPr txBox="1"/>
          <p:nvPr/>
        </p:nvSpPr>
        <p:spPr>
          <a:xfrm flipH="1">
            <a:off x="5195876" y="1676400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23"/>
          <p:cNvSpPr/>
          <p:nvPr/>
        </p:nvSpPr>
        <p:spPr>
          <a:xfrm flipH="1" rot="10800000">
            <a:off x="7467600" y="914400"/>
            <a:ext cx="228600" cy="1447800"/>
          </a:xfrm>
          <a:prstGeom prst="upArrow">
            <a:avLst>
              <a:gd fmla="val 20843" name="adj1"/>
              <a:gd fmla="val 158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 txBox="1"/>
          <p:nvPr/>
        </p:nvSpPr>
        <p:spPr>
          <a:xfrm flipH="1">
            <a:off x="7558076" y="914400"/>
            <a:ext cx="47647" cy="1372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2" name="Google Shape;742;p23"/>
          <p:cNvSpPr/>
          <p:nvPr/>
        </p:nvSpPr>
        <p:spPr>
          <a:xfrm flipH="1" rot="10800000">
            <a:off x="5562600" y="838200"/>
            <a:ext cx="228600" cy="1447800"/>
          </a:xfrm>
          <a:prstGeom prst="upArrow">
            <a:avLst>
              <a:gd fmla="val 20843" name="adj1"/>
              <a:gd fmla="val 158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/>
        </p:nvSpPr>
        <p:spPr>
          <a:xfrm flipH="1">
            <a:off x="5653076" y="838200"/>
            <a:ext cx="47647" cy="1372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4" name="Google Shape;744;p23"/>
          <p:cNvSpPr/>
          <p:nvPr/>
        </p:nvSpPr>
        <p:spPr>
          <a:xfrm flipH="1" rot="10800000">
            <a:off x="6553200" y="381000"/>
            <a:ext cx="228600" cy="1981200"/>
          </a:xfrm>
          <a:prstGeom prst="upArrow">
            <a:avLst>
              <a:gd fmla="val 20843" name="adj1"/>
              <a:gd fmla="val 216667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 txBox="1"/>
          <p:nvPr/>
        </p:nvSpPr>
        <p:spPr>
          <a:xfrm flipH="1">
            <a:off x="6643676" y="381000"/>
            <a:ext cx="47647" cy="187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23"/>
          <p:cNvSpPr txBox="1"/>
          <p:nvPr/>
        </p:nvSpPr>
        <p:spPr>
          <a:xfrm>
            <a:off x="76200" y="26670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0" marL="23018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One node travels down h levels during percolateDown, 2 nodes (h –1) levels, 4 nodes (h –2) levels, etc.</a:t>
            </a:r>
            <a:endParaRPr/>
          </a:p>
          <a:p>
            <a:pPr indent="-230188" lvl="0" marL="230188" marR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total number of levels traveled is</a:t>
            </a:r>
            <a:endParaRPr/>
          </a:p>
          <a:p>
            <a:pPr indent="-230188" lvl="0" marL="230188" marR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h + 2(h –1) + 4 (h –2) + …+ 2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 –1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(h – (h – 1))</a:t>
            </a:r>
            <a:endParaRPr/>
          </a:p>
          <a:p>
            <a:pPr indent="-230188" lvl="0" marL="230188" marR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=  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 –1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(1 + 2(1/2) + 3(1/2)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+ 4(1/2)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 …) ≤ 2n,</a:t>
            </a:r>
            <a:endParaRPr/>
          </a:p>
          <a:p>
            <a:pPr indent="-230188" lvl="0" marL="230188" marR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because 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 –1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&lt; n/2 since h ≤ lg n, and the infinite series 1 + 2x + 3x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… = 1/(1 –x)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|x| &lt; 1.  Thus, the time complexity of heapify is O(n).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4"/>
          <p:cNvSpPr txBox="1"/>
          <p:nvPr>
            <p:ph type="title"/>
          </p:nvPr>
        </p:nvSpPr>
        <p:spPr>
          <a:xfrm>
            <a:off x="457200" y="3048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Priority Queues</a:t>
            </a:r>
            <a:endParaRPr/>
          </a:p>
        </p:txBody>
      </p:sp>
      <p:sp>
        <p:nvSpPr>
          <p:cNvPr id="752" name="Google Shape;752;p24"/>
          <p:cNvSpPr txBox="1"/>
          <p:nvPr>
            <p:ph idx="1" type="body"/>
          </p:nvPr>
        </p:nvSpPr>
        <p:spPr>
          <a:xfrm>
            <a:off x="152400" y="1295400"/>
            <a:ext cx="8686800" cy="2286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priority queue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a data structure supporting the following two operations: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 an element to the queue with an associated priority.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Remove the element with the highest priority from the queue, and return it.</a:t>
            </a:r>
            <a:endParaRPr/>
          </a:p>
        </p:txBody>
      </p:sp>
      <p:graphicFrame>
        <p:nvGraphicFramePr>
          <p:cNvPr id="753" name="Google Shape;753;p24"/>
          <p:cNvGraphicFramePr/>
          <p:nvPr/>
        </p:nvGraphicFramePr>
        <p:xfrm>
          <a:off x="1219200" y="434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2565400"/>
                <a:gridCol w="2032000"/>
                <a:gridCol w="2032000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insert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delete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Sorted array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O(n)/O(1)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Sorted linked list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Binary heap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O(lg 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O(lg 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5"/>
          <p:cNvSpPr txBox="1"/>
          <p:nvPr>
            <p:ph type="title"/>
          </p:nvPr>
        </p:nvSpPr>
        <p:spPr>
          <a:xfrm>
            <a:off x="609600" y="76200"/>
            <a:ext cx="769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d-heaps</a:t>
            </a:r>
            <a:endParaRPr/>
          </a:p>
        </p:txBody>
      </p:sp>
      <p:sp>
        <p:nvSpPr>
          <p:cNvPr id="759" name="Google Shape;759;p25"/>
          <p:cNvSpPr txBox="1"/>
          <p:nvPr>
            <p:ph idx="1" type="body"/>
          </p:nvPr>
        </p:nvSpPr>
        <p:spPr>
          <a:xfrm>
            <a:off x="76200" y="762000"/>
            <a:ext cx="8991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Same as binary heaps, except d children instead of 2.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implementation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insert an element: O(log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delete an element: O(d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N)</a:t>
            </a:r>
            <a:endParaRPr/>
          </a:p>
        </p:txBody>
      </p:sp>
      <p:sp>
        <p:nvSpPr>
          <p:cNvPr id="760" name="Google Shape;760;p25"/>
          <p:cNvSpPr/>
          <p:nvPr/>
        </p:nvSpPr>
        <p:spPr>
          <a:xfrm>
            <a:off x="4241800" y="2590800"/>
            <a:ext cx="379413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761" name="Google Shape;761;p25"/>
          <p:cNvSpPr/>
          <p:nvPr/>
        </p:nvSpPr>
        <p:spPr>
          <a:xfrm>
            <a:off x="2466975" y="3181350"/>
            <a:ext cx="379413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762" name="Google Shape;762;p25"/>
          <p:cNvSpPr/>
          <p:nvPr/>
        </p:nvSpPr>
        <p:spPr>
          <a:xfrm>
            <a:off x="3049588" y="3790950"/>
            <a:ext cx="379412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78</a:t>
            </a:r>
            <a:endParaRPr/>
          </a:p>
        </p:txBody>
      </p:sp>
      <p:sp>
        <p:nvSpPr>
          <p:cNvPr id="763" name="Google Shape;763;p25"/>
          <p:cNvSpPr/>
          <p:nvPr/>
        </p:nvSpPr>
        <p:spPr>
          <a:xfrm>
            <a:off x="2466975" y="3790950"/>
            <a:ext cx="379413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27</a:t>
            </a:r>
            <a:endParaRPr/>
          </a:p>
        </p:txBody>
      </p:sp>
      <p:sp>
        <p:nvSpPr>
          <p:cNvPr id="764" name="Google Shape;764;p25"/>
          <p:cNvSpPr/>
          <p:nvPr/>
        </p:nvSpPr>
        <p:spPr>
          <a:xfrm>
            <a:off x="1908175" y="3790950"/>
            <a:ext cx="379413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cxnSp>
        <p:nvCxnSpPr>
          <p:cNvPr id="765" name="Google Shape;765;p25"/>
          <p:cNvCxnSpPr>
            <a:stCxn id="761" idx="3"/>
            <a:endCxn id="764" idx="7"/>
          </p:cNvCxnSpPr>
          <p:nvPr/>
        </p:nvCxnSpPr>
        <p:spPr>
          <a:xfrm flipH="1">
            <a:off x="2232139" y="3430673"/>
            <a:ext cx="290400" cy="4032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25"/>
          <p:cNvCxnSpPr>
            <a:stCxn id="761" idx="4"/>
            <a:endCxn id="763" idx="0"/>
          </p:cNvCxnSpPr>
          <p:nvPr/>
        </p:nvCxnSpPr>
        <p:spPr>
          <a:xfrm>
            <a:off x="2656681" y="3473450"/>
            <a:ext cx="0" cy="3174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25"/>
          <p:cNvCxnSpPr>
            <a:stCxn id="761" idx="5"/>
            <a:endCxn id="762" idx="1"/>
          </p:cNvCxnSpPr>
          <p:nvPr/>
        </p:nvCxnSpPr>
        <p:spPr>
          <a:xfrm>
            <a:off x="2790824" y="3430673"/>
            <a:ext cx="314400" cy="4032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25"/>
          <p:cNvSpPr/>
          <p:nvPr/>
        </p:nvSpPr>
        <p:spPr>
          <a:xfrm>
            <a:off x="4241800" y="3181350"/>
            <a:ext cx="379413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769" name="Google Shape;769;p25"/>
          <p:cNvSpPr/>
          <p:nvPr/>
        </p:nvSpPr>
        <p:spPr>
          <a:xfrm>
            <a:off x="4800600" y="3790950"/>
            <a:ext cx="379413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770" name="Google Shape;770;p25"/>
          <p:cNvSpPr/>
          <p:nvPr/>
        </p:nvSpPr>
        <p:spPr>
          <a:xfrm>
            <a:off x="4241800" y="3810000"/>
            <a:ext cx="379413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id="771" name="Google Shape;771;p25"/>
          <p:cNvSpPr/>
          <p:nvPr/>
        </p:nvSpPr>
        <p:spPr>
          <a:xfrm>
            <a:off x="3657600" y="3790950"/>
            <a:ext cx="379413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772" name="Google Shape;772;p25"/>
          <p:cNvCxnSpPr>
            <a:stCxn id="768" idx="3"/>
            <a:endCxn id="771" idx="7"/>
          </p:cNvCxnSpPr>
          <p:nvPr/>
        </p:nvCxnSpPr>
        <p:spPr>
          <a:xfrm flipH="1">
            <a:off x="3981464" y="3430673"/>
            <a:ext cx="315900" cy="4032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25"/>
          <p:cNvCxnSpPr>
            <a:stCxn id="768" idx="4"/>
            <a:endCxn id="770" idx="0"/>
          </p:cNvCxnSpPr>
          <p:nvPr/>
        </p:nvCxnSpPr>
        <p:spPr>
          <a:xfrm>
            <a:off x="4431506" y="3473450"/>
            <a:ext cx="0" cy="3366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25"/>
          <p:cNvCxnSpPr>
            <a:stCxn id="768" idx="5"/>
            <a:endCxn id="769" idx="1"/>
          </p:cNvCxnSpPr>
          <p:nvPr/>
        </p:nvCxnSpPr>
        <p:spPr>
          <a:xfrm>
            <a:off x="4565649" y="3430673"/>
            <a:ext cx="290400" cy="4032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5" name="Google Shape;775;p25"/>
          <p:cNvSpPr/>
          <p:nvPr/>
        </p:nvSpPr>
        <p:spPr>
          <a:xfrm>
            <a:off x="5992813" y="3181350"/>
            <a:ext cx="379412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/>
          </a:p>
        </p:txBody>
      </p:sp>
      <p:sp>
        <p:nvSpPr>
          <p:cNvPr id="776" name="Google Shape;776;p25"/>
          <p:cNvSpPr/>
          <p:nvPr/>
        </p:nvSpPr>
        <p:spPr>
          <a:xfrm>
            <a:off x="6551613" y="3790950"/>
            <a:ext cx="379412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87</a:t>
            </a:r>
            <a:endParaRPr/>
          </a:p>
        </p:txBody>
      </p:sp>
      <p:sp>
        <p:nvSpPr>
          <p:cNvPr id="777" name="Google Shape;777;p25"/>
          <p:cNvSpPr/>
          <p:nvPr/>
        </p:nvSpPr>
        <p:spPr>
          <a:xfrm>
            <a:off x="5992813" y="3790950"/>
            <a:ext cx="379412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id="778" name="Google Shape;778;p25"/>
          <p:cNvSpPr/>
          <p:nvPr/>
        </p:nvSpPr>
        <p:spPr>
          <a:xfrm>
            <a:off x="5410200" y="3790950"/>
            <a:ext cx="379413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90</a:t>
            </a:r>
            <a:endParaRPr/>
          </a:p>
        </p:txBody>
      </p:sp>
      <p:cxnSp>
        <p:nvCxnSpPr>
          <p:cNvPr id="779" name="Google Shape;779;p25"/>
          <p:cNvCxnSpPr>
            <a:stCxn id="775" idx="3"/>
            <a:endCxn id="778" idx="7"/>
          </p:cNvCxnSpPr>
          <p:nvPr/>
        </p:nvCxnSpPr>
        <p:spPr>
          <a:xfrm flipH="1">
            <a:off x="5733976" y="3430673"/>
            <a:ext cx="314400" cy="4032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25"/>
          <p:cNvCxnSpPr>
            <a:stCxn id="775" idx="4"/>
            <a:endCxn id="777" idx="0"/>
          </p:cNvCxnSpPr>
          <p:nvPr/>
        </p:nvCxnSpPr>
        <p:spPr>
          <a:xfrm>
            <a:off x="6182519" y="3473450"/>
            <a:ext cx="0" cy="3174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25"/>
          <p:cNvCxnSpPr>
            <a:stCxn id="775" idx="5"/>
            <a:endCxn id="776" idx="1"/>
          </p:cNvCxnSpPr>
          <p:nvPr/>
        </p:nvCxnSpPr>
        <p:spPr>
          <a:xfrm>
            <a:off x="6316661" y="3430673"/>
            <a:ext cx="290400" cy="4032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25"/>
          <p:cNvCxnSpPr>
            <a:stCxn id="760" idx="3"/>
            <a:endCxn id="761" idx="7"/>
          </p:cNvCxnSpPr>
          <p:nvPr/>
        </p:nvCxnSpPr>
        <p:spPr>
          <a:xfrm flipH="1">
            <a:off x="2790764" y="2840123"/>
            <a:ext cx="1506600" cy="3840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25"/>
          <p:cNvCxnSpPr>
            <a:stCxn id="760" idx="4"/>
            <a:endCxn id="768" idx="0"/>
          </p:cNvCxnSpPr>
          <p:nvPr/>
        </p:nvCxnSpPr>
        <p:spPr>
          <a:xfrm>
            <a:off x="4431506" y="2882900"/>
            <a:ext cx="0" cy="2985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25"/>
          <p:cNvCxnSpPr>
            <a:stCxn id="760" idx="5"/>
            <a:endCxn id="775" idx="1"/>
          </p:cNvCxnSpPr>
          <p:nvPr/>
        </p:nvCxnSpPr>
        <p:spPr>
          <a:xfrm>
            <a:off x="4565649" y="2840123"/>
            <a:ext cx="1482600" cy="3840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25"/>
          <p:cNvSpPr/>
          <p:nvPr/>
        </p:nvSpPr>
        <p:spPr>
          <a:xfrm>
            <a:off x="2211388" y="4324350"/>
            <a:ext cx="379412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59</a:t>
            </a:r>
            <a:endParaRPr/>
          </a:p>
        </p:txBody>
      </p:sp>
      <p:sp>
        <p:nvSpPr>
          <p:cNvPr id="786" name="Google Shape;786;p25"/>
          <p:cNvSpPr/>
          <p:nvPr/>
        </p:nvSpPr>
        <p:spPr>
          <a:xfrm>
            <a:off x="1527175" y="4324350"/>
            <a:ext cx="379413" cy="2921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54</a:t>
            </a:r>
            <a:endParaRPr/>
          </a:p>
        </p:txBody>
      </p:sp>
      <p:cxnSp>
        <p:nvCxnSpPr>
          <p:cNvPr id="787" name="Google Shape;787;p25"/>
          <p:cNvCxnSpPr>
            <a:stCxn id="764" idx="4"/>
            <a:endCxn id="785" idx="0"/>
          </p:cNvCxnSpPr>
          <p:nvPr/>
        </p:nvCxnSpPr>
        <p:spPr>
          <a:xfrm>
            <a:off x="2097881" y="4083050"/>
            <a:ext cx="303300" cy="2412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25"/>
          <p:cNvCxnSpPr>
            <a:stCxn id="764" idx="3"/>
            <a:endCxn id="786" idx="0"/>
          </p:cNvCxnSpPr>
          <p:nvPr/>
        </p:nvCxnSpPr>
        <p:spPr>
          <a:xfrm flipH="1">
            <a:off x="1716839" y="4040273"/>
            <a:ext cx="246900" cy="2841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89" name="Google Shape;789;p25"/>
          <p:cNvGraphicFramePr/>
          <p:nvPr/>
        </p:nvGraphicFramePr>
        <p:xfrm>
          <a:off x="1447800" y="49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0" name="Google Shape;790;p25"/>
          <p:cNvSpPr/>
          <p:nvPr/>
        </p:nvSpPr>
        <p:spPr>
          <a:xfrm>
            <a:off x="77788" y="5554663"/>
            <a:ext cx="9066212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Parent(i ) is ⎡(i-1)/d⎤.</a:t>
            </a:r>
            <a:endParaRPr/>
          </a:p>
          <a:p>
            <a:pPr indent="-290513" lvl="0" marL="290513" marR="0" rtl="0" algn="l">
              <a:spcBef>
                <a:spcPts val="12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indices of the children of i are in the range of</a:t>
            </a:r>
            <a:endParaRPr/>
          </a:p>
          <a:p>
            <a:pPr indent="-290513" lvl="0" marL="290513" marR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[d*(i-1)+2 .. d*i + 1].</a:t>
            </a:r>
            <a:endParaRPr/>
          </a:p>
        </p:txBody>
      </p:sp>
      <p:sp>
        <p:nvSpPr>
          <p:cNvPr id="791" name="Google Shape;791;p25"/>
          <p:cNvSpPr txBox="1"/>
          <p:nvPr/>
        </p:nvSpPr>
        <p:spPr>
          <a:xfrm>
            <a:off x="1474788" y="47244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92" name="Google Shape;792;p25"/>
          <p:cNvSpPr txBox="1"/>
          <p:nvPr/>
        </p:nvSpPr>
        <p:spPr>
          <a:xfrm>
            <a:off x="1855788" y="47244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93" name="Google Shape;793;p25"/>
          <p:cNvSpPr txBox="1"/>
          <p:nvPr/>
        </p:nvSpPr>
        <p:spPr>
          <a:xfrm>
            <a:off x="2236788" y="47244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94" name="Google Shape;794;p25"/>
          <p:cNvSpPr txBox="1"/>
          <p:nvPr/>
        </p:nvSpPr>
        <p:spPr>
          <a:xfrm>
            <a:off x="2617788" y="47244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95" name="Google Shape;795;p25"/>
          <p:cNvSpPr txBox="1"/>
          <p:nvPr/>
        </p:nvSpPr>
        <p:spPr>
          <a:xfrm>
            <a:off x="2998788" y="47244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96" name="Google Shape;796;p25"/>
          <p:cNvSpPr txBox="1"/>
          <p:nvPr/>
        </p:nvSpPr>
        <p:spPr>
          <a:xfrm>
            <a:off x="3379788" y="47244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797" name="Google Shape;797;p25"/>
          <p:cNvSpPr txBox="1"/>
          <p:nvPr/>
        </p:nvSpPr>
        <p:spPr>
          <a:xfrm>
            <a:off x="3836988" y="47244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798" name="Google Shape;798;p25"/>
          <p:cNvSpPr txBox="1"/>
          <p:nvPr/>
        </p:nvSpPr>
        <p:spPr>
          <a:xfrm>
            <a:off x="4191000" y="4724400"/>
            <a:ext cx="304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799" name="Google Shape;799;p25"/>
          <p:cNvSpPr txBox="1"/>
          <p:nvPr/>
        </p:nvSpPr>
        <p:spPr>
          <a:xfrm>
            <a:off x="4572000" y="4724400"/>
            <a:ext cx="304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800" name="Google Shape;800;p25"/>
          <p:cNvSpPr txBox="1"/>
          <p:nvPr/>
        </p:nvSpPr>
        <p:spPr>
          <a:xfrm>
            <a:off x="4876800" y="4724400"/>
            <a:ext cx="3540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801" name="Google Shape;801;p25"/>
          <p:cNvSpPr txBox="1"/>
          <p:nvPr/>
        </p:nvSpPr>
        <p:spPr>
          <a:xfrm>
            <a:off x="5284788" y="4724400"/>
            <a:ext cx="3540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802" name="Google Shape;802;p25"/>
          <p:cNvSpPr txBox="1"/>
          <p:nvPr/>
        </p:nvSpPr>
        <p:spPr>
          <a:xfrm>
            <a:off x="5665788" y="4724400"/>
            <a:ext cx="4302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803" name="Google Shape;803;p25"/>
          <p:cNvSpPr txBox="1"/>
          <p:nvPr/>
        </p:nvSpPr>
        <p:spPr>
          <a:xfrm>
            <a:off x="6046788" y="4724400"/>
            <a:ext cx="3540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804" name="Google Shape;804;p25"/>
          <p:cNvSpPr txBox="1"/>
          <p:nvPr/>
        </p:nvSpPr>
        <p:spPr>
          <a:xfrm>
            <a:off x="6427788" y="4724400"/>
            <a:ext cx="3540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805" name="Google Shape;805;p25"/>
          <p:cNvSpPr txBox="1"/>
          <p:nvPr/>
        </p:nvSpPr>
        <p:spPr>
          <a:xfrm>
            <a:off x="6808788" y="4724400"/>
            <a:ext cx="4302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806" name="Google Shape;806;p25"/>
          <p:cNvSpPr txBox="1"/>
          <p:nvPr/>
        </p:nvSpPr>
        <p:spPr>
          <a:xfrm>
            <a:off x="7162800" y="4724400"/>
            <a:ext cx="381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807" name="Google Shape;807;p25"/>
          <p:cNvSpPr/>
          <p:nvPr/>
        </p:nvSpPr>
        <p:spPr>
          <a:xfrm rot="5400000">
            <a:off x="2362200" y="4876800"/>
            <a:ext cx="152400" cy="1066800"/>
          </a:xfrm>
          <a:prstGeom prst="rightBrace">
            <a:avLst>
              <a:gd fmla="val 58333" name="adj1"/>
              <a:gd fmla="val 50000" name="adj2"/>
            </a:avLst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5"/>
          <p:cNvSpPr txBox="1"/>
          <p:nvPr/>
        </p:nvSpPr>
        <p:spPr>
          <a:xfrm>
            <a:off x="1931038" y="5334000"/>
            <a:ext cx="1014724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9" name="Google Shape;809;p25"/>
          <p:cNvSpPr/>
          <p:nvPr/>
        </p:nvSpPr>
        <p:spPr>
          <a:xfrm rot="5400000">
            <a:off x="3505200" y="4876800"/>
            <a:ext cx="152400" cy="1066800"/>
          </a:xfrm>
          <a:prstGeom prst="rightBrace">
            <a:avLst>
              <a:gd fmla="val 58333" name="adj1"/>
              <a:gd fmla="val 50000" name="adj2"/>
            </a:avLst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5"/>
          <p:cNvSpPr txBox="1"/>
          <p:nvPr/>
        </p:nvSpPr>
        <p:spPr>
          <a:xfrm>
            <a:off x="3074038" y="5334000"/>
            <a:ext cx="1014724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1" name="Google Shape;811;p25"/>
          <p:cNvSpPr/>
          <p:nvPr/>
        </p:nvSpPr>
        <p:spPr>
          <a:xfrm rot="5400000">
            <a:off x="4648200" y="4876800"/>
            <a:ext cx="152400" cy="1066800"/>
          </a:xfrm>
          <a:prstGeom prst="rightBrace">
            <a:avLst>
              <a:gd fmla="val 58333" name="adj1"/>
              <a:gd fmla="val 50000" name="adj2"/>
            </a:avLst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5"/>
          <p:cNvSpPr txBox="1"/>
          <p:nvPr/>
        </p:nvSpPr>
        <p:spPr>
          <a:xfrm>
            <a:off x="4217038" y="5334000"/>
            <a:ext cx="1014724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3" name="Google Shape;813;p25"/>
          <p:cNvSpPr/>
          <p:nvPr/>
        </p:nvSpPr>
        <p:spPr>
          <a:xfrm rot="5400000">
            <a:off x="5791200" y="4876800"/>
            <a:ext cx="152400" cy="1066800"/>
          </a:xfrm>
          <a:prstGeom prst="rightBrace">
            <a:avLst>
              <a:gd fmla="val 58333" name="adj1"/>
              <a:gd fmla="val 50000" name="adj2"/>
            </a:avLst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5"/>
          <p:cNvSpPr txBox="1"/>
          <p:nvPr/>
        </p:nvSpPr>
        <p:spPr>
          <a:xfrm>
            <a:off x="5360038" y="5334000"/>
            <a:ext cx="1014724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5" name="Google Shape;815;p25"/>
          <p:cNvSpPr txBox="1"/>
          <p:nvPr/>
        </p:nvSpPr>
        <p:spPr>
          <a:xfrm>
            <a:off x="7527925" y="4267200"/>
            <a:ext cx="361950" cy="287338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816" name="Google Shape;816;p25"/>
          <p:cNvSpPr txBox="1"/>
          <p:nvPr/>
        </p:nvSpPr>
        <p:spPr>
          <a:xfrm>
            <a:off x="7423150" y="3886200"/>
            <a:ext cx="577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endParaRPr/>
          </a:p>
        </p:txBody>
      </p:sp>
      <p:cxnSp>
        <p:nvCxnSpPr>
          <p:cNvPr id="817" name="Google Shape;817;p25"/>
          <p:cNvCxnSpPr/>
          <p:nvPr/>
        </p:nvCxnSpPr>
        <p:spPr>
          <a:xfrm flipH="1">
            <a:off x="7086600" y="4419600"/>
            <a:ext cx="457200" cy="3048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6"/>
          <p:cNvSpPr txBox="1"/>
          <p:nvPr>
            <p:ph type="title"/>
          </p:nvPr>
        </p:nvSpPr>
        <p:spPr>
          <a:xfrm>
            <a:off x="457200" y="152400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Leftist Heaps</a:t>
            </a:r>
            <a:endParaRPr/>
          </a:p>
        </p:txBody>
      </p:sp>
      <p:sp>
        <p:nvSpPr>
          <p:cNvPr id="823" name="Google Shape;823;p26"/>
          <p:cNvSpPr txBox="1"/>
          <p:nvPr>
            <p:ph idx="1" type="body"/>
          </p:nvPr>
        </p:nvSpPr>
        <p:spPr>
          <a:xfrm>
            <a:off x="152400" y="685800"/>
            <a:ext cx="8991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Proposed by C. A. Crane in 1972.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x is a node in a binary tree, the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null path length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of x, npl(x), is defined to be the length of the shortest path from x to a node without two children.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npl of a node with 1 or 0 child is 0 and npl(null) is –1.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npl(x)=min{npl(x.left),npl(x.right)}+1. 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binary tree is leftist, if npl(x.left)≥npl(x.right) for every x.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right path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a leftist tree is the path from the root to the rightmost node without two children.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This is a shortest path from the root to a node without two children and has a length at most </a:t>
            </a:r>
            <a:r>
              <a:rPr b="0" i="0" lang="en-US" sz="2400" u="none" cap="none" strike="noStrike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lg 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leftist heap is a leftist tree in heap order.</a:t>
            </a:r>
            <a:endParaRPr/>
          </a:p>
        </p:txBody>
      </p:sp>
      <p:sp>
        <p:nvSpPr>
          <p:cNvPr id="824" name="Google Shape;824;p26"/>
          <p:cNvSpPr/>
          <p:nvPr/>
        </p:nvSpPr>
        <p:spPr>
          <a:xfrm>
            <a:off x="7772400" y="49069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25" name="Google Shape;825;p26"/>
          <p:cNvSpPr/>
          <p:nvPr/>
        </p:nvSpPr>
        <p:spPr>
          <a:xfrm>
            <a:off x="7162800" y="52879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26" name="Google Shape;826;p26"/>
          <p:cNvSpPr/>
          <p:nvPr/>
        </p:nvSpPr>
        <p:spPr>
          <a:xfrm>
            <a:off x="8382000" y="52879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827" name="Google Shape;827;p26"/>
          <p:cNvSpPr/>
          <p:nvPr/>
        </p:nvSpPr>
        <p:spPr>
          <a:xfrm>
            <a:off x="6705600" y="57753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828" name="Google Shape;828;p26"/>
          <p:cNvSpPr/>
          <p:nvPr/>
        </p:nvSpPr>
        <p:spPr>
          <a:xfrm>
            <a:off x="7543800" y="57753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6202363" y="6324600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830" name="Google Shape;830;p26"/>
          <p:cNvSpPr/>
          <p:nvPr/>
        </p:nvSpPr>
        <p:spPr>
          <a:xfrm>
            <a:off x="7086600" y="63246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831" name="Google Shape;831;p26"/>
          <p:cNvSpPr/>
          <p:nvPr/>
        </p:nvSpPr>
        <p:spPr>
          <a:xfrm>
            <a:off x="8077200" y="57753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832" name="Google Shape;832;p26"/>
          <p:cNvCxnSpPr>
            <a:stCxn id="824" idx="4"/>
            <a:endCxn id="825" idx="0"/>
          </p:cNvCxnSpPr>
          <p:nvPr/>
        </p:nvCxnSpPr>
        <p:spPr>
          <a:xfrm flipH="1">
            <a:off x="7300119" y="5151438"/>
            <a:ext cx="609600" cy="13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26"/>
          <p:cNvCxnSpPr>
            <a:stCxn id="824" idx="4"/>
            <a:endCxn id="826" idx="0"/>
          </p:cNvCxnSpPr>
          <p:nvPr/>
        </p:nvCxnSpPr>
        <p:spPr>
          <a:xfrm>
            <a:off x="7909719" y="5151438"/>
            <a:ext cx="609600" cy="13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26"/>
          <p:cNvCxnSpPr>
            <a:stCxn id="825" idx="4"/>
            <a:endCxn id="827" idx="0"/>
          </p:cNvCxnSpPr>
          <p:nvPr/>
        </p:nvCxnSpPr>
        <p:spPr>
          <a:xfrm flipH="1">
            <a:off x="6842919" y="5532438"/>
            <a:ext cx="4572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26"/>
          <p:cNvCxnSpPr>
            <a:stCxn id="825" idx="4"/>
            <a:endCxn id="828" idx="0"/>
          </p:cNvCxnSpPr>
          <p:nvPr/>
        </p:nvCxnSpPr>
        <p:spPr>
          <a:xfrm>
            <a:off x="7300119" y="5532438"/>
            <a:ext cx="3810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26"/>
          <p:cNvCxnSpPr>
            <a:stCxn id="827" idx="4"/>
            <a:endCxn id="829" idx="0"/>
          </p:cNvCxnSpPr>
          <p:nvPr/>
        </p:nvCxnSpPr>
        <p:spPr>
          <a:xfrm flipH="1">
            <a:off x="6339819" y="6019800"/>
            <a:ext cx="5031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26"/>
          <p:cNvCxnSpPr>
            <a:stCxn id="827" idx="4"/>
            <a:endCxn id="830" idx="0"/>
          </p:cNvCxnSpPr>
          <p:nvPr/>
        </p:nvCxnSpPr>
        <p:spPr>
          <a:xfrm>
            <a:off x="6842919" y="60198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26"/>
          <p:cNvCxnSpPr>
            <a:stCxn id="826" idx="4"/>
            <a:endCxn id="831" idx="0"/>
          </p:cNvCxnSpPr>
          <p:nvPr/>
        </p:nvCxnSpPr>
        <p:spPr>
          <a:xfrm flipH="1">
            <a:off x="8214519" y="5532438"/>
            <a:ext cx="3048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26"/>
          <p:cNvSpPr txBox="1"/>
          <p:nvPr/>
        </p:nvSpPr>
        <p:spPr>
          <a:xfrm>
            <a:off x="7772400" y="4648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40" name="Google Shape;840;p26"/>
          <p:cNvSpPr txBox="1"/>
          <p:nvPr/>
        </p:nvSpPr>
        <p:spPr>
          <a:xfrm>
            <a:off x="8039100" y="5516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841" name="Google Shape;841;p26"/>
          <p:cNvSpPr txBox="1"/>
          <p:nvPr/>
        </p:nvSpPr>
        <p:spPr>
          <a:xfrm>
            <a:off x="7907338" y="59436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42" name="Google Shape;842;p26"/>
          <p:cNvSpPr txBox="1"/>
          <p:nvPr/>
        </p:nvSpPr>
        <p:spPr>
          <a:xfrm>
            <a:off x="8212138" y="59436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43" name="Google Shape;843;p26"/>
          <p:cNvSpPr txBox="1"/>
          <p:nvPr/>
        </p:nvSpPr>
        <p:spPr>
          <a:xfrm>
            <a:off x="8593138" y="54403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44" name="Google Shape;844;p26"/>
          <p:cNvSpPr txBox="1"/>
          <p:nvPr/>
        </p:nvSpPr>
        <p:spPr>
          <a:xfrm>
            <a:off x="8382000" y="4983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845" name="Google Shape;845;p26"/>
          <p:cNvSpPr txBox="1"/>
          <p:nvPr/>
        </p:nvSpPr>
        <p:spPr>
          <a:xfrm>
            <a:off x="7678738" y="59436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46" name="Google Shape;846;p26"/>
          <p:cNvSpPr txBox="1"/>
          <p:nvPr/>
        </p:nvSpPr>
        <p:spPr>
          <a:xfrm>
            <a:off x="7373938" y="59436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47" name="Google Shape;847;p26"/>
          <p:cNvSpPr txBox="1"/>
          <p:nvPr/>
        </p:nvSpPr>
        <p:spPr>
          <a:xfrm>
            <a:off x="7297738" y="64309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48" name="Google Shape;848;p26"/>
          <p:cNvSpPr txBox="1"/>
          <p:nvPr/>
        </p:nvSpPr>
        <p:spPr>
          <a:xfrm>
            <a:off x="6858000" y="64309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49" name="Google Shape;849;p26"/>
          <p:cNvSpPr txBox="1"/>
          <p:nvPr/>
        </p:nvSpPr>
        <p:spPr>
          <a:xfrm>
            <a:off x="6383338" y="64008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50" name="Google Shape;850;p26"/>
          <p:cNvSpPr txBox="1"/>
          <p:nvPr/>
        </p:nvSpPr>
        <p:spPr>
          <a:xfrm>
            <a:off x="5943600" y="638492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51" name="Google Shape;851;p26"/>
          <p:cNvSpPr txBox="1"/>
          <p:nvPr/>
        </p:nvSpPr>
        <p:spPr>
          <a:xfrm>
            <a:off x="7086600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852" name="Google Shape;852;p26"/>
          <p:cNvSpPr txBox="1"/>
          <p:nvPr/>
        </p:nvSpPr>
        <p:spPr>
          <a:xfrm>
            <a:off x="6210300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853" name="Google Shape;853;p26"/>
          <p:cNvSpPr txBox="1"/>
          <p:nvPr/>
        </p:nvSpPr>
        <p:spPr>
          <a:xfrm>
            <a:off x="7543800" y="5516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854" name="Google Shape;854;p26"/>
          <p:cNvSpPr txBox="1"/>
          <p:nvPr/>
        </p:nvSpPr>
        <p:spPr>
          <a:xfrm>
            <a:off x="6667500" y="5516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55" name="Google Shape;855;p26"/>
          <p:cNvSpPr txBox="1"/>
          <p:nvPr/>
        </p:nvSpPr>
        <p:spPr>
          <a:xfrm>
            <a:off x="7162800" y="50133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7"/>
          <p:cNvSpPr/>
          <p:nvPr/>
        </p:nvSpPr>
        <p:spPr>
          <a:xfrm>
            <a:off x="1981200" y="838200"/>
            <a:ext cx="304800" cy="30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61" name="Google Shape;861;p27"/>
          <p:cNvSpPr/>
          <p:nvPr/>
        </p:nvSpPr>
        <p:spPr>
          <a:xfrm>
            <a:off x="1371600" y="1219200"/>
            <a:ext cx="274638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2590800" y="1219200"/>
            <a:ext cx="304800" cy="30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863" name="Google Shape;863;p27"/>
          <p:cNvSpPr/>
          <p:nvPr/>
        </p:nvSpPr>
        <p:spPr>
          <a:xfrm>
            <a:off x="914400" y="1706563"/>
            <a:ext cx="274638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864" name="Google Shape;864;p27"/>
          <p:cNvSpPr/>
          <p:nvPr/>
        </p:nvSpPr>
        <p:spPr>
          <a:xfrm>
            <a:off x="1752600" y="1706563"/>
            <a:ext cx="274638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865" name="Google Shape;865;p27"/>
          <p:cNvSpPr/>
          <p:nvPr/>
        </p:nvSpPr>
        <p:spPr>
          <a:xfrm>
            <a:off x="411163" y="2255838"/>
            <a:ext cx="274637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r>
            <a:endParaRPr/>
          </a:p>
        </p:txBody>
      </p:sp>
      <p:sp>
        <p:nvSpPr>
          <p:cNvPr id="866" name="Google Shape;866;p27"/>
          <p:cNvSpPr/>
          <p:nvPr/>
        </p:nvSpPr>
        <p:spPr>
          <a:xfrm>
            <a:off x="1295400" y="2255838"/>
            <a:ext cx="274638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867" name="Google Shape;867;p27"/>
          <p:cNvSpPr/>
          <p:nvPr/>
        </p:nvSpPr>
        <p:spPr>
          <a:xfrm>
            <a:off x="2286000" y="1706563"/>
            <a:ext cx="274638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868" name="Google Shape;868;p27"/>
          <p:cNvCxnSpPr>
            <a:stCxn id="860" idx="4"/>
            <a:endCxn id="861" idx="0"/>
          </p:cNvCxnSpPr>
          <p:nvPr/>
        </p:nvCxnSpPr>
        <p:spPr>
          <a:xfrm flipH="1">
            <a:off x="1509000" y="1143000"/>
            <a:ext cx="624600" cy="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27"/>
          <p:cNvCxnSpPr>
            <a:stCxn id="860" idx="4"/>
            <a:endCxn id="862" idx="0"/>
          </p:cNvCxnSpPr>
          <p:nvPr/>
        </p:nvCxnSpPr>
        <p:spPr>
          <a:xfrm>
            <a:off x="2133600" y="1143000"/>
            <a:ext cx="609600" cy="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27"/>
          <p:cNvCxnSpPr>
            <a:stCxn id="861" idx="4"/>
            <a:endCxn id="863" idx="0"/>
          </p:cNvCxnSpPr>
          <p:nvPr/>
        </p:nvCxnSpPr>
        <p:spPr>
          <a:xfrm flipH="1">
            <a:off x="1051719" y="1463675"/>
            <a:ext cx="4572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27"/>
          <p:cNvCxnSpPr>
            <a:stCxn id="861" idx="4"/>
            <a:endCxn id="864" idx="0"/>
          </p:cNvCxnSpPr>
          <p:nvPr/>
        </p:nvCxnSpPr>
        <p:spPr>
          <a:xfrm>
            <a:off x="1508919" y="1463675"/>
            <a:ext cx="3810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27"/>
          <p:cNvCxnSpPr>
            <a:stCxn id="863" idx="4"/>
            <a:endCxn id="865" idx="0"/>
          </p:cNvCxnSpPr>
          <p:nvPr/>
        </p:nvCxnSpPr>
        <p:spPr>
          <a:xfrm flipH="1">
            <a:off x="548619" y="1951038"/>
            <a:ext cx="5031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27"/>
          <p:cNvCxnSpPr>
            <a:stCxn id="863" idx="4"/>
            <a:endCxn id="866" idx="0"/>
          </p:cNvCxnSpPr>
          <p:nvPr/>
        </p:nvCxnSpPr>
        <p:spPr>
          <a:xfrm>
            <a:off x="1051719" y="1951038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27"/>
          <p:cNvCxnSpPr>
            <a:stCxn id="862" idx="4"/>
            <a:endCxn id="867" idx="0"/>
          </p:cNvCxnSpPr>
          <p:nvPr/>
        </p:nvCxnSpPr>
        <p:spPr>
          <a:xfrm flipH="1">
            <a:off x="2423400" y="1524000"/>
            <a:ext cx="319800" cy="18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Google Shape;875;p27"/>
          <p:cNvSpPr txBox="1"/>
          <p:nvPr/>
        </p:nvSpPr>
        <p:spPr>
          <a:xfrm>
            <a:off x="1981200" y="563563"/>
            <a:ext cx="295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76" name="Google Shape;876;p27"/>
          <p:cNvSpPr txBox="1"/>
          <p:nvPr/>
        </p:nvSpPr>
        <p:spPr>
          <a:xfrm>
            <a:off x="2247900" y="14478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877" name="Google Shape;877;p27"/>
          <p:cNvSpPr txBox="1"/>
          <p:nvPr/>
        </p:nvSpPr>
        <p:spPr>
          <a:xfrm>
            <a:off x="2116138" y="18748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78" name="Google Shape;878;p27"/>
          <p:cNvSpPr txBox="1"/>
          <p:nvPr/>
        </p:nvSpPr>
        <p:spPr>
          <a:xfrm>
            <a:off x="2420938" y="18748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79" name="Google Shape;879;p27"/>
          <p:cNvSpPr txBox="1"/>
          <p:nvPr/>
        </p:nvSpPr>
        <p:spPr>
          <a:xfrm>
            <a:off x="2801938" y="13716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0" name="Google Shape;880;p27"/>
          <p:cNvSpPr txBox="1"/>
          <p:nvPr/>
        </p:nvSpPr>
        <p:spPr>
          <a:xfrm>
            <a:off x="2590800" y="914400"/>
            <a:ext cx="295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881" name="Google Shape;881;p27"/>
          <p:cNvSpPr txBox="1"/>
          <p:nvPr/>
        </p:nvSpPr>
        <p:spPr>
          <a:xfrm>
            <a:off x="1887538" y="18748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2" name="Google Shape;882;p27"/>
          <p:cNvSpPr txBox="1"/>
          <p:nvPr/>
        </p:nvSpPr>
        <p:spPr>
          <a:xfrm>
            <a:off x="1582738" y="18748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3" name="Google Shape;883;p27"/>
          <p:cNvSpPr txBox="1"/>
          <p:nvPr/>
        </p:nvSpPr>
        <p:spPr>
          <a:xfrm>
            <a:off x="1506538" y="23622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4" name="Google Shape;884;p27"/>
          <p:cNvSpPr txBox="1"/>
          <p:nvPr/>
        </p:nvSpPr>
        <p:spPr>
          <a:xfrm>
            <a:off x="1066800" y="23622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5" name="Google Shape;885;p27"/>
          <p:cNvSpPr txBox="1"/>
          <p:nvPr/>
        </p:nvSpPr>
        <p:spPr>
          <a:xfrm>
            <a:off x="592138" y="23320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6" name="Google Shape;886;p27"/>
          <p:cNvSpPr txBox="1"/>
          <p:nvPr/>
        </p:nvSpPr>
        <p:spPr>
          <a:xfrm>
            <a:off x="152400" y="23161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7" name="Google Shape;887;p27"/>
          <p:cNvSpPr txBox="1"/>
          <p:nvPr/>
        </p:nvSpPr>
        <p:spPr>
          <a:xfrm>
            <a:off x="1295400" y="1981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888" name="Google Shape;888;p27"/>
          <p:cNvSpPr txBox="1"/>
          <p:nvPr/>
        </p:nvSpPr>
        <p:spPr>
          <a:xfrm>
            <a:off x="419100" y="1981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889" name="Google Shape;889;p27"/>
          <p:cNvSpPr txBox="1"/>
          <p:nvPr/>
        </p:nvSpPr>
        <p:spPr>
          <a:xfrm>
            <a:off x="1752600" y="14478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890" name="Google Shape;890;p27"/>
          <p:cNvSpPr txBox="1"/>
          <p:nvPr/>
        </p:nvSpPr>
        <p:spPr>
          <a:xfrm>
            <a:off x="876300" y="14478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91" name="Google Shape;891;p27"/>
          <p:cNvSpPr txBox="1"/>
          <p:nvPr/>
        </p:nvSpPr>
        <p:spPr>
          <a:xfrm>
            <a:off x="1371600" y="944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92" name="Google Shape;892;p27"/>
          <p:cNvSpPr/>
          <p:nvPr/>
        </p:nvSpPr>
        <p:spPr>
          <a:xfrm>
            <a:off x="2057400" y="28956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93" name="Google Shape;893;p27"/>
          <p:cNvSpPr/>
          <p:nvPr/>
        </p:nvSpPr>
        <p:spPr>
          <a:xfrm>
            <a:off x="1447800" y="32766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94" name="Google Shape;894;p27"/>
          <p:cNvSpPr/>
          <p:nvPr/>
        </p:nvSpPr>
        <p:spPr>
          <a:xfrm>
            <a:off x="2667000" y="32766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895" name="Google Shape;895;p27"/>
          <p:cNvSpPr/>
          <p:nvPr/>
        </p:nvSpPr>
        <p:spPr>
          <a:xfrm>
            <a:off x="990600" y="37639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896" name="Google Shape;896;p27"/>
          <p:cNvSpPr/>
          <p:nvPr/>
        </p:nvSpPr>
        <p:spPr>
          <a:xfrm>
            <a:off x="1828800" y="37639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897" name="Google Shape;897;p27"/>
          <p:cNvSpPr/>
          <p:nvPr/>
        </p:nvSpPr>
        <p:spPr>
          <a:xfrm>
            <a:off x="487363" y="4313238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898" name="Google Shape;898;p27"/>
          <p:cNvSpPr/>
          <p:nvPr/>
        </p:nvSpPr>
        <p:spPr>
          <a:xfrm>
            <a:off x="1371600" y="4313238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899" name="Google Shape;899;p27"/>
          <p:cNvSpPr/>
          <p:nvPr/>
        </p:nvSpPr>
        <p:spPr>
          <a:xfrm>
            <a:off x="2362200" y="37639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19</a:t>
            </a:r>
            <a:endParaRPr/>
          </a:p>
        </p:txBody>
      </p:sp>
      <p:cxnSp>
        <p:nvCxnSpPr>
          <p:cNvPr id="900" name="Google Shape;900;p27"/>
          <p:cNvCxnSpPr/>
          <p:nvPr/>
        </p:nvCxnSpPr>
        <p:spPr>
          <a:xfrm flipH="1">
            <a:off x="1585913" y="3140075"/>
            <a:ext cx="609600" cy="1365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27"/>
          <p:cNvCxnSpPr/>
          <p:nvPr/>
        </p:nvCxnSpPr>
        <p:spPr>
          <a:xfrm>
            <a:off x="2195513" y="3140075"/>
            <a:ext cx="609600" cy="1365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27"/>
          <p:cNvCxnSpPr/>
          <p:nvPr/>
        </p:nvCxnSpPr>
        <p:spPr>
          <a:xfrm flipH="1">
            <a:off x="1128713" y="3521075"/>
            <a:ext cx="457200" cy="2428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27"/>
          <p:cNvCxnSpPr/>
          <p:nvPr/>
        </p:nvCxnSpPr>
        <p:spPr>
          <a:xfrm>
            <a:off x="1585913" y="3521075"/>
            <a:ext cx="381000" cy="2428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27"/>
          <p:cNvCxnSpPr/>
          <p:nvPr/>
        </p:nvCxnSpPr>
        <p:spPr>
          <a:xfrm flipH="1">
            <a:off x="625475" y="4008438"/>
            <a:ext cx="503238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27"/>
          <p:cNvCxnSpPr/>
          <p:nvPr/>
        </p:nvCxnSpPr>
        <p:spPr>
          <a:xfrm>
            <a:off x="1128713" y="4008438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27"/>
          <p:cNvCxnSpPr/>
          <p:nvPr/>
        </p:nvCxnSpPr>
        <p:spPr>
          <a:xfrm flipH="1">
            <a:off x="2500313" y="3521075"/>
            <a:ext cx="304800" cy="2428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27"/>
          <p:cNvSpPr txBox="1"/>
          <p:nvPr/>
        </p:nvSpPr>
        <p:spPr>
          <a:xfrm>
            <a:off x="2057400" y="269557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08" name="Google Shape;908;p27"/>
          <p:cNvSpPr txBox="1"/>
          <p:nvPr/>
        </p:nvSpPr>
        <p:spPr>
          <a:xfrm>
            <a:off x="2324100" y="3505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09" name="Google Shape;909;p27"/>
          <p:cNvSpPr txBox="1"/>
          <p:nvPr/>
        </p:nvSpPr>
        <p:spPr>
          <a:xfrm>
            <a:off x="2192338" y="39322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10" name="Google Shape;910;p27"/>
          <p:cNvSpPr txBox="1"/>
          <p:nvPr/>
        </p:nvSpPr>
        <p:spPr>
          <a:xfrm>
            <a:off x="2497138" y="39322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11" name="Google Shape;911;p27"/>
          <p:cNvSpPr txBox="1"/>
          <p:nvPr/>
        </p:nvSpPr>
        <p:spPr>
          <a:xfrm>
            <a:off x="2667000" y="29718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12" name="Google Shape;912;p27"/>
          <p:cNvSpPr txBox="1"/>
          <p:nvPr/>
        </p:nvSpPr>
        <p:spPr>
          <a:xfrm>
            <a:off x="1963738" y="39322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13" name="Google Shape;913;p27"/>
          <p:cNvSpPr txBox="1"/>
          <p:nvPr/>
        </p:nvSpPr>
        <p:spPr>
          <a:xfrm>
            <a:off x="1658938" y="39322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14" name="Google Shape;914;p27"/>
          <p:cNvSpPr txBox="1"/>
          <p:nvPr/>
        </p:nvSpPr>
        <p:spPr>
          <a:xfrm>
            <a:off x="1582738" y="44196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15" name="Google Shape;915;p27"/>
          <p:cNvSpPr txBox="1"/>
          <p:nvPr/>
        </p:nvSpPr>
        <p:spPr>
          <a:xfrm>
            <a:off x="1143000" y="44196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16" name="Google Shape;916;p27"/>
          <p:cNvSpPr txBox="1"/>
          <p:nvPr/>
        </p:nvSpPr>
        <p:spPr>
          <a:xfrm>
            <a:off x="668338" y="43894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17" name="Google Shape;917;p27"/>
          <p:cNvSpPr txBox="1"/>
          <p:nvPr/>
        </p:nvSpPr>
        <p:spPr>
          <a:xfrm>
            <a:off x="228600" y="43735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18" name="Google Shape;918;p27"/>
          <p:cNvSpPr txBox="1"/>
          <p:nvPr/>
        </p:nvSpPr>
        <p:spPr>
          <a:xfrm>
            <a:off x="1371600" y="40386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19" name="Google Shape;919;p27"/>
          <p:cNvSpPr txBox="1"/>
          <p:nvPr/>
        </p:nvSpPr>
        <p:spPr>
          <a:xfrm>
            <a:off x="495300" y="40386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20" name="Google Shape;920;p27"/>
          <p:cNvSpPr txBox="1"/>
          <p:nvPr/>
        </p:nvSpPr>
        <p:spPr>
          <a:xfrm>
            <a:off x="1828800" y="3505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21" name="Google Shape;921;p27"/>
          <p:cNvSpPr txBox="1"/>
          <p:nvPr/>
        </p:nvSpPr>
        <p:spPr>
          <a:xfrm>
            <a:off x="952500" y="3505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22" name="Google Shape;922;p27"/>
          <p:cNvSpPr txBox="1"/>
          <p:nvPr/>
        </p:nvSpPr>
        <p:spPr>
          <a:xfrm>
            <a:off x="1447800" y="3001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23" name="Google Shape;923;p27"/>
          <p:cNvSpPr/>
          <p:nvPr/>
        </p:nvSpPr>
        <p:spPr>
          <a:xfrm>
            <a:off x="3048000" y="38100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cxnSp>
        <p:nvCxnSpPr>
          <p:cNvPr id="924" name="Google Shape;924;p27"/>
          <p:cNvCxnSpPr>
            <a:stCxn id="894" idx="4"/>
          </p:cNvCxnSpPr>
          <p:nvPr/>
        </p:nvCxnSpPr>
        <p:spPr>
          <a:xfrm>
            <a:off x="2804319" y="3521075"/>
            <a:ext cx="381000" cy="28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27"/>
          <p:cNvSpPr txBox="1"/>
          <p:nvPr/>
        </p:nvSpPr>
        <p:spPr>
          <a:xfrm>
            <a:off x="3086100" y="3505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26" name="Google Shape;926;p27"/>
          <p:cNvSpPr txBox="1"/>
          <p:nvPr/>
        </p:nvSpPr>
        <p:spPr>
          <a:xfrm>
            <a:off x="2878138" y="3978275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27" name="Google Shape;927;p27"/>
          <p:cNvSpPr txBox="1"/>
          <p:nvPr/>
        </p:nvSpPr>
        <p:spPr>
          <a:xfrm>
            <a:off x="3182938" y="3978275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28" name="Google Shape;928;p27"/>
          <p:cNvSpPr/>
          <p:nvPr/>
        </p:nvSpPr>
        <p:spPr>
          <a:xfrm>
            <a:off x="5867400" y="914400"/>
            <a:ext cx="304800" cy="30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29" name="Google Shape;929;p27"/>
          <p:cNvSpPr/>
          <p:nvPr/>
        </p:nvSpPr>
        <p:spPr>
          <a:xfrm>
            <a:off x="7620000" y="1828800"/>
            <a:ext cx="304800" cy="30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930" name="Google Shape;930;p27"/>
          <p:cNvCxnSpPr>
            <a:stCxn id="931" idx="5"/>
            <a:endCxn id="929" idx="1"/>
          </p:cNvCxnSpPr>
          <p:nvPr/>
        </p:nvCxnSpPr>
        <p:spPr>
          <a:xfrm>
            <a:off x="7122581" y="1626310"/>
            <a:ext cx="542100" cy="24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27"/>
          <p:cNvSpPr txBox="1"/>
          <p:nvPr/>
        </p:nvSpPr>
        <p:spPr>
          <a:xfrm>
            <a:off x="5876925" y="685800"/>
            <a:ext cx="295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33" name="Google Shape;933;p27"/>
          <p:cNvSpPr txBox="1"/>
          <p:nvPr/>
        </p:nvSpPr>
        <p:spPr>
          <a:xfrm>
            <a:off x="7477125" y="1552575"/>
            <a:ext cx="295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31" name="Google Shape;931;p27"/>
          <p:cNvSpPr/>
          <p:nvPr/>
        </p:nvSpPr>
        <p:spPr>
          <a:xfrm>
            <a:off x="6888163" y="1417638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34" name="Google Shape;934;p27"/>
          <p:cNvSpPr/>
          <p:nvPr/>
        </p:nvSpPr>
        <p:spPr>
          <a:xfrm>
            <a:off x="8153400" y="24384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935" name="Google Shape;935;p27"/>
          <p:cNvSpPr/>
          <p:nvPr/>
        </p:nvSpPr>
        <p:spPr>
          <a:xfrm>
            <a:off x="7848600" y="29257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19</a:t>
            </a:r>
            <a:endParaRPr/>
          </a:p>
        </p:txBody>
      </p:sp>
      <p:cxnSp>
        <p:nvCxnSpPr>
          <p:cNvPr id="936" name="Google Shape;936;p27"/>
          <p:cNvCxnSpPr>
            <a:stCxn id="929" idx="4"/>
            <a:endCxn id="934" idx="1"/>
          </p:cNvCxnSpPr>
          <p:nvPr/>
        </p:nvCxnSpPr>
        <p:spPr>
          <a:xfrm>
            <a:off x="7772400" y="2133600"/>
            <a:ext cx="421200" cy="34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27"/>
          <p:cNvCxnSpPr/>
          <p:nvPr/>
        </p:nvCxnSpPr>
        <p:spPr>
          <a:xfrm flipH="1">
            <a:off x="7986713" y="2682875"/>
            <a:ext cx="304800" cy="2428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27"/>
          <p:cNvSpPr txBox="1"/>
          <p:nvPr/>
        </p:nvSpPr>
        <p:spPr>
          <a:xfrm>
            <a:off x="6888163" y="1143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39" name="Google Shape;939;p27"/>
          <p:cNvSpPr txBox="1"/>
          <p:nvPr/>
        </p:nvSpPr>
        <p:spPr>
          <a:xfrm>
            <a:off x="7810500" y="2667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40" name="Google Shape;940;p27"/>
          <p:cNvSpPr txBox="1"/>
          <p:nvPr/>
        </p:nvSpPr>
        <p:spPr>
          <a:xfrm>
            <a:off x="7678738" y="30940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41" name="Google Shape;941;p27"/>
          <p:cNvSpPr txBox="1"/>
          <p:nvPr/>
        </p:nvSpPr>
        <p:spPr>
          <a:xfrm>
            <a:off x="7983538" y="30940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42" name="Google Shape;942;p27"/>
          <p:cNvSpPr txBox="1"/>
          <p:nvPr/>
        </p:nvSpPr>
        <p:spPr>
          <a:xfrm>
            <a:off x="8153400" y="21336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43" name="Google Shape;943;p27"/>
          <p:cNvSpPr/>
          <p:nvPr/>
        </p:nvSpPr>
        <p:spPr>
          <a:xfrm>
            <a:off x="8534400" y="29718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cxnSp>
        <p:nvCxnSpPr>
          <p:cNvPr id="944" name="Google Shape;944;p27"/>
          <p:cNvCxnSpPr>
            <a:stCxn id="934" idx="4"/>
          </p:cNvCxnSpPr>
          <p:nvPr/>
        </p:nvCxnSpPr>
        <p:spPr>
          <a:xfrm>
            <a:off x="8290719" y="2682875"/>
            <a:ext cx="381000" cy="28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5" name="Google Shape;945;p27"/>
          <p:cNvSpPr txBox="1"/>
          <p:nvPr/>
        </p:nvSpPr>
        <p:spPr>
          <a:xfrm>
            <a:off x="8572500" y="2667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946" name="Google Shape;946;p27"/>
          <p:cNvCxnSpPr>
            <a:stCxn id="928" idx="5"/>
            <a:endCxn id="931" idx="1"/>
          </p:cNvCxnSpPr>
          <p:nvPr/>
        </p:nvCxnSpPr>
        <p:spPr>
          <a:xfrm>
            <a:off x="6127563" y="1174563"/>
            <a:ext cx="800700" cy="27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27"/>
          <p:cNvSpPr/>
          <p:nvPr/>
        </p:nvSpPr>
        <p:spPr>
          <a:xfrm>
            <a:off x="4922838" y="1417638"/>
            <a:ext cx="274637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948" name="Google Shape;948;p27"/>
          <p:cNvSpPr/>
          <p:nvPr/>
        </p:nvSpPr>
        <p:spPr>
          <a:xfrm>
            <a:off x="4465638" y="1905000"/>
            <a:ext cx="274637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949" name="Google Shape;949;p27"/>
          <p:cNvSpPr/>
          <p:nvPr/>
        </p:nvSpPr>
        <p:spPr>
          <a:xfrm>
            <a:off x="5303838" y="1905000"/>
            <a:ext cx="274637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950" name="Google Shape;950;p27"/>
          <p:cNvSpPr/>
          <p:nvPr/>
        </p:nvSpPr>
        <p:spPr>
          <a:xfrm>
            <a:off x="3962400" y="2454275"/>
            <a:ext cx="274638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r>
            <a:endParaRPr/>
          </a:p>
        </p:txBody>
      </p:sp>
      <p:sp>
        <p:nvSpPr>
          <p:cNvPr id="951" name="Google Shape;951;p27"/>
          <p:cNvSpPr/>
          <p:nvPr/>
        </p:nvSpPr>
        <p:spPr>
          <a:xfrm>
            <a:off x="4846638" y="2454275"/>
            <a:ext cx="274637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cxnSp>
        <p:nvCxnSpPr>
          <p:cNvPr id="952" name="Google Shape;952;p27"/>
          <p:cNvCxnSpPr>
            <a:stCxn id="928" idx="3"/>
            <a:endCxn id="947" idx="0"/>
          </p:cNvCxnSpPr>
          <p:nvPr/>
        </p:nvCxnSpPr>
        <p:spPr>
          <a:xfrm flipH="1">
            <a:off x="5060037" y="1174563"/>
            <a:ext cx="8520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27"/>
          <p:cNvCxnSpPr>
            <a:stCxn id="947" idx="4"/>
            <a:endCxn id="948" idx="0"/>
          </p:cNvCxnSpPr>
          <p:nvPr/>
        </p:nvCxnSpPr>
        <p:spPr>
          <a:xfrm flipH="1">
            <a:off x="4602956" y="1662113"/>
            <a:ext cx="4572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27"/>
          <p:cNvCxnSpPr>
            <a:stCxn id="947" idx="4"/>
            <a:endCxn id="949" idx="0"/>
          </p:cNvCxnSpPr>
          <p:nvPr/>
        </p:nvCxnSpPr>
        <p:spPr>
          <a:xfrm>
            <a:off x="5060156" y="1662113"/>
            <a:ext cx="3810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27"/>
          <p:cNvCxnSpPr>
            <a:stCxn id="948" idx="4"/>
            <a:endCxn id="950" idx="0"/>
          </p:cNvCxnSpPr>
          <p:nvPr/>
        </p:nvCxnSpPr>
        <p:spPr>
          <a:xfrm flipH="1">
            <a:off x="4099856" y="2149475"/>
            <a:ext cx="5031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27"/>
          <p:cNvCxnSpPr>
            <a:stCxn id="948" idx="4"/>
            <a:endCxn id="951" idx="0"/>
          </p:cNvCxnSpPr>
          <p:nvPr/>
        </p:nvCxnSpPr>
        <p:spPr>
          <a:xfrm>
            <a:off x="4602956" y="2149475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27"/>
          <p:cNvSpPr txBox="1"/>
          <p:nvPr/>
        </p:nvSpPr>
        <p:spPr>
          <a:xfrm>
            <a:off x="5133975" y="207327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58" name="Google Shape;958;p27"/>
          <p:cNvSpPr txBox="1"/>
          <p:nvPr/>
        </p:nvSpPr>
        <p:spPr>
          <a:xfrm>
            <a:off x="5057775" y="2560638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59" name="Google Shape;959;p27"/>
          <p:cNvSpPr txBox="1"/>
          <p:nvPr/>
        </p:nvSpPr>
        <p:spPr>
          <a:xfrm>
            <a:off x="4618038" y="25606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60" name="Google Shape;960;p27"/>
          <p:cNvSpPr txBox="1"/>
          <p:nvPr/>
        </p:nvSpPr>
        <p:spPr>
          <a:xfrm>
            <a:off x="4143375" y="253047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61" name="Google Shape;961;p27"/>
          <p:cNvSpPr txBox="1"/>
          <p:nvPr/>
        </p:nvSpPr>
        <p:spPr>
          <a:xfrm>
            <a:off x="3733800" y="25908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62" name="Google Shape;962;p27"/>
          <p:cNvSpPr txBox="1"/>
          <p:nvPr/>
        </p:nvSpPr>
        <p:spPr>
          <a:xfrm>
            <a:off x="4846638" y="2179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63" name="Google Shape;963;p27"/>
          <p:cNvSpPr txBox="1"/>
          <p:nvPr/>
        </p:nvSpPr>
        <p:spPr>
          <a:xfrm>
            <a:off x="3970338" y="2179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64" name="Google Shape;964;p27"/>
          <p:cNvSpPr txBox="1"/>
          <p:nvPr/>
        </p:nvSpPr>
        <p:spPr>
          <a:xfrm>
            <a:off x="5303838" y="16462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65" name="Google Shape;965;p27"/>
          <p:cNvSpPr txBox="1"/>
          <p:nvPr/>
        </p:nvSpPr>
        <p:spPr>
          <a:xfrm>
            <a:off x="4427538" y="16462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66" name="Google Shape;966;p27"/>
          <p:cNvSpPr txBox="1"/>
          <p:nvPr/>
        </p:nvSpPr>
        <p:spPr>
          <a:xfrm>
            <a:off x="4922838" y="1143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67" name="Google Shape;967;p27"/>
          <p:cNvSpPr/>
          <p:nvPr/>
        </p:nvSpPr>
        <p:spPr>
          <a:xfrm>
            <a:off x="6446838" y="1935163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968" name="Google Shape;968;p27"/>
          <p:cNvSpPr/>
          <p:nvPr/>
        </p:nvSpPr>
        <p:spPr>
          <a:xfrm>
            <a:off x="5989638" y="2422525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969" name="Google Shape;969;p27"/>
          <p:cNvSpPr/>
          <p:nvPr/>
        </p:nvSpPr>
        <p:spPr>
          <a:xfrm>
            <a:off x="6827838" y="2422525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970" name="Google Shape;970;p27"/>
          <p:cNvSpPr/>
          <p:nvPr/>
        </p:nvSpPr>
        <p:spPr>
          <a:xfrm>
            <a:off x="5486400" y="29718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971" name="Google Shape;971;p27"/>
          <p:cNvSpPr/>
          <p:nvPr/>
        </p:nvSpPr>
        <p:spPr>
          <a:xfrm>
            <a:off x="6370638" y="2971800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972" name="Google Shape;972;p27"/>
          <p:cNvCxnSpPr>
            <a:stCxn id="931" idx="3"/>
          </p:cNvCxnSpPr>
          <p:nvPr/>
        </p:nvCxnSpPr>
        <p:spPr>
          <a:xfrm flipH="1">
            <a:off x="6585483" y="1626310"/>
            <a:ext cx="342900" cy="3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27"/>
          <p:cNvCxnSpPr/>
          <p:nvPr/>
        </p:nvCxnSpPr>
        <p:spPr>
          <a:xfrm flipH="1">
            <a:off x="6127750" y="2179638"/>
            <a:ext cx="4572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27"/>
          <p:cNvCxnSpPr/>
          <p:nvPr/>
        </p:nvCxnSpPr>
        <p:spPr>
          <a:xfrm>
            <a:off x="6584950" y="2179638"/>
            <a:ext cx="3810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27"/>
          <p:cNvCxnSpPr/>
          <p:nvPr/>
        </p:nvCxnSpPr>
        <p:spPr>
          <a:xfrm flipH="1">
            <a:off x="5624513" y="2667000"/>
            <a:ext cx="503237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27"/>
          <p:cNvCxnSpPr/>
          <p:nvPr/>
        </p:nvCxnSpPr>
        <p:spPr>
          <a:xfrm>
            <a:off x="6127750" y="26670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" name="Google Shape;977;p27"/>
          <p:cNvSpPr txBox="1"/>
          <p:nvPr/>
        </p:nvSpPr>
        <p:spPr>
          <a:xfrm>
            <a:off x="6657975" y="25908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78" name="Google Shape;978;p27"/>
          <p:cNvSpPr txBox="1"/>
          <p:nvPr/>
        </p:nvSpPr>
        <p:spPr>
          <a:xfrm>
            <a:off x="6581775" y="30781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79" name="Google Shape;979;p27"/>
          <p:cNvSpPr txBox="1"/>
          <p:nvPr/>
        </p:nvSpPr>
        <p:spPr>
          <a:xfrm>
            <a:off x="6142038" y="30781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80" name="Google Shape;980;p27"/>
          <p:cNvSpPr txBox="1"/>
          <p:nvPr/>
        </p:nvSpPr>
        <p:spPr>
          <a:xfrm>
            <a:off x="5667375" y="30480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81" name="Google Shape;981;p27"/>
          <p:cNvSpPr txBox="1"/>
          <p:nvPr/>
        </p:nvSpPr>
        <p:spPr>
          <a:xfrm>
            <a:off x="6370638" y="2697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82" name="Google Shape;982;p27"/>
          <p:cNvSpPr txBox="1"/>
          <p:nvPr/>
        </p:nvSpPr>
        <p:spPr>
          <a:xfrm>
            <a:off x="5518150" y="2697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83" name="Google Shape;983;p27"/>
          <p:cNvSpPr txBox="1"/>
          <p:nvPr/>
        </p:nvSpPr>
        <p:spPr>
          <a:xfrm>
            <a:off x="6827838" y="2163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84" name="Google Shape;984;p27"/>
          <p:cNvSpPr txBox="1"/>
          <p:nvPr/>
        </p:nvSpPr>
        <p:spPr>
          <a:xfrm>
            <a:off x="5951538" y="2163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85" name="Google Shape;985;p27"/>
          <p:cNvSpPr txBox="1"/>
          <p:nvPr/>
        </p:nvSpPr>
        <p:spPr>
          <a:xfrm>
            <a:off x="6446838" y="16605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86" name="Google Shape;986;p27"/>
          <p:cNvSpPr txBox="1"/>
          <p:nvPr/>
        </p:nvSpPr>
        <p:spPr>
          <a:xfrm>
            <a:off x="8364538" y="31543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87" name="Google Shape;987;p27"/>
          <p:cNvSpPr txBox="1"/>
          <p:nvPr/>
        </p:nvSpPr>
        <p:spPr>
          <a:xfrm>
            <a:off x="8669338" y="31543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88" name="Google Shape;988;p27"/>
          <p:cNvSpPr/>
          <p:nvPr/>
        </p:nvSpPr>
        <p:spPr>
          <a:xfrm>
            <a:off x="7353300" y="2452688"/>
            <a:ext cx="274638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989" name="Google Shape;989;p27"/>
          <p:cNvCxnSpPr>
            <a:stCxn id="929" idx="4"/>
            <a:endCxn id="988" idx="0"/>
          </p:cNvCxnSpPr>
          <p:nvPr/>
        </p:nvCxnSpPr>
        <p:spPr>
          <a:xfrm flipH="1">
            <a:off x="7490700" y="2133600"/>
            <a:ext cx="281700" cy="319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27"/>
          <p:cNvSpPr txBox="1"/>
          <p:nvPr/>
        </p:nvSpPr>
        <p:spPr>
          <a:xfrm>
            <a:off x="7315200" y="21939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91" name="Google Shape;991;p27"/>
          <p:cNvSpPr txBox="1"/>
          <p:nvPr/>
        </p:nvSpPr>
        <p:spPr>
          <a:xfrm>
            <a:off x="7467600" y="26209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92" name="Google Shape;992;p27"/>
          <p:cNvSpPr txBox="1"/>
          <p:nvPr/>
        </p:nvSpPr>
        <p:spPr>
          <a:xfrm>
            <a:off x="7221538" y="26209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93" name="Google Shape;993;p27"/>
          <p:cNvSpPr txBox="1"/>
          <p:nvPr/>
        </p:nvSpPr>
        <p:spPr>
          <a:xfrm>
            <a:off x="5181600" y="30480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994" name="Google Shape;994;p27"/>
          <p:cNvSpPr/>
          <p:nvPr/>
        </p:nvSpPr>
        <p:spPr>
          <a:xfrm>
            <a:off x="6705600" y="3962400"/>
            <a:ext cx="304800" cy="30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95" name="Google Shape;995;p27"/>
          <p:cNvSpPr/>
          <p:nvPr/>
        </p:nvSpPr>
        <p:spPr>
          <a:xfrm>
            <a:off x="6172200" y="5029200"/>
            <a:ext cx="304800" cy="30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996" name="Google Shape;996;p27"/>
          <p:cNvCxnSpPr>
            <a:stCxn id="997" idx="5"/>
            <a:endCxn id="995" idx="1"/>
          </p:cNvCxnSpPr>
          <p:nvPr/>
        </p:nvCxnSpPr>
        <p:spPr>
          <a:xfrm>
            <a:off x="5674780" y="4826710"/>
            <a:ext cx="542100" cy="24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27"/>
          <p:cNvSpPr txBox="1"/>
          <p:nvPr/>
        </p:nvSpPr>
        <p:spPr>
          <a:xfrm>
            <a:off x="6705600" y="3733800"/>
            <a:ext cx="295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99" name="Google Shape;999;p27"/>
          <p:cNvSpPr txBox="1"/>
          <p:nvPr/>
        </p:nvSpPr>
        <p:spPr>
          <a:xfrm>
            <a:off x="6029325" y="4752975"/>
            <a:ext cx="295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97" name="Google Shape;997;p27"/>
          <p:cNvSpPr/>
          <p:nvPr/>
        </p:nvSpPr>
        <p:spPr>
          <a:xfrm>
            <a:off x="5440363" y="4618038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00" name="Google Shape;1000;p27"/>
          <p:cNvSpPr/>
          <p:nvPr/>
        </p:nvSpPr>
        <p:spPr>
          <a:xfrm>
            <a:off x="5981700" y="56388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1001" name="Google Shape;1001;p27"/>
          <p:cNvSpPr/>
          <p:nvPr/>
        </p:nvSpPr>
        <p:spPr>
          <a:xfrm>
            <a:off x="5676900" y="61261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19</a:t>
            </a:r>
            <a:endParaRPr/>
          </a:p>
        </p:txBody>
      </p:sp>
      <p:cxnSp>
        <p:nvCxnSpPr>
          <p:cNvPr id="1002" name="Google Shape;1002;p27"/>
          <p:cNvCxnSpPr>
            <a:stCxn id="995" idx="4"/>
            <a:endCxn id="1000" idx="7"/>
          </p:cNvCxnSpPr>
          <p:nvPr/>
        </p:nvCxnSpPr>
        <p:spPr>
          <a:xfrm flipH="1">
            <a:off x="6216000" y="5334000"/>
            <a:ext cx="108600" cy="34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27"/>
          <p:cNvCxnSpPr/>
          <p:nvPr/>
        </p:nvCxnSpPr>
        <p:spPr>
          <a:xfrm flipH="1">
            <a:off x="5815013" y="5883275"/>
            <a:ext cx="304800" cy="2428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27"/>
          <p:cNvSpPr txBox="1"/>
          <p:nvPr/>
        </p:nvSpPr>
        <p:spPr>
          <a:xfrm>
            <a:off x="5440363" y="43434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05" name="Google Shape;1005;p27"/>
          <p:cNvSpPr txBox="1"/>
          <p:nvPr/>
        </p:nvSpPr>
        <p:spPr>
          <a:xfrm>
            <a:off x="5676900" y="5897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006" name="Google Shape;1006;p27"/>
          <p:cNvSpPr txBox="1"/>
          <p:nvPr/>
        </p:nvSpPr>
        <p:spPr>
          <a:xfrm>
            <a:off x="5715000" y="6294438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07" name="Google Shape;1007;p27"/>
          <p:cNvSpPr txBox="1"/>
          <p:nvPr/>
        </p:nvSpPr>
        <p:spPr>
          <a:xfrm>
            <a:off x="5486400" y="6294438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08" name="Google Shape;1008;p27"/>
          <p:cNvSpPr txBox="1"/>
          <p:nvPr/>
        </p:nvSpPr>
        <p:spPr>
          <a:xfrm>
            <a:off x="5980113" y="5410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09" name="Google Shape;1009;p27"/>
          <p:cNvSpPr/>
          <p:nvPr/>
        </p:nvSpPr>
        <p:spPr>
          <a:xfrm>
            <a:off x="6362700" y="61722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cxnSp>
        <p:nvCxnSpPr>
          <p:cNvPr id="1010" name="Google Shape;1010;p27"/>
          <p:cNvCxnSpPr>
            <a:stCxn id="1000" idx="4"/>
          </p:cNvCxnSpPr>
          <p:nvPr/>
        </p:nvCxnSpPr>
        <p:spPr>
          <a:xfrm>
            <a:off x="6119019" y="5883275"/>
            <a:ext cx="381000" cy="28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27"/>
          <p:cNvSpPr txBox="1"/>
          <p:nvPr/>
        </p:nvSpPr>
        <p:spPr>
          <a:xfrm>
            <a:off x="6400800" y="5973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1012" name="Google Shape;1012;p27"/>
          <p:cNvCxnSpPr>
            <a:stCxn id="994" idx="3"/>
            <a:endCxn id="997" idx="1"/>
          </p:cNvCxnSpPr>
          <p:nvPr/>
        </p:nvCxnSpPr>
        <p:spPr>
          <a:xfrm flipH="1">
            <a:off x="5480637" y="4222563"/>
            <a:ext cx="1269600" cy="43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" name="Google Shape;1013;p27"/>
          <p:cNvSpPr/>
          <p:nvPr/>
        </p:nvSpPr>
        <p:spPr>
          <a:xfrm>
            <a:off x="8183563" y="4618038"/>
            <a:ext cx="274637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014" name="Google Shape;1014;p27"/>
          <p:cNvSpPr/>
          <p:nvPr/>
        </p:nvSpPr>
        <p:spPr>
          <a:xfrm>
            <a:off x="7726363" y="5105400"/>
            <a:ext cx="274637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015" name="Google Shape;1015;p27"/>
          <p:cNvSpPr/>
          <p:nvPr/>
        </p:nvSpPr>
        <p:spPr>
          <a:xfrm>
            <a:off x="8564563" y="5105400"/>
            <a:ext cx="274637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1016" name="Google Shape;1016;p27"/>
          <p:cNvSpPr/>
          <p:nvPr/>
        </p:nvSpPr>
        <p:spPr>
          <a:xfrm>
            <a:off x="7223125" y="5654675"/>
            <a:ext cx="274638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r>
            <a:endParaRPr/>
          </a:p>
        </p:txBody>
      </p:sp>
      <p:sp>
        <p:nvSpPr>
          <p:cNvPr id="1017" name="Google Shape;1017;p27"/>
          <p:cNvSpPr/>
          <p:nvPr/>
        </p:nvSpPr>
        <p:spPr>
          <a:xfrm>
            <a:off x="8107363" y="5654675"/>
            <a:ext cx="274637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cxnSp>
        <p:nvCxnSpPr>
          <p:cNvPr id="1018" name="Google Shape;1018;p27"/>
          <p:cNvCxnSpPr>
            <a:stCxn id="994" idx="4"/>
            <a:endCxn id="1013" idx="0"/>
          </p:cNvCxnSpPr>
          <p:nvPr/>
        </p:nvCxnSpPr>
        <p:spPr>
          <a:xfrm>
            <a:off x="6858000" y="4267200"/>
            <a:ext cx="1462800" cy="350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27"/>
          <p:cNvCxnSpPr>
            <a:stCxn id="1013" idx="4"/>
            <a:endCxn id="1014" idx="0"/>
          </p:cNvCxnSpPr>
          <p:nvPr/>
        </p:nvCxnSpPr>
        <p:spPr>
          <a:xfrm flipH="1">
            <a:off x="7863682" y="4862513"/>
            <a:ext cx="4572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27"/>
          <p:cNvCxnSpPr>
            <a:stCxn id="1013" idx="4"/>
            <a:endCxn id="1015" idx="0"/>
          </p:cNvCxnSpPr>
          <p:nvPr/>
        </p:nvCxnSpPr>
        <p:spPr>
          <a:xfrm>
            <a:off x="8320882" y="4862513"/>
            <a:ext cx="3810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27"/>
          <p:cNvCxnSpPr>
            <a:stCxn id="1014" idx="4"/>
            <a:endCxn id="1016" idx="0"/>
          </p:cNvCxnSpPr>
          <p:nvPr/>
        </p:nvCxnSpPr>
        <p:spPr>
          <a:xfrm flipH="1">
            <a:off x="7360582" y="5349875"/>
            <a:ext cx="5031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27"/>
          <p:cNvCxnSpPr>
            <a:stCxn id="1014" idx="4"/>
            <a:endCxn id="1017" idx="0"/>
          </p:cNvCxnSpPr>
          <p:nvPr/>
        </p:nvCxnSpPr>
        <p:spPr>
          <a:xfrm>
            <a:off x="7863682" y="5349875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" name="Google Shape;1023;p27"/>
          <p:cNvSpPr txBox="1"/>
          <p:nvPr/>
        </p:nvSpPr>
        <p:spPr>
          <a:xfrm>
            <a:off x="8394700" y="527367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24" name="Google Shape;1024;p27"/>
          <p:cNvSpPr txBox="1"/>
          <p:nvPr/>
        </p:nvSpPr>
        <p:spPr>
          <a:xfrm>
            <a:off x="8318500" y="5761038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25" name="Google Shape;1025;p27"/>
          <p:cNvSpPr txBox="1"/>
          <p:nvPr/>
        </p:nvSpPr>
        <p:spPr>
          <a:xfrm>
            <a:off x="7878763" y="5761038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26" name="Google Shape;1026;p27"/>
          <p:cNvSpPr txBox="1"/>
          <p:nvPr/>
        </p:nvSpPr>
        <p:spPr>
          <a:xfrm>
            <a:off x="7404100" y="573087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27" name="Google Shape;1027;p27"/>
          <p:cNvSpPr txBox="1"/>
          <p:nvPr/>
        </p:nvSpPr>
        <p:spPr>
          <a:xfrm>
            <a:off x="6992938" y="57451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28" name="Google Shape;1028;p27"/>
          <p:cNvSpPr txBox="1"/>
          <p:nvPr/>
        </p:nvSpPr>
        <p:spPr>
          <a:xfrm>
            <a:off x="8107363" y="53800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029" name="Google Shape;1029;p27"/>
          <p:cNvSpPr txBox="1"/>
          <p:nvPr/>
        </p:nvSpPr>
        <p:spPr>
          <a:xfrm>
            <a:off x="7231063" y="53800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030" name="Google Shape;1030;p27"/>
          <p:cNvSpPr txBox="1"/>
          <p:nvPr/>
        </p:nvSpPr>
        <p:spPr>
          <a:xfrm>
            <a:off x="8564563" y="4846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031" name="Google Shape;1031;p27"/>
          <p:cNvSpPr txBox="1"/>
          <p:nvPr/>
        </p:nvSpPr>
        <p:spPr>
          <a:xfrm>
            <a:off x="7688263" y="4846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32" name="Google Shape;1032;p27"/>
          <p:cNvSpPr txBox="1"/>
          <p:nvPr/>
        </p:nvSpPr>
        <p:spPr>
          <a:xfrm>
            <a:off x="8031163" y="43434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33" name="Google Shape;1033;p27"/>
          <p:cNvSpPr/>
          <p:nvPr/>
        </p:nvSpPr>
        <p:spPr>
          <a:xfrm>
            <a:off x="4999038" y="5135563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034" name="Google Shape;1034;p27"/>
          <p:cNvSpPr/>
          <p:nvPr/>
        </p:nvSpPr>
        <p:spPr>
          <a:xfrm>
            <a:off x="4541838" y="5622925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035" name="Google Shape;1035;p27"/>
          <p:cNvSpPr/>
          <p:nvPr/>
        </p:nvSpPr>
        <p:spPr>
          <a:xfrm>
            <a:off x="5380038" y="5622925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036" name="Google Shape;1036;p27"/>
          <p:cNvSpPr/>
          <p:nvPr/>
        </p:nvSpPr>
        <p:spPr>
          <a:xfrm>
            <a:off x="4038600" y="61722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037" name="Google Shape;1037;p27"/>
          <p:cNvSpPr/>
          <p:nvPr/>
        </p:nvSpPr>
        <p:spPr>
          <a:xfrm>
            <a:off x="4922838" y="6172200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1038" name="Google Shape;1038;p27"/>
          <p:cNvCxnSpPr>
            <a:stCxn id="997" idx="3"/>
          </p:cNvCxnSpPr>
          <p:nvPr/>
        </p:nvCxnSpPr>
        <p:spPr>
          <a:xfrm flipH="1">
            <a:off x="5137683" y="4826710"/>
            <a:ext cx="342900" cy="3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27"/>
          <p:cNvCxnSpPr/>
          <p:nvPr/>
        </p:nvCxnSpPr>
        <p:spPr>
          <a:xfrm flipH="1">
            <a:off x="4679950" y="5380038"/>
            <a:ext cx="4572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27"/>
          <p:cNvCxnSpPr/>
          <p:nvPr/>
        </p:nvCxnSpPr>
        <p:spPr>
          <a:xfrm>
            <a:off x="5137150" y="5380038"/>
            <a:ext cx="3810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27"/>
          <p:cNvCxnSpPr/>
          <p:nvPr/>
        </p:nvCxnSpPr>
        <p:spPr>
          <a:xfrm flipH="1">
            <a:off x="4176713" y="5867400"/>
            <a:ext cx="503237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27"/>
          <p:cNvCxnSpPr/>
          <p:nvPr/>
        </p:nvCxnSpPr>
        <p:spPr>
          <a:xfrm>
            <a:off x="4679950" y="58674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27"/>
          <p:cNvSpPr txBox="1"/>
          <p:nvPr/>
        </p:nvSpPr>
        <p:spPr>
          <a:xfrm>
            <a:off x="5181600" y="57150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44" name="Google Shape;1044;p27"/>
          <p:cNvSpPr txBox="1"/>
          <p:nvPr/>
        </p:nvSpPr>
        <p:spPr>
          <a:xfrm>
            <a:off x="5133975" y="62785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45" name="Google Shape;1045;p27"/>
          <p:cNvSpPr txBox="1"/>
          <p:nvPr/>
        </p:nvSpPr>
        <p:spPr>
          <a:xfrm>
            <a:off x="4694238" y="62785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46" name="Google Shape;1046;p27"/>
          <p:cNvSpPr txBox="1"/>
          <p:nvPr/>
        </p:nvSpPr>
        <p:spPr>
          <a:xfrm>
            <a:off x="4219575" y="62484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47" name="Google Shape;1047;p27"/>
          <p:cNvSpPr txBox="1"/>
          <p:nvPr/>
        </p:nvSpPr>
        <p:spPr>
          <a:xfrm>
            <a:off x="4922838" y="5897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048" name="Google Shape;1048;p27"/>
          <p:cNvSpPr txBox="1"/>
          <p:nvPr/>
        </p:nvSpPr>
        <p:spPr>
          <a:xfrm>
            <a:off x="4070350" y="5897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049" name="Google Shape;1049;p27"/>
          <p:cNvSpPr txBox="1"/>
          <p:nvPr/>
        </p:nvSpPr>
        <p:spPr>
          <a:xfrm>
            <a:off x="5380038" y="5364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050" name="Google Shape;1050;p27"/>
          <p:cNvSpPr txBox="1"/>
          <p:nvPr/>
        </p:nvSpPr>
        <p:spPr>
          <a:xfrm>
            <a:off x="4503738" y="5364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51" name="Google Shape;1051;p27"/>
          <p:cNvSpPr txBox="1"/>
          <p:nvPr/>
        </p:nvSpPr>
        <p:spPr>
          <a:xfrm>
            <a:off x="4999038" y="48609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52" name="Google Shape;1052;p27"/>
          <p:cNvSpPr txBox="1"/>
          <p:nvPr/>
        </p:nvSpPr>
        <p:spPr>
          <a:xfrm>
            <a:off x="6192838" y="63547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53" name="Google Shape;1053;p27"/>
          <p:cNvSpPr txBox="1"/>
          <p:nvPr/>
        </p:nvSpPr>
        <p:spPr>
          <a:xfrm>
            <a:off x="6497638" y="63547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54" name="Google Shape;1054;p27"/>
          <p:cNvSpPr/>
          <p:nvPr/>
        </p:nvSpPr>
        <p:spPr>
          <a:xfrm>
            <a:off x="6553200" y="5653088"/>
            <a:ext cx="274638" cy="244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1055" name="Google Shape;1055;p27"/>
          <p:cNvCxnSpPr>
            <a:stCxn id="995" idx="5"/>
            <a:endCxn id="1054" idx="0"/>
          </p:cNvCxnSpPr>
          <p:nvPr/>
        </p:nvCxnSpPr>
        <p:spPr>
          <a:xfrm>
            <a:off x="6432363" y="5289363"/>
            <a:ext cx="258300" cy="36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27"/>
          <p:cNvSpPr txBox="1"/>
          <p:nvPr/>
        </p:nvSpPr>
        <p:spPr>
          <a:xfrm>
            <a:off x="6629400" y="53943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057" name="Google Shape;1057;p27"/>
          <p:cNvSpPr txBox="1"/>
          <p:nvPr/>
        </p:nvSpPr>
        <p:spPr>
          <a:xfrm>
            <a:off x="6705600" y="5791200"/>
            <a:ext cx="381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58" name="Google Shape;1058;p27"/>
          <p:cNvSpPr txBox="1"/>
          <p:nvPr/>
        </p:nvSpPr>
        <p:spPr>
          <a:xfrm>
            <a:off x="5486400" y="57451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59" name="Google Shape;1059;p27"/>
          <p:cNvSpPr txBox="1"/>
          <p:nvPr/>
        </p:nvSpPr>
        <p:spPr>
          <a:xfrm>
            <a:off x="3792538" y="62785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60" name="Google Shape;1060;p27"/>
          <p:cNvSpPr txBox="1"/>
          <p:nvPr/>
        </p:nvSpPr>
        <p:spPr>
          <a:xfrm>
            <a:off x="6324600" y="5743575"/>
            <a:ext cx="381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61" name="Google Shape;1061;p27"/>
          <p:cNvSpPr/>
          <p:nvPr/>
        </p:nvSpPr>
        <p:spPr>
          <a:xfrm>
            <a:off x="2895600" y="152400"/>
            <a:ext cx="2016125" cy="954088"/>
          </a:xfrm>
          <a:prstGeom prst="wedgeRoundRectCallout">
            <a:avLst>
              <a:gd fmla="val -23699" name="adj1"/>
              <a:gd fmla="val 199750" name="adj2"/>
              <a:gd fmla="val 16667" name="adj3"/>
            </a:avLst>
          </a:prstGeom>
          <a:solidFill>
            <a:schemeClr val="dk1">
              <a:alpha val="49803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merge right paths according to key values</a:t>
            </a:r>
            <a:endParaRPr/>
          </a:p>
        </p:txBody>
      </p:sp>
      <p:sp>
        <p:nvSpPr>
          <p:cNvPr id="1062" name="Google Shape;1062;p27"/>
          <p:cNvSpPr/>
          <p:nvPr/>
        </p:nvSpPr>
        <p:spPr>
          <a:xfrm>
            <a:off x="3048000" y="2286000"/>
            <a:ext cx="723900" cy="495300"/>
          </a:xfrm>
          <a:prstGeom prst="rightArrow">
            <a:avLst>
              <a:gd fmla="val 50000" name="adj1"/>
              <a:gd fmla="val 36538" name="adj2"/>
            </a:avLst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63" name="Google Shape;1063;p27"/>
          <p:cNvGrpSpPr/>
          <p:nvPr/>
        </p:nvGrpSpPr>
        <p:grpSpPr>
          <a:xfrm>
            <a:off x="2514600" y="2286000"/>
            <a:ext cx="381000" cy="457200"/>
            <a:chOff x="948" y="2268"/>
            <a:chExt cx="336" cy="336"/>
          </a:xfrm>
        </p:grpSpPr>
        <p:cxnSp>
          <p:nvCxnSpPr>
            <p:cNvPr id="1064" name="Google Shape;1064;p27"/>
            <p:cNvCxnSpPr/>
            <p:nvPr/>
          </p:nvCxnSpPr>
          <p:spPr>
            <a:xfrm>
              <a:off x="948" y="2436"/>
              <a:ext cx="336" cy="0"/>
            </a:xfrm>
            <a:prstGeom prst="straightConnector1">
              <a:avLst/>
            </a:prstGeom>
            <a:noFill/>
            <a:ln cap="flat" cmpd="sng" w="1143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5" name="Google Shape;1065;p27"/>
            <p:cNvCxnSpPr/>
            <p:nvPr/>
          </p:nvCxnSpPr>
          <p:spPr>
            <a:xfrm rot="5400000">
              <a:off x="948" y="2436"/>
              <a:ext cx="336" cy="0"/>
            </a:xfrm>
            <a:prstGeom prst="straightConnector1">
              <a:avLst/>
            </a:prstGeom>
            <a:noFill/>
            <a:ln cap="flat" cmpd="sng" w="1143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66" name="Google Shape;1066;p27"/>
          <p:cNvSpPr/>
          <p:nvPr/>
        </p:nvSpPr>
        <p:spPr>
          <a:xfrm>
            <a:off x="241300" y="5486400"/>
            <a:ext cx="3340100" cy="954088"/>
          </a:xfrm>
          <a:prstGeom prst="wedgeRoundRectCallout">
            <a:avLst>
              <a:gd fmla="val 117917" name="adj1"/>
              <a:gd fmla="val -246005" name="adj2"/>
              <a:gd fmla="val 16667" name="adj3"/>
            </a:avLst>
          </a:prstGeom>
          <a:solidFill>
            <a:schemeClr val="dk1">
              <a:alpha val="49803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update npl’s and swap subtrees on right path to restore leftist property</a:t>
            </a: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>
            <a:off x="5867400" y="0"/>
            <a:ext cx="3276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Merging Leftist Heaps</a:t>
            </a:r>
            <a:endParaRPr/>
          </a:p>
        </p:txBody>
      </p:sp>
      <p:sp>
        <p:nvSpPr>
          <p:cNvPr id="1068" name="Google Shape;1068;p27"/>
          <p:cNvSpPr/>
          <p:nvPr/>
        </p:nvSpPr>
        <p:spPr>
          <a:xfrm flipH="1" rot="10800000">
            <a:off x="5334000" y="3505200"/>
            <a:ext cx="1447800" cy="304800"/>
          </a:xfrm>
          <a:prstGeom prst="upArrow">
            <a:avLst>
              <a:gd fmla="val 50222" name="adj1"/>
              <a:gd fmla="val 36009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7"/>
          <p:cNvSpPr txBox="1"/>
          <p:nvPr/>
        </p:nvSpPr>
        <p:spPr>
          <a:xfrm flipH="1">
            <a:off x="5694343" y="3505200"/>
            <a:ext cx="727114" cy="249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0" name="Google Shape;1070;p27"/>
          <p:cNvSpPr/>
          <p:nvPr/>
        </p:nvSpPr>
        <p:spPr>
          <a:xfrm>
            <a:off x="5257800" y="1295400"/>
            <a:ext cx="1600200" cy="22860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1" name="Google Shape;1071;p27"/>
          <p:cNvSpPr/>
          <p:nvPr/>
        </p:nvSpPr>
        <p:spPr>
          <a:xfrm>
            <a:off x="7620000" y="2362200"/>
            <a:ext cx="457200" cy="15240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2" name="Google Shape;1072;p27"/>
          <p:cNvSpPr txBox="1"/>
          <p:nvPr/>
        </p:nvSpPr>
        <p:spPr>
          <a:xfrm>
            <a:off x="6934200" y="25908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73" name="Google Shape;1073;p27"/>
          <p:cNvSpPr txBox="1"/>
          <p:nvPr/>
        </p:nvSpPr>
        <p:spPr>
          <a:xfrm>
            <a:off x="8745538" y="52879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8"/>
          <p:cNvSpPr txBox="1"/>
          <p:nvPr>
            <p:ph type="title"/>
          </p:nvPr>
        </p:nvSpPr>
        <p:spPr>
          <a:xfrm>
            <a:off x="457200" y="1524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 insert an element</a:t>
            </a:r>
            <a:endParaRPr/>
          </a:p>
        </p:txBody>
      </p:sp>
      <p:sp>
        <p:nvSpPr>
          <p:cNvPr id="1079" name="Google Shape;1079;p28"/>
          <p:cNvSpPr/>
          <p:nvPr/>
        </p:nvSpPr>
        <p:spPr>
          <a:xfrm>
            <a:off x="152400" y="762000"/>
            <a:ext cx="8991600" cy="1600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Treat the new element as a single element heap.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Merge the original heap with the single element heap.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O(lg n)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Example, to insert 2.</a:t>
            </a:r>
            <a:endParaRPr/>
          </a:p>
        </p:txBody>
      </p:sp>
      <p:sp>
        <p:nvSpPr>
          <p:cNvPr id="1080" name="Google Shape;1080;p28"/>
          <p:cNvSpPr/>
          <p:nvPr/>
        </p:nvSpPr>
        <p:spPr>
          <a:xfrm>
            <a:off x="2133600" y="26971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81" name="Google Shape;1081;p28"/>
          <p:cNvSpPr/>
          <p:nvPr/>
        </p:nvSpPr>
        <p:spPr>
          <a:xfrm>
            <a:off x="1524000" y="30781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082" name="Google Shape;1082;p28"/>
          <p:cNvSpPr/>
          <p:nvPr/>
        </p:nvSpPr>
        <p:spPr>
          <a:xfrm>
            <a:off x="2743200" y="30781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083" name="Google Shape;1083;p28"/>
          <p:cNvSpPr/>
          <p:nvPr/>
        </p:nvSpPr>
        <p:spPr>
          <a:xfrm>
            <a:off x="1066800" y="35655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1905000" y="35655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085" name="Google Shape;1085;p28"/>
          <p:cNvSpPr/>
          <p:nvPr/>
        </p:nvSpPr>
        <p:spPr>
          <a:xfrm>
            <a:off x="563563" y="4114800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086" name="Google Shape;1086;p28"/>
          <p:cNvSpPr/>
          <p:nvPr/>
        </p:nvSpPr>
        <p:spPr>
          <a:xfrm>
            <a:off x="1447800" y="41148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087" name="Google Shape;1087;p28"/>
          <p:cNvSpPr/>
          <p:nvPr/>
        </p:nvSpPr>
        <p:spPr>
          <a:xfrm>
            <a:off x="2438400" y="35655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1088" name="Google Shape;1088;p28"/>
          <p:cNvCxnSpPr>
            <a:stCxn id="1080" idx="4"/>
            <a:endCxn id="1081" idx="0"/>
          </p:cNvCxnSpPr>
          <p:nvPr/>
        </p:nvCxnSpPr>
        <p:spPr>
          <a:xfrm flipH="1">
            <a:off x="1661319" y="2941638"/>
            <a:ext cx="609600" cy="13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28"/>
          <p:cNvCxnSpPr>
            <a:stCxn id="1080" idx="4"/>
            <a:endCxn id="1082" idx="0"/>
          </p:cNvCxnSpPr>
          <p:nvPr/>
        </p:nvCxnSpPr>
        <p:spPr>
          <a:xfrm>
            <a:off x="2270919" y="2941638"/>
            <a:ext cx="609600" cy="13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28"/>
          <p:cNvCxnSpPr>
            <a:stCxn id="1081" idx="4"/>
            <a:endCxn id="1083" idx="0"/>
          </p:cNvCxnSpPr>
          <p:nvPr/>
        </p:nvCxnSpPr>
        <p:spPr>
          <a:xfrm flipH="1">
            <a:off x="1204119" y="3322638"/>
            <a:ext cx="4572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28"/>
          <p:cNvCxnSpPr>
            <a:stCxn id="1081" idx="4"/>
            <a:endCxn id="1084" idx="0"/>
          </p:cNvCxnSpPr>
          <p:nvPr/>
        </p:nvCxnSpPr>
        <p:spPr>
          <a:xfrm>
            <a:off x="1661319" y="3322638"/>
            <a:ext cx="3810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28"/>
          <p:cNvCxnSpPr>
            <a:stCxn id="1083" idx="4"/>
            <a:endCxn id="1085" idx="0"/>
          </p:cNvCxnSpPr>
          <p:nvPr/>
        </p:nvCxnSpPr>
        <p:spPr>
          <a:xfrm flipH="1">
            <a:off x="701019" y="3810000"/>
            <a:ext cx="5031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28"/>
          <p:cNvCxnSpPr>
            <a:stCxn id="1083" idx="4"/>
            <a:endCxn id="1086" idx="0"/>
          </p:cNvCxnSpPr>
          <p:nvPr/>
        </p:nvCxnSpPr>
        <p:spPr>
          <a:xfrm>
            <a:off x="1204119" y="38100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28"/>
          <p:cNvCxnSpPr>
            <a:stCxn id="1082" idx="4"/>
            <a:endCxn id="1087" idx="0"/>
          </p:cNvCxnSpPr>
          <p:nvPr/>
        </p:nvCxnSpPr>
        <p:spPr>
          <a:xfrm flipH="1">
            <a:off x="2575719" y="3322638"/>
            <a:ext cx="3048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28"/>
          <p:cNvSpPr txBox="1"/>
          <p:nvPr/>
        </p:nvSpPr>
        <p:spPr>
          <a:xfrm>
            <a:off x="2133600" y="24384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96" name="Google Shape;1096;p28"/>
          <p:cNvSpPr txBox="1"/>
          <p:nvPr/>
        </p:nvSpPr>
        <p:spPr>
          <a:xfrm>
            <a:off x="2400300" y="3306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097" name="Google Shape;1097;p28"/>
          <p:cNvSpPr txBox="1"/>
          <p:nvPr/>
        </p:nvSpPr>
        <p:spPr>
          <a:xfrm>
            <a:off x="2268538" y="37338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98" name="Google Shape;1098;p28"/>
          <p:cNvSpPr txBox="1"/>
          <p:nvPr/>
        </p:nvSpPr>
        <p:spPr>
          <a:xfrm>
            <a:off x="2573338" y="37338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99" name="Google Shape;1099;p28"/>
          <p:cNvSpPr txBox="1"/>
          <p:nvPr/>
        </p:nvSpPr>
        <p:spPr>
          <a:xfrm>
            <a:off x="2954338" y="32305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00" name="Google Shape;1100;p28"/>
          <p:cNvSpPr txBox="1"/>
          <p:nvPr/>
        </p:nvSpPr>
        <p:spPr>
          <a:xfrm>
            <a:off x="2743200" y="2773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01" name="Google Shape;1101;p28"/>
          <p:cNvSpPr txBox="1"/>
          <p:nvPr/>
        </p:nvSpPr>
        <p:spPr>
          <a:xfrm>
            <a:off x="2039938" y="37338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02" name="Google Shape;1102;p28"/>
          <p:cNvSpPr txBox="1"/>
          <p:nvPr/>
        </p:nvSpPr>
        <p:spPr>
          <a:xfrm>
            <a:off x="1735138" y="37338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03" name="Google Shape;1103;p28"/>
          <p:cNvSpPr txBox="1"/>
          <p:nvPr/>
        </p:nvSpPr>
        <p:spPr>
          <a:xfrm>
            <a:off x="1658938" y="42211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04" name="Google Shape;1104;p28"/>
          <p:cNvSpPr txBox="1"/>
          <p:nvPr/>
        </p:nvSpPr>
        <p:spPr>
          <a:xfrm>
            <a:off x="1219200" y="42211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05" name="Google Shape;1105;p28"/>
          <p:cNvSpPr txBox="1"/>
          <p:nvPr/>
        </p:nvSpPr>
        <p:spPr>
          <a:xfrm>
            <a:off x="744538" y="41910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06" name="Google Shape;1106;p28"/>
          <p:cNvSpPr txBox="1"/>
          <p:nvPr/>
        </p:nvSpPr>
        <p:spPr>
          <a:xfrm>
            <a:off x="304800" y="417512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07" name="Google Shape;1107;p28"/>
          <p:cNvSpPr txBox="1"/>
          <p:nvPr/>
        </p:nvSpPr>
        <p:spPr>
          <a:xfrm>
            <a:off x="1447800" y="3840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08" name="Google Shape;1108;p28"/>
          <p:cNvSpPr txBox="1"/>
          <p:nvPr/>
        </p:nvSpPr>
        <p:spPr>
          <a:xfrm>
            <a:off x="571500" y="3840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09" name="Google Shape;1109;p28"/>
          <p:cNvSpPr txBox="1"/>
          <p:nvPr/>
        </p:nvSpPr>
        <p:spPr>
          <a:xfrm>
            <a:off x="1905000" y="3306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10" name="Google Shape;1110;p28"/>
          <p:cNvSpPr txBox="1"/>
          <p:nvPr/>
        </p:nvSpPr>
        <p:spPr>
          <a:xfrm>
            <a:off x="1028700" y="3306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11" name="Google Shape;1111;p28"/>
          <p:cNvSpPr txBox="1"/>
          <p:nvPr/>
        </p:nvSpPr>
        <p:spPr>
          <a:xfrm>
            <a:off x="1524000" y="28035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12" name="Google Shape;1112;p28"/>
          <p:cNvSpPr/>
          <p:nvPr/>
        </p:nvSpPr>
        <p:spPr>
          <a:xfrm>
            <a:off x="4114800" y="31083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grpSp>
        <p:nvGrpSpPr>
          <p:cNvPr id="1113" name="Google Shape;1113;p28"/>
          <p:cNvGrpSpPr/>
          <p:nvPr/>
        </p:nvGrpSpPr>
        <p:grpSpPr>
          <a:xfrm>
            <a:off x="3429000" y="2895600"/>
            <a:ext cx="381000" cy="457200"/>
            <a:chOff x="948" y="2268"/>
            <a:chExt cx="336" cy="336"/>
          </a:xfrm>
        </p:grpSpPr>
        <p:cxnSp>
          <p:nvCxnSpPr>
            <p:cNvPr id="1114" name="Google Shape;1114;p28"/>
            <p:cNvCxnSpPr/>
            <p:nvPr/>
          </p:nvCxnSpPr>
          <p:spPr>
            <a:xfrm>
              <a:off x="948" y="2436"/>
              <a:ext cx="336" cy="0"/>
            </a:xfrm>
            <a:prstGeom prst="straightConnector1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5" name="Google Shape;1115;p28"/>
            <p:cNvCxnSpPr/>
            <p:nvPr/>
          </p:nvCxnSpPr>
          <p:spPr>
            <a:xfrm rot="5400000">
              <a:off x="948" y="2436"/>
              <a:ext cx="336" cy="0"/>
            </a:xfrm>
            <a:prstGeom prst="straightConnector1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16" name="Google Shape;1116;p28"/>
          <p:cNvSpPr/>
          <p:nvPr/>
        </p:nvSpPr>
        <p:spPr>
          <a:xfrm>
            <a:off x="7162800" y="25447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17" name="Google Shape;1117;p28"/>
          <p:cNvSpPr/>
          <p:nvPr/>
        </p:nvSpPr>
        <p:spPr>
          <a:xfrm>
            <a:off x="6553200" y="29257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118" name="Google Shape;1118;p28"/>
          <p:cNvSpPr/>
          <p:nvPr/>
        </p:nvSpPr>
        <p:spPr>
          <a:xfrm>
            <a:off x="8153400" y="33369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119" name="Google Shape;1119;p28"/>
          <p:cNvSpPr/>
          <p:nvPr/>
        </p:nvSpPr>
        <p:spPr>
          <a:xfrm>
            <a:off x="6096000" y="34131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120" name="Google Shape;1120;p28"/>
          <p:cNvSpPr/>
          <p:nvPr/>
        </p:nvSpPr>
        <p:spPr>
          <a:xfrm>
            <a:off x="6934200" y="34131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121" name="Google Shape;1121;p28"/>
          <p:cNvSpPr/>
          <p:nvPr/>
        </p:nvSpPr>
        <p:spPr>
          <a:xfrm>
            <a:off x="5592763" y="3962400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122" name="Google Shape;1122;p28"/>
          <p:cNvSpPr/>
          <p:nvPr/>
        </p:nvSpPr>
        <p:spPr>
          <a:xfrm>
            <a:off x="6477000" y="39624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123" name="Google Shape;1123;p28"/>
          <p:cNvSpPr/>
          <p:nvPr/>
        </p:nvSpPr>
        <p:spPr>
          <a:xfrm>
            <a:off x="7848600" y="3824288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1124" name="Google Shape;1124;p28"/>
          <p:cNvCxnSpPr/>
          <p:nvPr/>
        </p:nvCxnSpPr>
        <p:spPr>
          <a:xfrm flipH="1">
            <a:off x="6691313" y="2789238"/>
            <a:ext cx="609600" cy="1365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28"/>
          <p:cNvCxnSpPr/>
          <p:nvPr/>
        </p:nvCxnSpPr>
        <p:spPr>
          <a:xfrm>
            <a:off x="7300913" y="2789238"/>
            <a:ext cx="465137" cy="127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28"/>
          <p:cNvCxnSpPr/>
          <p:nvPr/>
        </p:nvCxnSpPr>
        <p:spPr>
          <a:xfrm flipH="1">
            <a:off x="6234113" y="3170238"/>
            <a:ext cx="4572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28"/>
          <p:cNvCxnSpPr/>
          <p:nvPr/>
        </p:nvCxnSpPr>
        <p:spPr>
          <a:xfrm>
            <a:off x="6691313" y="3170238"/>
            <a:ext cx="3810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28"/>
          <p:cNvCxnSpPr/>
          <p:nvPr/>
        </p:nvCxnSpPr>
        <p:spPr>
          <a:xfrm flipH="1">
            <a:off x="5730875" y="3657600"/>
            <a:ext cx="503238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28"/>
          <p:cNvCxnSpPr/>
          <p:nvPr/>
        </p:nvCxnSpPr>
        <p:spPr>
          <a:xfrm>
            <a:off x="6234113" y="36576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28"/>
          <p:cNvCxnSpPr/>
          <p:nvPr/>
        </p:nvCxnSpPr>
        <p:spPr>
          <a:xfrm flipH="1">
            <a:off x="7986713" y="3581400"/>
            <a:ext cx="304800" cy="2428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1" name="Google Shape;1131;p28"/>
          <p:cNvSpPr txBox="1"/>
          <p:nvPr/>
        </p:nvSpPr>
        <p:spPr>
          <a:xfrm>
            <a:off x="7162800" y="2316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32" name="Google Shape;1132;p28"/>
          <p:cNvSpPr txBox="1"/>
          <p:nvPr/>
        </p:nvSpPr>
        <p:spPr>
          <a:xfrm>
            <a:off x="7810500" y="35655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33" name="Google Shape;1133;p28"/>
          <p:cNvSpPr txBox="1"/>
          <p:nvPr/>
        </p:nvSpPr>
        <p:spPr>
          <a:xfrm>
            <a:off x="7678738" y="39925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34" name="Google Shape;1134;p28"/>
          <p:cNvSpPr txBox="1"/>
          <p:nvPr/>
        </p:nvSpPr>
        <p:spPr>
          <a:xfrm>
            <a:off x="7983538" y="39925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35" name="Google Shape;1135;p28"/>
          <p:cNvSpPr txBox="1"/>
          <p:nvPr/>
        </p:nvSpPr>
        <p:spPr>
          <a:xfrm>
            <a:off x="8364538" y="3489325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36" name="Google Shape;1136;p28"/>
          <p:cNvSpPr txBox="1"/>
          <p:nvPr/>
        </p:nvSpPr>
        <p:spPr>
          <a:xfrm>
            <a:off x="7772400" y="2620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37" name="Google Shape;1137;p28"/>
          <p:cNvSpPr txBox="1"/>
          <p:nvPr/>
        </p:nvSpPr>
        <p:spPr>
          <a:xfrm>
            <a:off x="7069138" y="35814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38" name="Google Shape;1138;p28"/>
          <p:cNvSpPr txBox="1"/>
          <p:nvPr/>
        </p:nvSpPr>
        <p:spPr>
          <a:xfrm>
            <a:off x="6764338" y="35814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39" name="Google Shape;1139;p28"/>
          <p:cNvSpPr txBox="1"/>
          <p:nvPr/>
        </p:nvSpPr>
        <p:spPr>
          <a:xfrm>
            <a:off x="6688138" y="40687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40" name="Google Shape;1140;p28"/>
          <p:cNvSpPr txBox="1"/>
          <p:nvPr/>
        </p:nvSpPr>
        <p:spPr>
          <a:xfrm>
            <a:off x="6248400" y="40687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41" name="Google Shape;1141;p28"/>
          <p:cNvSpPr txBox="1"/>
          <p:nvPr/>
        </p:nvSpPr>
        <p:spPr>
          <a:xfrm>
            <a:off x="5773738" y="40386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42" name="Google Shape;1142;p28"/>
          <p:cNvSpPr txBox="1"/>
          <p:nvPr/>
        </p:nvSpPr>
        <p:spPr>
          <a:xfrm>
            <a:off x="5334000" y="402272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43" name="Google Shape;1143;p28"/>
          <p:cNvSpPr txBox="1"/>
          <p:nvPr/>
        </p:nvSpPr>
        <p:spPr>
          <a:xfrm>
            <a:off x="6477000" y="3687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44" name="Google Shape;1144;p28"/>
          <p:cNvSpPr txBox="1"/>
          <p:nvPr/>
        </p:nvSpPr>
        <p:spPr>
          <a:xfrm>
            <a:off x="5600700" y="3687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45" name="Google Shape;1145;p28"/>
          <p:cNvSpPr txBox="1"/>
          <p:nvPr/>
        </p:nvSpPr>
        <p:spPr>
          <a:xfrm>
            <a:off x="6934200" y="3154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46" name="Google Shape;1146;p28"/>
          <p:cNvSpPr txBox="1"/>
          <p:nvPr/>
        </p:nvSpPr>
        <p:spPr>
          <a:xfrm>
            <a:off x="6057900" y="3154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47" name="Google Shape;1147;p28"/>
          <p:cNvSpPr txBox="1"/>
          <p:nvPr/>
        </p:nvSpPr>
        <p:spPr>
          <a:xfrm>
            <a:off x="6553200" y="26511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48" name="Google Shape;1148;p28"/>
          <p:cNvSpPr/>
          <p:nvPr/>
        </p:nvSpPr>
        <p:spPr>
          <a:xfrm>
            <a:off x="7726363" y="2879725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1149" name="Google Shape;1149;p28"/>
          <p:cNvCxnSpPr/>
          <p:nvPr/>
        </p:nvCxnSpPr>
        <p:spPr>
          <a:xfrm>
            <a:off x="7993063" y="3073400"/>
            <a:ext cx="200025" cy="3000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0" name="Google Shape;1150;p28"/>
          <p:cNvSpPr txBox="1"/>
          <p:nvPr/>
        </p:nvSpPr>
        <p:spPr>
          <a:xfrm>
            <a:off x="8115300" y="3078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51" name="Google Shape;1151;p28"/>
          <p:cNvSpPr txBox="1"/>
          <p:nvPr/>
        </p:nvSpPr>
        <p:spPr>
          <a:xfrm>
            <a:off x="4122738" y="2849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52" name="Google Shape;1152;p28"/>
          <p:cNvSpPr/>
          <p:nvPr/>
        </p:nvSpPr>
        <p:spPr>
          <a:xfrm>
            <a:off x="4800600" y="2819400"/>
            <a:ext cx="723900" cy="495300"/>
          </a:xfrm>
          <a:prstGeom prst="rightArrow">
            <a:avLst>
              <a:gd fmla="val 50000" name="adj1"/>
              <a:gd fmla="val 36538" name="adj2"/>
            </a:avLst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3" name="Google Shape;1153;p28"/>
          <p:cNvSpPr/>
          <p:nvPr/>
        </p:nvSpPr>
        <p:spPr>
          <a:xfrm>
            <a:off x="7069138" y="4906963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54" name="Google Shape;1154;p28"/>
          <p:cNvSpPr/>
          <p:nvPr/>
        </p:nvSpPr>
        <p:spPr>
          <a:xfrm>
            <a:off x="6459538" y="5287963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155" name="Google Shape;1155;p28"/>
          <p:cNvSpPr/>
          <p:nvPr/>
        </p:nvSpPr>
        <p:spPr>
          <a:xfrm>
            <a:off x="7505700" y="57753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156" name="Google Shape;1156;p28"/>
          <p:cNvSpPr/>
          <p:nvPr/>
        </p:nvSpPr>
        <p:spPr>
          <a:xfrm>
            <a:off x="6002338" y="5775325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157" name="Google Shape;1157;p28"/>
          <p:cNvSpPr/>
          <p:nvPr/>
        </p:nvSpPr>
        <p:spPr>
          <a:xfrm>
            <a:off x="6840538" y="5775325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158" name="Google Shape;1158;p28"/>
          <p:cNvSpPr/>
          <p:nvPr/>
        </p:nvSpPr>
        <p:spPr>
          <a:xfrm>
            <a:off x="5499100" y="63246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159" name="Google Shape;1159;p28"/>
          <p:cNvSpPr/>
          <p:nvPr/>
        </p:nvSpPr>
        <p:spPr>
          <a:xfrm>
            <a:off x="6383338" y="6324600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160" name="Google Shape;1160;p28"/>
          <p:cNvSpPr/>
          <p:nvPr/>
        </p:nvSpPr>
        <p:spPr>
          <a:xfrm>
            <a:off x="7200900" y="6262688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1161" name="Google Shape;1161;p28"/>
          <p:cNvCxnSpPr/>
          <p:nvPr/>
        </p:nvCxnSpPr>
        <p:spPr>
          <a:xfrm flipH="1">
            <a:off x="6597650" y="5151438"/>
            <a:ext cx="609600" cy="1365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28"/>
          <p:cNvCxnSpPr/>
          <p:nvPr/>
        </p:nvCxnSpPr>
        <p:spPr>
          <a:xfrm>
            <a:off x="7207250" y="5151438"/>
            <a:ext cx="465138" cy="127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28"/>
          <p:cNvCxnSpPr/>
          <p:nvPr/>
        </p:nvCxnSpPr>
        <p:spPr>
          <a:xfrm flipH="1">
            <a:off x="6140450" y="5532438"/>
            <a:ext cx="4572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28"/>
          <p:cNvCxnSpPr/>
          <p:nvPr/>
        </p:nvCxnSpPr>
        <p:spPr>
          <a:xfrm>
            <a:off x="6597650" y="5532438"/>
            <a:ext cx="3810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28"/>
          <p:cNvCxnSpPr/>
          <p:nvPr/>
        </p:nvCxnSpPr>
        <p:spPr>
          <a:xfrm flipH="1">
            <a:off x="5637213" y="6019800"/>
            <a:ext cx="503237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28"/>
          <p:cNvCxnSpPr/>
          <p:nvPr/>
        </p:nvCxnSpPr>
        <p:spPr>
          <a:xfrm>
            <a:off x="6140450" y="60198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28"/>
          <p:cNvCxnSpPr/>
          <p:nvPr/>
        </p:nvCxnSpPr>
        <p:spPr>
          <a:xfrm flipH="1">
            <a:off x="7339013" y="5983288"/>
            <a:ext cx="206375" cy="279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8" name="Google Shape;1168;p28"/>
          <p:cNvSpPr txBox="1"/>
          <p:nvPr/>
        </p:nvSpPr>
        <p:spPr>
          <a:xfrm>
            <a:off x="7069138" y="4648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69" name="Google Shape;1169;p28"/>
          <p:cNvSpPr txBox="1"/>
          <p:nvPr/>
        </p:nvSpPr>
        <p:spPr>
          <a:xfrm>
            <a:off x="7183438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70" name="Google Shape;1170;p28"/>
          <p:cNvSpPr txBox="1"/>
          <p:nvPr/>
        </p:nvSpPr>
        <p:spPr>
          <a:xfrm>
            <a:off x="7069138" y="64309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71" name="Google Shape;1171;p28"/>
          <p:cNvSpPr txBox="1"/>
          <p:nvPr/>
        </p:nvSpPr>
        <p:spPr>
          <a:xfrm>
            <a:off x="7335838" y="64309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72" name="Google Shape;1172;p28"/>
          <p:cNvSpPr txBox="1"/>
          <p:nvPr/>
        </p:nvSpPr>
        <p:spPr>
          <a:xfrm>
            <a:off x="7678738" y="5927725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73" name="Google Shape;1173;p28"/>
          <p:cNvSpPr txBox="1"/>
          <p:nvPr/>
        </p:nvSpPr>
        <p:spPr>
          <a:xfrm>
            <a:off x="7678738" y="4983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74" name="Google Shape;1174;p28"/>
          <p:cNvSpPr txBox="1"/>
          <p:nvPr/>
        </p:nvSpPr>
        <p:spPr>
          <a:xfrm>
            <a:off x="6975475" y="59436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75" name="Google Shape;1175;p28"/>
          <p:cNvSpPr txBox="1"/>
          <p:nvPr/>
        </p:nvSpPr>
        <p:spPr>
          <a:xfrm>
            <a:off x="6670675" y="59436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76" name="Google Shape;1176;p28"/>
          <p:cNvSpPr txBox="1"/>
          <p:nvPr/>
        </p:nvSpPr>
        <p:spPr>
          <a:xfrm>
            <a:off x="6594475" y="64309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77" name="Google Shape;1177;p28"/>
          <p:cNvSpPr txBox="1"/>
          <p:nvPr/>
        </p:nvSpPr>
        <p:spPr>
          <a:xfrm>
            <a:off x="6154738" y="64309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78" name="Google Shape;1178;p28"/>
          <p:cNvSpPr txBox="1"/>
          <p:nvPr/>
        </p:nvSpPr>
        <p:spPr>
          <a:xfrm>
            <a:off x="5680075" y="64008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79" name="Google Shape;1179;p28"/>
          <p:cNvSpPr txBox="1"/>
          <p:nvPr/>
        </p:nvSpPr>
        <p:spPr>
          <a:xfrm>
            <a:off x="5240338" y="6384925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80" name="Google Shape;1180;p28"/>
          <p:cNvSpPr txBox="1"/>
          <p:nvPr/>
        </p:nvSpPr>
        <p:spPr>
          <a:xfrm>
            <a:off x="6383338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81" name="Google Shape;1181;p28"/>
          <p:cNvSpPr txBox="1"/>
          <p:nvPr/>
        </p:nvSpPr>
        <p:spPr>
          <a:xfrm>
            <a:off x="5507038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82" name="Google Shape;1182;p28"/>
          <p:cNvSpPr txBox="1"/>
          <p:nvPr/>
        </p:nvSpPr>
        <p:spPr>
          <a:xfrm>
            <a:off x="6840538" y="5516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83" name="Google Shape;1183;p28"/>
          <p:cNvSpPr txBox="1"/>
          <p:nvPr/>
        </p:nvSpPr>
        <p:spPr>
          <a:xfrm>
            <a:off x="5964238" y="5516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84" name="Google Shape;1184;p28"/>
          <p:cNvSpPr txBox="1"/>
          <p:nvPr/>
        </p:nvSpPr>
        <p:spPr>
          <a:xfrm>
            <a:off x="6459538" y="50133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85" name="Google Shape;1185;p28"/>
          <p:cNvSpPr/>
          <p:nvPr/>
        </p:nvSpPr>
        <p:spPr>
          <a:xfrm>
            <a:off x="7632700" y="52419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1186" name="Google Shape;1186;p28"/>
          <p:cNvCxnSpPr/>
          <p:nvPr/>
        </p:nvCxnSpPr>
        <p:spPr>
          <a:xfrm flipH="1">
            <a:off x="7643813" y="5486400"/>
            <a:ext cx="127000" cy="2889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7" name="Google Shape;1187;p28"/>
          <p:cNvSpPr txBox="1"/>
          <p:nvPr/>
        </p:nvSpPr>
        <p:spPr>
          <a:xfrm>
            <a:off x="7488238" y="55626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88" name="Google Shape;1188;p28"/>
          <p:cNvSpPr txBox="1"/>
          <p:nvPr/>
        </p:nvSpPr>
        <p:spPr>
          <a:xfrm>
            <a:off x="7754938" y="54403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89" name="Google Shape;1189;p28"/>
          <p:cNvSpPr txBox="1"/>
          <p:nvPr/>
        </p:nvSpPr>
        <p:spPr>
          <a:xfrm>
            <a:off x="3944938" y="32766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90" name="Google Shape;1190;p28"/>
          <p:cNvSpPr txBox="1"/>
          <p:nvPr/>
        </p:nvSpPr>
        <p:spPr>
          <a:xfrm>
            <a:off x="4249738" y="32766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91" name="Google Shape;1191;p28"/>
          <p:cNvSpPr txBox="1"/>
          <p:nvPr/>
        </p:nvSpPr>
        <p:spPr>
          <a:xfrm>
            <a:off x="7543800" y="30480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92" name="Google Shape;1192;p28"/>
          <p:cNvSpPr/>
          <p:nvPr/>
        </p:nvSpPr>
        <p:spPr>
          <a:xfrm flipH="1" rot="10800000">
            <a:off x="6553200" y="4343400"/>
            <a:ext cx="1447800" cy="304800"/>
          </a:xfrm>
          <a:prstGeom prst="upArrow">
            <a:avLst>
              <a:gd fmla="val 50222" name="adj1"/>
              <a:gd fmla="val 36009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28"/>
          <p:cNvSpPr txBox="1"/>
          <p:nvPr/>
        </p:nvSpPr>
        <p:spPr>
          <a:xfrm flipH="1">
            <a:off x="6913543" y="4343400"/>
            <a:ext cx="727114" cy="249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29"/>
          <p:cNvSpPr txBox="1"/>
          <p:nvPr>
            <p:ph idx="4294967295" type="title"/>
          </p:nvPr>
        </p:nvSpPr>
        <p:spPr>
          <a:xfrm>
            <a:off x="457200" y="1524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 delete the min</a:t>
            </a:r>
            <a:endParaRPr/>
          </a:p>
        </p:txBody>
      </p:sp>
      <p:sp>
        <p:nvSpPr>
          <p:cNvPr id="1199" name="Google Shape;1199;p29"/>
          <p:cNvSpPr/>
          <p:nvPr/>
        </p:nvSpPr>
        <p:spPr>
          <a:xfrm>
            <a:off x="152400" y="762000"/>
            <a:ext cx="8991600" cy="1295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Remove the root.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Merge the two subtrees.</a:t>
            </a:r>
            <a:endParaRPr/>
          </a:p>
          <a:p>
            <a:pPr indent="-230188" lvl="0" marL="2301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O(lg n)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1200" name="Google Shape;1200;p29"/>
          <p:cNvSpPr/>
          <p:nvPr/>
        </p:nvSpPr>
        <p:spPr>
          <a:xfrm>
            <a:off x="2590800" y="25447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01" name="Google Shape;1201;p29"/>
          <p:cNvSpPr/>
          <p:nvPr/>
        </p:nvSpPr>
        <p:spPr>
          <a:xfrm>
            <a:off x="1981200" y="29257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202" name="Google Shape;1202;p29"/>
          <p:cNvSpPr/>
          <p:nvPr/>
        </p:nvSpPr>
        <p:spPr>
          <a:xfrm>
            <a:off x="3200400" y="29257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203" name="Google Shape;1203;p29"/>
          <p:cNvSpPr/>
          <p:nvPr/>
        </p:nvSpPr>
        <p:spPr>
          <a:xfrm>
            <a:off x="1524000" y="34131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204" name="Google Shape;1204;p29"/>
          <p:cNvSpPr/>
          <p:nvPr/>
        </p:nvSpPr>
        <p:spPr>
          <a:xfrm>
            <a:off x="2362200" y="34131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205" name="Google Shape;1205;p29"/>
          <p:cNvSpPr/>
          <p:nvPr/>
        </p:nvSpPr>
        <p:spPr>
          <a:xfrm>
            <a:off x="1020763" y="3962400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206" name="Google Shape;1206;p29"/>
          <p:cNvSpPr/>
          <p:nvPr/>
        </p:nvSpPr>
        <p:spPr>
          <a:xfrm>
            <a:off x="1905000" y="39624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207" name="Google Shape;1207;p29"/>
          <p:cNvSpPr/>
          <p:nvPr/>
        </p:nvSpPr>
        <p:spPr>
          <a:xfrm>
            <a:off x="2895600" y="34131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1208" name="Google Shape;1208;p29"/>
          <p:cNvCxnSpPr>
            <a:stCxn id="1200" idx="4"/>
            <a:endCxn id="1201" idx="0"/>
          </p:cNvCxnSpPr>
          <p:nvPr/>
        </p:nvCxnSpPr>
        <p:spPr>
          <a:xfrm flipH="1">
            <a:off x="2118519" y="2789238"/>
            <a:ext cx="609600" cy="13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29"/>
          <p:cNvCxnSpPr>
            <a:stCxn id="1200" idx="4"/>
            <a:endCxn id="1202" idx="0"/>
          </p:cNvCxnSpPr>
          <p:nvPr/>
        </p:nvCxnSpPr>
        <p:spPr>
          <a:xfrm>
            <a:off x="2728119" y="2789238"/>
            <a:ext cx="609600" cy="13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29"/>
          <p:cNvCxnSpPr>
            <a:stCxn id="1201" idx="4"/>
            <a:endCxn id="1203" idx="0"/>
          </p:cNvCxnSpPr>
          <p:nvPr/>
        </p:nvCxnSpPr>
        <p:spPr>
          <a:xfrm flipH="1">
            <a:off x="1661319" y="3170238"/>
            <a:ext cx="4572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29"/>
          <p:cNvCxnSpPr>
            <a:stCxn id="1201" idx="4"/>
            <a:endCxn id="1204" idx="0"/>
          </p:cNvCxnSpPr>
          <p:nvPr/>
        </p:nvCxnSpPr>
        <p:spPr>
          <a:xfrm>
            <a:off x="2118519" y="3170238"/>
            <a:ext cx="3810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29"/>
          <p:cNvCxnSpPr>
            <a:stCxn id="1203" idx="4"/>
            <a:endCxn id="1205" idx="0"/>
          </p:cNvCxnSpPr>
          <p:nvPr/>
        </p:nvCxnSpPr>
        <p:spPr>
          <a:xfrm flipH="1">
            <a:off x="1158219" y="3657600"/>
            <a:ext cx="5031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29"/>
          <p:cNvCxnSpPr>
            <a:stCxn id="1203" idx="4"/>
            <a:endCxn id="1206" idx="0"/>
          </p:cNvCxnSpPr>
          <p:nvPr/>
        </p:nvCxnSpPr>
        <p:spPr>
          <a:xfrm>
            <a:off x="1661319" y="36576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29"/>
          <p:cNvCxnSpPr>
            <a:stCxn id="1202" idx="4"/>
            <a:endCxn id="1207" idx="0"/>
          </p:cNvCxnSpPr>
          <p:nvPr/>
        </p:nvCxnSpPr>
        <p:spPr>
          <a:xfrm flipH="1">
            <a:off x="3032919" y="3170238"/>
            <a:ext cx="304800" cy="2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5" name="Google Shape;1215;p29"/>
          <p:cNvSpPr txBox="1"/>
          <p:nvPr/>
        </p:nvSpPr>
        <p:spPr>
          <a:xfrm>
            <a:off x="2590800" y="2286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16" name="Google Shape;1216;p29"/>
          <p:cNvSpPr txBox="1"/>
          <p:nvPr/>
        </p:nvSpPr>
        <p:spPr>
          <a:xfrm>
            <a:off x="2857500" y="3154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17" name="Google Shape;1217;p29"/>
          <p:cNvSpPr txBox="1"/>
          <p:nvPr/>
        </p:nvSpPr>
        <p:spPr>
          <a:xfrm>
            <a:off x="2725738" y="35814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18" name="Google Shape;1218;p29"/>
          <p:cNvSpPr txBox="1"/>
          <p:nvPr/>
        </p:nvSpPr>
        <p:spPr>
          <a:xfrm>
            <a:off x="3030538" y="35814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19" name="Google Shape;1219;p29"/>
          <p:cNvSpPr txBox="1"/>
          <p:nvPr/>
        </p:nvSpPr>
        <p:spPr>
          <a:xfrm>
            <a:off x="3411538" y="30781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20" name="Google Shape;1220;p29"/>
          <p:cNvSpPr txBox="1"/>
          <p:nvPr/>
        </p:nvSpPr>
        <p:spPr>
          <a:xfrm>
            <a:off x="3200400" y="2620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21" name="Google Shape;1221;p29"/>
          <p:cNvSpPr txBox="1"/>
          <p:nvPr/>
        </p:nvSpPr>
        <p:spPr>
          <a:xfrm>
            <a:off x="2497138" y="35814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22" name="Google Shape;1222;p29"/>
          <p:cNvSpPr txBox="1"/>
          <p:nvPr/>
        </p:nvSpPr>
        <p:spPr>
          <a:xfrm>
            <a:off x="2192338" y="35814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23" name="Google Shape;1223;p29"/>
          <p:cNvSpPr txBox="1"/>
          <p:nvPr/>
        </p:nvSpPr>
        <p:spPr>
          <a:xfrm>
            <a:off x="2116138" y="40687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24" name="Google Shape;1224;p29"/>
          <p:cNvSpPr txBox="1"/>
          <p:nvPr/>
        </p:nvSpPr>
        <p:spPr>
          <a:xfrm>
            <a:off x="1676400" y="40687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25" name="Google Shape;1225;p29"/>
          <p:cNvSpPr txBox="1"/>
          <p:nvPr/>
        </p:nvSpPr>
        <p:spPr>
          <a:xfrm>
            <a:off x="1201738" y="40386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26" name="Google Shape;1226;p29"/>
          <p:cNvSpPr txBox="1"/>
          <p:nvPr/>
        </p:nvSpPr>
        <p:spPr>
          <a:xfrm>
            <a:off x="762000" y="402272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27" name="Google Shape;1227;p29"/>
          <p:cNvSpPr txBox="1"/>
          <p:nvPr/>
        </p:nvSpPr>
        <p:spPr>
          <a:xfrm>
            <a:off x="1905000" y="3687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28" name="Google Shape;1228;p29"/>
          <p:cNvSpPr txBox="1"/>
          <p:nvPr/>
        </p:nvSpPr>
        <p:spPr>
          <a:xfrm>
            <a:off x="1028700" y="3687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29" name="Google Shape;1229;p29"/>
          <p:cNvSpPr txBox="1"/>
          <p:nvPr/>
        </p:nvSpPr>
        <p:spPr>
          <a:xfrm>
            <a:off x="2362200" y="3154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30" name="Google Shape;1230;p29"/>
          <p:cNvSpPr txBox="1"/>
          <p:nvPr/>
        </p:nvSpPr>
        <p:spPr>
          <a:xfrm>
            <a:off x="1485900" y="3154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31" name="Google Shape;1231;p29"/>
          <p:cNvSpPr txBox="1"/>
          <p:nvPr/>
        </p:nvSpPr>
        <p:spPr>
          <a:xfrm>
            <a:off x="1981200" y="26511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1232" name="Google Shape;1232;p29"/>
          <p:cNvGrpSpPr/>
          <p:nvPr/>
        </p:nvGrpSpPr>
        <p:grpSpPr>
          <a:xfrm>
            <a:off x="2362200" y="5059363"/>
            <a:ext cx="381000" cy="457200"/>
            <a:chOff x="948" y="2268"/>
            <a:chExt cx="336" cy="336"/>
          </a:xfrm>
        </p:grpSpPr>
        <p:cxnSp>
          <p:nvCxnSpPr>
            <p:cNvPr id="1233" name="Google Shape;1233;p29"/>
            <p:cNvCxnSpPr/>
            <p:nvPr/>
          </p:nvCxnSpPr>
          <p:spPr>
            <a:xfrm>
              <a:off x="948" y="2436"/>
              <a:ext cx="336" cy="0"/>
            </a:xfrm>
            <a:prstGeom prst="straightConnector1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4" name="Google Shape;1234;p29"/>
            <p:cNvCxnSpPr/>
            <p:nvPr/>
          </p:nvCxnSpPr>
          <p:spPr>
            <a:xfrm rot="5400000">
              <a:off x="948" y="2436"/>
              <a:ext cx="336" cy="0"/>
            </a:xfrm>
            <a:prstGeom prst="straightConnector1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35" name="Google Shape;1235;p29"/>
          <p:cNvSpPr/>
          <p:nvPr/>
        </p:nvSpPr>
        <p:spPr>
          <a:xfrm>
            <a:off x="4114800" y="5249863"/>
            <a:ext cx="723900" cy="495300"/>
          </a:xfrm>
          <a:prstGeom prst="rightArrow">
            <a:avLst>
              <a:gd fmla="val 50000" name="adj1"/>
              <a:gd fmla="val 36538" name="adj2"/>
            </a:avLst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6" name="Google Shape;1236;p29"/>
          <p:cNvSpPr/>
          <p:nvPr/>
        </p:nvSpPr>
        <p:spPr>
          <a:xfrm>
            <a:off x="2514600" y="23622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1237" name="Google Shape;1237;p29"/>
          <p:cNvSpPr/>
          <p:nvPr/>
        </p:nvSpPr>
        <p:spPr>
          <a:xfrm>
            <a:off x="1676400" y="50593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238" name="Google Shape;1238;p29"/>
          <p:cNvSpPr/>
          <p:nvPr/>
        </p:nvSpPr>
        <p:spPr>
          <a:xfrm>
            <a:off x="3124200" y="50593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239" name="Google Shape;1239;p29"/>
          <p:cNvSpPr/>
          <p:nvPr/>
        </p:nvSpPr>
        <p:spPr>
          <a:xfrm>
            <a:off x="1219200" y="55467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240" name="Google Shape;1240;p29"/>
          <p:cNvSpPr/>
          <p:nvPr/>
        </p:nvSpPr>
        <p:spPr>
          <a:xfrm>
            <a:off x="2057400" y="55467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241" name="Google Shape;1241;p29"/>
          <p:cNvSpPr/>
          <p:nvPr/>
        </p:nvSpPr>
        <p:spPr>
          <a:xfrm>
            <a:off x="715963" y="6096000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242" name="Google Shape;1242;p29"/>
          <p:cNvSpPr/>
          <p:nvPr/>
        </p:nvSpPr>
        <p:spPr>
          <a:xfrm>
            <a:off x="1600200" y="60960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243" name="Google Shape;1243;p29"/>
          <p:cNvSpPr/>
          <p:nvPr/>
        </p:nvSpPr>
        <p:spPr>
          <a:xfrm>
            <a:off x="2819400" y="55467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1244" name="Google Shape;1244;p29"/>
          <p:cNvCxnSpPr/>
          <p:nvPr/>
        </p:nvCxnSpPr>
        <p:spPr>
          <a:xfrm flipH="1">
            <a:off x="1357313" y="5303838"/>
            <a:ext cx="4572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29"/>
          <p:cNvCxnSpPr/>
          <p:nvPr/>
        </p:nvCxnSpPr>
        <p:spPr>
          <a:xfrm>
            <a:off x="1814513" y="5303838"/>
            <a:ext cx="3810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29"/>
          <p:cNvCxnSpPr/>
          <p:nvPr/>
        </p:nvCxnSpPr>
        <p:spPr>
          <a:xfrm flipH="1">
            <a:off x="854075" y="5791200"/>
            <a:ext cx="503238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29"/>
          <p:cNvCxnSpPr/>
          <p:nvPr/>
        </p:nvCxnSpPr>
        <p:spPr>
          <a:xfrm>
            <a:off x="1357313" y="5791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29"/>
          <p:cNvCxnSpPr/>
          <p:nvPr/>
        </p:nvCxnSpPr>
        <p:spPr>
          <a:xfrm flipH="1">
            <a:off x="2957513" y="5303838"/>
            <a:ext cx="3048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9" name="Google Shape;1249;p29"/>
          <p:cNvSpPr txBox="1"/>
          <p:nvPr/>
        </p:nvSpPr>
        <p:spPr>
          <a:xfrm>
            <a:off x="2781300" y="5287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50" name="Google Shape;1250;p29"/>
          <p:cNvSpPr txBox="1"/>
          <p:nvPr/>
        </p:nvSpPr>
        <p:spPr>
          <a:xfrm>
            <a:off x="2649538" y="57150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51" name="Google Shape;1251;p29"/>
          <p:cNvSpPr txBox="1"/>
          <p:nvPr/>
        </p:nvSpPr>
        <p:spPr>
          <a:xfrm>
            <a:off x="2954338" y="57150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52" name="Google Shape;1252;p29"/>
          <p:cNvSpPr txBox="1"/>
          <p:nvPr/>
        </p:nvSpPr>
        <p:spPr>
          <a:xfrm>
            <a:off x="3335338" y="52117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53" name="Google Shape;1253;p29"/>
          <p:cNvSpPr txBox="1"/>
          <p:nvPr/>
        </p:nvSpPr>
        <p:spPr>
          <a:xfrm>
            <a:off x="3124200" y="4754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54" name="Google Shape;1254;p29"/>
          <p:cNvSpPr txBox="1"/>
          <p:nvPr/>
        </p:nvSpPr>
        <p:spPr>
          <a:xfrm>
            <a:off x="2192338" y="57150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55" name="Google Shape;1255;p29"/>
          <p:cNvSpPr txBox="1"/>
          <p:nvPr/>
        </p:nvSpPr>
        <p:spPr>
          <a:xfrm>
            <a:off x="1887538" y="57150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56" name="Google Shape;1256;p29"/>
          <p:cNvSpPr txBox="1"/>
          <p:nvPr/>
        </p:nvSpPr>
        <p:spPr>
          <a:xfrm>
            <a:off x="1811338" y="62023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57" name="Google Shape;1257;p29"/>
          <p:cNvSpPr txBox="1"/>
          <p:nvPr/>
        </p:nvSpPr>
        <p:spPr>
          <a:xfrm>
            <a:off x="1371600" y="62023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58" name="Google Shape;1258;p29"/>
          <p:cNvSpPr txBox="1"/>
          <p:nvPr/>
        </p:nvSpPr>
        <p:spPr>
          <a:xfrm>
            <a:off x="896938" y="61722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59" name="Google Shape;1259;p29"/>
          <p:cNvSpPr txBox="1"/>
          <p:nvPr/>
        </p:nvSpPr>
        <p:spPr>
          <a:xfrm>
            <a:off x="457200" y="615632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60" name="Google Shape;1260;p29"/>
          <p:cNvSpPr txBox="1"/>
          <p:nvPr/>
        </p:nvSpPr>
        <p:spPr>
          <a:xfrm>
            <a:off x="1600200" y="5821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61" name="Google Shape;1261;p29"/>
          <p:cNvSpPr txBox="1"/>
          <p:nvPr/>
        </p:nvSpPr>
        <p:spPr>
          <a:xfrm>
            <a:off x="723900" y="5821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62" name="Google Shape;1262;p29"/>
          <p:cNvSpPr txBox="1"/>
          <p:nvPr/>
        </p:nvSpPr>
        <p:spPr>
          <a:xfrm>
            <a:off x="2057400" y="5287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63" name="Google Shape;1263;p29"/>
          <p:cNvSpPr txBox="1"/>
          <p:nvPr/>
        </p:nvSpPr>
        <p:spPr>
          <a:xfrm>
            <a:off x="1181100" y="5287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64" name="Google Shape;1264;p29"/>
          <p:cNvSpPr txBox="1"/>
          <p:nvPr/>
        </p:nvSpPr>
        <p:spPr>
          <a:xfrm>
            <a:off x="1676400" y="47847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65" name="Google Shape;1265;p29"/>
          <p:cNvSpPr/>
          <p:nvPr/>
        </p:nvSpPr>
        <p:spPr>
          <a:xfrm>
            <a:off x="6096000" y="5059363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266" name="Google Shape;1266;p29"/>
          <p:cNvSpPr/>
          <p:nvPr/>
        </p:nvSpPr>
        <p:spPr>
          <a:xfrm>
            <a:off x="6875463" y="5500688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267" name="Google Shape;1267;p29"/>
          <p:cNvSpPr/>
          <p:nvPr/>
        </p:nvSpPr>
        <p:spPr>
          <a:xfrm>
            <a:off x="5638800" y="5546725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268" name="Google Shape;1268;p29"/>
          <p:cNvSpPr/>
          <p:nvPr/>
        </p:nvSpPr>
        <p:spPr>
          <a:xfrm>
            <a:off x="7332663" y="6003925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269" name="Google Shape;1269;p29"/>
          <p:cNvSpPr/>
          <p:nvPr/>
        </p:nvSpPr>
        <p:spPr>
          <a:xfrm>
            <a:off x="5287963" y="6096000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270" name="Google Shape;1270;p29"/>
          <p:cNvSpPr/>
          <p:nvPr/>
        </p:nvSpPr>
        <p:spPr>
          <a:xfrm>
            <a:off x="5867400" y="6096000"/>
            <a:ext cx="274638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271" name="Google Shape;1271;p29"/>
          <p:cNvSpPr/>
          <p:nvPr/>
        </p:nvSpPr>
        <p:spPr>
          <a:xfrm>
            <a:off x="6570663" y="5988050"/>
            <a:ext cx="274637" cy="2444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1272" name="Google Shape;1272;p29"/>
          <p:cNvCxnSpPr/>
          <p:nvPr/>
        </p:nvCxnSpPr>
        <p:spPr>
          <a:xfrm flipH="1">
            <a:off x="5873750" y="5303838"/>
            <a:ext cx="360363" cy="279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29"/>
          <p:cNvCxnSpPr/>
          <p:nvPr/>
        </p:nvCxnSpPr>
        <p:spPr>
          <a:xfrm>
            <a:off x="7110413" y="5708650"/>
            <a:ext cx="360362" cy="2952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29"/>
          <p:cNvCxnSpPr/>
          <p:nvPr/>
        </p:nvCxnSpPr>
        <p:spPr>
          <a:xfrm flipH="1">
            <a:off x="5426075" y="5791200"/>
            <a:ext cx="350838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29"/>
          <p:cNvCxnSpPr/>
          <p:nvPr/>
        </p:nvCxnSpPr>
        <p:spPr>
          <a:xfrm>
            <a:off x="5776913" y="5791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29"/>
          <p:cNvCxnSpPr/>
          <p:nvPr/>
        </p:nvCxnSpPr>
        <p:spPr>
          <a:xfrm flipH="1">
            <a:off x="6708775" y="5745163"/>
            <a:ext cx="304800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7" name="Google Shape;1277;p29"/>
          <p:cNvSpPr txBox="1"/>
          <p:nvPr/>
        </p:nvSpPr>
        <p:spPr>
          <a:xfrm>
            <a:off x="6532563" y="572928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78" name="Google Shape;1278;p29"/>
          <p:cNvSpPr txBox="1"/>
          <p:nvPr/>
        </p:nvSpPr>
        <p:spPr>
          <a:xfrm>
            <a:off x="6400800" y="615632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79" name="Google Shape;1279;p29"/>
          <p:cNvSpPr txBox="1"/>
          <p:nvPr/>
        </p:nvSpPr>
        <p:spPr>
          <a:xfrm>
            <a:off x="6705600" y="615632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80" name="Google Shape;1280;p29"/>
          <p:cNvSpPr txBox="1"/>
          <p:nvPr/>
        </p:nvSpPr>
        <p:spPr>
          <a:xfrm>
            <a:off x="6875463" y="519588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81" name="Google Shape;1281;p29"/>
          <p:cNvSpPr txBox="1"/>
          <p:nvPr/>
        </p:nvSpPr>
        <p:spPr>
          <a:xfrm>
            <a:off x="7467600" y="6172200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82" name="Google Shape;1282;p29"/>
          <p:cNvSpPr txBox="1"/>
          <p:nvPr/>
        </p:nvSpPr>
        <p:spPr>
          <a:xfrm>
            <a:off x="7162800" y="6156325"/>
            <a:ext cx="3222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83" name="Google Shape;1283;p29"/>
          <p:cNvSpPr txBox="1"/>
          <p:nvPr/>
        </p:nvSpPr>
        <p:spPr>
          <a:xfrm>
            <a:off x="6078538" y="6202363"/>
            <a:ext cx="322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5638800" y="6202363"/>
            <a:ext cx="3222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85" name="Google Shape;1285;p29"/>
          <p:cNvSpPr txBox="1"/>
          <p:nvPr/>
        </p:nvSpPr>
        <p:spPr>
          <a:xfrm>
            <a:off x="5316538" y="6172200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86" name="Google Shape;1286;p29"/>
          <p:cNvSpPr txBox="1"/>
          <p:nvPr/>
        </p:nvSpPr>
        <p:spPr>
          <a:xfrm>
            <a:off x="5011738" y="6156325"/>
            <a:ext cx="32226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287" name="Google Shape;1287;p29"/>
          <p:cNvSpPr txBox="1"/>
          <p:nvPr/>
        </p:nvSpPr>
        <p:spPr>
          <a:xfrm>
            <a:off x="5905500" y="58515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88" name="Google Shape;1288;p29"/>
          <p:cNvSpPr txBox="1"/>
          <p:nvPr/>
        </p:nvSpPr>
        <p:spPr>
          <a:xfrm>
            <a:off x="5295900" y="5821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89" name="Google Shape;1289;p29"/>
          <p:cNvSpPr txBox="1"/>
          <p:nvPr/>
        </p:nvSpPr>
        <p:spPr>
          <a:xfrm>
            <a:off x="7332663" y="5745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290" name="Google Shape;1290;p29"/>
          <p:cNvSpPr txBox="1"/>
          <p:nvPr/>
        </p:nvSpPr>
        <p:spPr>
          <a:xfrm>
            <a:off x="5600700" y="5287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91" name="Google Shape;1291;p29"/>
          <p:cNvSpPr txBox="1"/>
          <p:nvPr/>
        </p:nvSpPr>
        <p:spPr>
          <a:xfrm>
            <a:off x="6096000" y="47847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1292" name="Google Shape;1292;p29"/>
          <p:cNvCxnSpPr/>
          <p:nvPr/>
        </p:nvCxnSpPr>
        <p:spPr>
          <a:xfrm>
            <a:off x="6330950" y="5267325"/>
            <a:ext cx="544513" cy="35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30"/>
          <p:cNvSpPr txBox="1"/>
          <p:nvPr>
            <p:ph type="title"/>
          </p:nvPr>
        </p:nvSpPr>
        <p:spPr>
          <a:xfrm>
            <a:off x="457200" y="3810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Skew Heaps</a:t>
            </a:r>
            <a:endParaRPr/>
          </a:p>
        </p:txBody>
      </p:sp>
      <p:sp>
        <p:nvSpPr>
          <p:cNvPr id="1298" name="Google Shape;1298;p30"/>
          <p:cNvSpPr txBox="1"/>
          <p:nvPr>
            <p:ph idx="1" type="body"/>
          </p:nvPr>
        </p:nvSpPr>
        <p:spPr>
          <a:xfrm>
            <a:off x="152400" y="1371600"/>
            <a:ext cx="8915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Proposed by D. D. Sleator and R. E. Tarjan in 1985.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Similar to leftist heaps.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npl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values stored.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Swap left and right subtrees of all nodes on rightmost path rather than just when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npl(l(x))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&lt; npl(r(x))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Amortized complexity of each operation is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O(log n)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1"/>
          <p:cNvSpPr txBox="1"/>
          <p:nvPr>
            <p:ph type="title"/>
          </p:nvPr>
        </p:nvSpPr>
        <p:spPr>
          <a:xfrm>
            <a:off x="457200" y="1524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Trees</a:t>
            </a:r>
            <a:endParaRPr/>
          </a:p>
        </p:txBody>
      </p:sp>
      <p:sp>
        <p:nvSpPr>
          <p:cNvPr id="1304" name="Google Shape;1304;p31"/>
          <p:cNvSpPr txBox="1"/>
          <p:nvPr>
            <p:ph idx="1" type="body"/>
          </p:nvPr>
        </p:nvSpPr>
        <p:spPr>
          <a:xfrm>
            <a:off x="457200" y="9906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Binomial tree.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Recursive definition:</a:t>
            </a:r>
            <a:endParaRPr/>
          </a:p>
        </p:txBody>
      </p:sp>
      <p:sp>
        <p:nvSpPr>
          <p:cNvPr id="1305" name="Google Shape;1305;p31"/>
          <p:cNvSpPr/>
          <p:nvPr/>
        </p:nvSpPr>
        <p:spPr>
          <a:xfrm>
            <a:off x="533400" y="59404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6" name="Google Shape;1306;p31"/>
          <p:cNvSpPr txBox="1"/>
          <p:nvPr/>
        </p:nvSpPr>
        <p:spPr>
          <a:xfrm>
            <a:off x="304800" y="6248400"/>
            <a:ext cx="63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307" name="Google Shape;1307;p31"/>
          <p:cNvSpPr/>
          <p:nvPr/>
        </p:nvSpPr>
        <p:spPr>
          <a:xfrm>
            <a:off x="1295400" y="5943600"/>
            <a:ext cx="152400" cy="152400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8" name="Google Shape;1308;p31"/>
          <p:cNvSpPr/>
          <p:nvPr/>
        </p:nvSpPr>
        <p:spPr>
          <a:xfrm>
            <a:off x="1295400" y="55594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09" name="Google Shape;1309;p31"/>
          <p:cNvCxnSpPr>
            <a:stCxn id="1307" idx="0"/>
            <a:endCxn id="1308" idx="4"/>
          </p:cNvCxnSpPr>
          <p:nvPr/>
        </p:nvCxnSpPr>
        <p:spPr>
          <a:xfrm rot="10800000">
            <a:off x="1371600" y="5715000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0" name="Google Shape;1310;p31"/>
          <p:cNvSpPr/>
          <p:nvPr/>
        </p:nvSpPr>
        <p:spPr>
          <a:xfrm>
            <a:off x="2133600" y="59404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1" name="Google Shape;1311;p31"/>
          <p:cNvSpPr/>
          <p:nvPr/>
        </p:nvSpPr>
        <p:spPr>
          <a:xfrm>
            <a:off x="2133600" y="55562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2" name="Google Shape;1312;p31"/>
          <p:cNvCxnSpPr>
            <a:stCxn id="1310" idx="0"/>
            <a:endCxn id="1311" idx="4"/>
          </p:cNvCxnSpPr>
          <p:nvPr/>
        </p:nvCxnSpPr>
        <p:spPr>
          <a:xfrm rot="10800000">
            <a:off x="2209800" y="57118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3" name="Google Shape;1313;p31"/>
          <p:cNvSpPr/>
          <p:nvPr/>
        </p:nvSpPr>
        <p:spPr>
          <a:xfrm>
            <a:off x="2590800" y="55530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4" name="Google Shape;1314;p31"/>
          <p:cNvSpPr/>
          <p:nvPr/>
        </p:nvSpPr>
        <p:spPr>
          <a:xfrm>
            <a:off x="2590800" y="51689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5" name="Google Shape;1315;p31"/>
          <p:cNvCxnSpPr>
            <a:stCxn id="1313" idx="0"/>
            <a:endCxn id="1314" idx="4"/>
          </p:cNvCxnSpPr>
          <p:nvPr/>
        </p:nvCxnSpPr>
        <p:spPr>
          <a:xfrm rot="10800000">
            <a:off x="2667000" y="53244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31"/>
          <p:cNvCxnSpPr>
            <a:stCxn id="1311" idx="7"/>
            <a:endCxn id="1314" idx="3"/>
          </p:cNvCxnSpPr>
          <p:nvPr/>
        </p:nvCxnSpPr>
        <p:spPr>
          <a:xfrm flipH="1" rot="10800000">
            <a:off x="2263682" y="53018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31"/>
          <p:cNvSpPr txBox="1"/>
          <p:nvPr/>
        </p:nvSpPr>
        <p:spPr>
          <a:xfrm>
            <a:off x="1117600" y="6248400"/>
            <a:ext cx="63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318" name="Google Shape;1318;p31"/>
          <p:cNvSpPr/>
          <p:nvPr/>
        </p:nvSpPr>
        <p:spPr>
          <a:xfrm>
            <a:off x="3276600" y="59404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9" name="Google Shape;1319;p31"/>
          <p:cNvSpPr/>
          <p:nvPr/>
        </p:nvSpPr>
        <p:spPr>
          <a:xfrm>
            <a:off x="3276600" y="55562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20" name="Google Shape;1320;p31"/>
          <p:cNvCxnSpPr>
            <a:stCxn id="1318" idx="0"/>
            <a:endCxn id="1319" idx="4"/>
          </p:cNvCxnSpPr>
          <p:nvPr/>
        </p:nvCxnSpPr>
        <p:spPr>
          <a:xfrm rot="10800000">
            <a:off x="3352800" y="57118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1" name="Google Shape;1321;p31"/>
          <p:cNvSpPr/>
          <p:nvPr/>
        </p:nvSpPr>
        <p:spPr>
          <a:xfrm>
            <a:off x="3733800" y="55530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2" name="Google Shape;1322;p31"/>
          <p:cNvSpPr/>
          <p:nvPr/>
        </p:nvSpPr>
        <p:spPr>
          <a:xfrm>
            <a:off x="3733800" y="51689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23" name="Google Shape;1323;p31"/>
          <p:cNvCxnSpPr>
            <a:stCxn id="1321" idx="0"/>
            <a:endCxn id="1322" idx="4"/>
          </p:cNvCxnSpPr>
          <p:nvPr/>
        </p:nvCxnSpPr>
        <p:spPr>
          <a:xfrm rot="10800000">
            <a:off x="3810000" y="53244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31"/>
          <p:cNvCxnSpPr>
            <a:stCxn id="1319" idx="7"/>
            <a:endCxn id="1322" idx="3"/>
          </p:cNvCxnSpPr>
          <p:nvPr/>
        </p:nvCxnSpPr>
        <p:spPr>
          <a:xfrm flipH="1" rot="10800000">
            <a:off x="3406682" y="53018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5" name="Google Shape;1325;p31"/>
          <p:cNvSpPr/>
          <p:nvPr/>
        </p:nvSpPr>
        <p:spPr>
          <a:xfrm>
            <a:off x="4191000" y="55467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6" name="Google Shape;1326;p31"/>
          <p:cNvSpPr/>
          <p:nvPr/>
        </p:nvSpPr>
        <p:spPr>
          <a:xfrm>
            <a:off x="4191000" y="51625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27" name="Google Shape;1327;p31"/>
          <p:cNvCxnSpPr>
            <a:stCxn id="1325" idx="0"/>
            <a:endCxn id="1326" idx="4"/>
          </p:cNvCxnSpPr>
          <p:nvPr/>
        </p:nvCxnSpPr>
        <p:spPr>
          <a:xfrm rot="10800000">
            <a:off x="4267200" y="53181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8" name="Google Shape;1328;p31"/>
          <p:cNvSpPr/>
          <p:nvPr/>
        </p:nvSpPr>
        <p:spPr>
          <a:xfrm>
            <a:off x="4648200" y="51593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9" name="Google Shape;1329;p31"/>
          <p:cNvSpPr/>
          <p:nvPr/>
        </p:nvSpPr>
        <p:spPr>
          <a:xfrm>
            <a:off x="4648200" y="47752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30" name="Google Shape;1330;p31"/>
          <p:cNvCxnSpPr>
            <a:stCxn id="1328" idx="0"/>
            <a:endCxn id="1329" idx="4"/>
          </p:cNvCxnSpPr>
          <p:nvPr/>
        </p:nvCxnSpPr>
        <p:spPr>
          <a:xfrm rot="10800000">
            <a:off x="4724400" y="49307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31"/>
          <p:cNvCxnSpPr>
            <a:stCxn id="1326" idx="7"/>
            <a:endCxn id="1329" idx="3"/>
          </p:cNvCxnSpPr>
          <p:nvPr/>
        </p:nvCxnSpPr>
        <p:spPr>
          <a:xfrm flipH="1" rot="10800000">
            <a:off x="4321082" y="49081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31"/>
          <p:cNvCxnSpPr>
            <a:stCxn id="1322" idx="7"/>
            <a:endCxn id="1329" idx="2"/>
          </p:cNvCxnSpPr>
          <p:nvPr/>
        </p:nvCxnSpPr>
        <p:spPr>
          <a:xfrm flipH="1" rot="10800000">
            <a:off x="3863882" y="4852983"/>
            <a:ext cx="784200" cy="338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3" name="Google Shape;1333;p31"/>
          <p:cNvSpPr txBox="1"/>
          <p:nvPr/>
        </p:nvSpPr>
        <p:spPr>
          <a:xfrm>
            <a:off x="2057400" y="6249988"/>
            <a:ext cx="63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334" name="Google Shape;1334;p31"/>
          <p:cNvSpPr txBox="1"/>
          <p:nvPr/>
        </p:nvSpPr>
        <p:spPr>
          <a:xfrm>
            <a:off x="3784600" y="6249988"/>
            <a:ext cx="63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335" name="Google Shape;1335;p31"/>
          <p:cNvSpPr/>
          <p:nvPr/>
        </p:nvSpPr>
        <p:spPr>
          <a:xfrm>
            <a:off x="5257800" y="59531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6" name="Google Shape;1336;p31"/>
          <p:cNvSpPr/>
          <p:nvPr/>
        </p:nvSpPr>
        <p:spPr>
          <a:xfrm>
            <a:off x="5257800" y="55689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37" name="Google Shape;1337;p31"/>
          <p:cNvCxnSpPr>
            <a:stCxn id="1335" idx="0"/>
            <a:endCxn id="1336" idx="4"/>
          </p:cNvCxnSpPr>
          <p:nvPr/>
        </p:nvCxnSpPr>
        <p:spPr>
          <a:xfrm rot="10800000">
            <a:off x="5334000" y="57245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8" name="Google Shape;1338;p31"/>
          <p:cNvSpPr/>
          <p:nvPr/>
        </p:nvSpPr>
        <p:spPr>
          <a:xfrm>
            <a:off x="5715000" y="55657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9" name="Google Shape;1339;p31"/>
          <p:cNvSpPr/>
          <p:nvPr/>
        </p:nvSpPr>
        <p:spPr>
          <a:xfrm>
            <a:off x="5715000" y="51816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40" name="Google Shape;1340;p31"/>
          <p:cNvCxnSpPr>
            <a:stCxn id="1338" idx="0"/>
            <a:endCxn id="1339" idx="4"/>
          </p:cNvCxnSpPr>
          <p:nvPr/>
        </p:nvCxnSpPr>
        <p:spPr>
          <a:xfrm rot="10800000">
            <a:off x="5791200" y="53371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Google Shape;1341;p31"/>
          <p:cNvCxnSpPr>
            <a:stCxn id="1336" idx="7"/>
            <a:endCxn id="1339" idx="3"/>
          </p:cNvCxnSpPr>
          <p:nvPr/>
        </p:nvCxnSpPr>
        <p:spPr>
          <a:xfrm flipH="1" rot="10800000">
            <a:off x="5387882" y="53145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Google Shape;1342;p31"/>
          <p:cNvSpPr/>
          <p:nvPr/>
        </p:nvSpPr>
        <p:spPr>
          <a:xfrm>
            <a:off x="6172200" y="55594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3" name="Google Shape;1343;p31"/>
          <p:cNvSpPr/>
          <p:nvPr/>
        </p:nvSpPr>
        <p:spPr>
          <a:xfrm>
            <a:off x="6172200" y="51752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44" name="Google Shape;1344;p31"/>
          <p:cNvCxnSpPr>
            <a:stCxn id="1342" idx="0"/>
            <a:endCxn id="1343" idx="4"/>
          </p:cNvCxnSpPr>
          <p:nvPr/>
        </p:nvCxnSpPr>
        <p:spPr>
          <a:xfrm rot="10800000">
            <a:off x="6248400" y="53308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31"/>
          <p:cNvSpPr/>
          <p:nvPr/>
        </p:nvSpPr>
        <p:spPr>
          <a:xfrm>
            <a:off x="6629400" y="51720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6" name="Google Shape;1346;p31"/>
          <p:cNvSpPr/>
          <p:nvPr/>
        </p:nvSpPr>
        <p:spPr>
          <a:xfrm>
            <a:off x="6629400" y="47879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47" name="Google Shape;1347;p31"/>
          <p:cNvCxnSpPr>
            <a:stCxn id="1345" idx="0"/>
            <a:endCxn id="1346" idx="4"/>
          </p:cNvCxnSpPr>
          <p:nvPr/>
        </p:nvCxnSpPr>
        <p:spPr>
          <a:xfrm rot="10800000">
            <a:off x="6705600" y="49434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31"/>
          <p:cNvCxnSpPr>
            <a:stCxn id="1343" idx="7"/>
            <a:endCxn id="1346" idx="3"/>
          </p:cNvCxnSpPr>
          <p:nvPr/>
        </p:nvCxnSpPr>
        <p:spPr>
          <a:xfrm flipH="1" rot="10800000">
            <a:off x="6302282" y="49208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31"/>
          <p:cNvCxnSpPr>
            <a:stCxn id="1339" idx="7"/>
            <a:endCxn id="1346" idx="2"/>
          </p:cNvCxnSpPr>
          <p:nvPr/>
        </p:nvCxnSpPr>
        <p:spPr>
          <a:xfrm flipH="1" rot="10800000">
            <a:off x="5845082" y="4865683"/>
            <a:ext cx="784200" cy="338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0" name="Google Shape;1350;p31"/>
          <p:cNvSpPr txBox="1"/>
          <p:nvPr/>
        </p:nvSpPr>
        <p:spPr>
          <a:xfrm>
            <a:off x="6934200" y="6262688"/>
            <a:ext cx="63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7086600" y="55721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2" name="Google Shape;1352;p31"/>
          <p:cNvSpPr/>
          <p:nvPr/>
        </p:nvSpPr>
        <p:spPr>
          <a:xfrm>
            <a:off x="7086600" y="51879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53" name="Google Shape;1353;p31"/>
          <p:cNvCxnSpPr>
            <a:stCxn id="1351" idx="0"/>
            <a:endCxn id="1352" idx="4"/>
          </p:cNvCxnSpPr>
          <p:nvPr/>
        </p:nvCxnSpPr>
        <p:spPr>
          <a:xfrm rot="10800000">
            <a:off x="7162800" y="53435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31"/>
          <p:cNvSpPr/>
          <p:nvPr/>
        </p:nvSpPr>
        <p:spPr>
          <a:xfrm>
            <a:off x="7543800" y="51847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5" name="Google Shape;1355;p31"/>
          <p:cNvSpPr/>
          <p:nvPr/>
        </p:nvSpPr>
        <p:spPr>
          <a:xfrm>
            <a:off x="7543800" y="48006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56" name="Google Shape;1356;p31"/>
          <p:cNvCxnSpPr>
            <a:stCxn id="1354" idx="0"/>
            <a:endCxn id="1355" idx="4"/>
          </p:cNvCxnSpPr>
          <p:nvPr/>
        </p:nvCxnSpPr>
        <p:spPr>
          <a:xfrm rot="10800000">
            <a:off x="7620000" y="49561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31"/>
          <p:cNvCxnSpPr>
            <a:stCxn id="1352" idx="7"/>
            <a:endCxn id="1355" idx="3"/>
          </p:cNvCxnSpPr>
          <p:nvPr/>
        </p:nvCxnSpPr>
        <p:spPr>
          <a:xfrm flipH="1" rot="10800000">
            <a:off x="7216682" y="49335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31"/>
          <p:cNvSpPr/>
          <p:nvPr/>
        </p:nvSpPr>
        <p:spPr>
          <a:xfrm>
            <a:off x="8001000" y="51784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9" name="Google Shape;1359;p31"/>
          <p:cNvSpPr/>
          <p:nvPr/>
        </p:nvSpPr>
        <p:spPr>
          <a:xfrm>
            <a:off x="8001000" y="47942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60" name="Google Shape;1360;p31"/>
          <p:cNvCxnSpPr>
            <a:stCxn id="1358" idx="0"/>
            <a:endCxn id="1359" idx="4"/>
          </p:cNvCxnSpPr>
          <p:nvPr/>
        </p:nvCxnSpPr>
        <p:spPr>
          <a:xfrm rot="10800000">
            <a:off x="8077200" y="49498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1" name="Google Shape;1361;p31"/>
          <p:cNvSpPr/>
          <p:nvPr/>
        </p:nvSpPr>
        <p:spPr>
          <a:xfrm>
            <a:off x="8458200" y="47910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2" name="Google Shape;1362;p31"/>
          <p:cNvSpPr/>
          <p:nvPr/>
        </p:nvSpPr>
        <p:spPr>
          <a:xfrm>
            <a:off x="8458200" y="44069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63" name="Google Shape;1363;p31"/>
          <p:cNvCxnSpPr>
            <a:stCxn id="1361" idx="0"/>
            <a:endCxn id="1362" idx="4"/>
          </p:cNvCxnSpPr>
          <p:nvPr/>
        </p:nvCxnSpPr>
        <p:spPr>
          <a:xfrm rot="10800000">
            <a:off x="8534400" y="45624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4" name="Google Shape;1364;p31"/>
          <p:cNvCxnSpPr>
            <a:stCxn id="1359" idx="7"/>
            <a:endCxn id="1362" idx="3"/>
          </p:cNvCxnSpPr>
          <p:nvPr/>
        </p:nvCxnSpPr>
        <p:spPr>
          <a:xfrm flipH="1" rot="10800000">
            <a:off x="8131082" y="45398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31"/>
          <p:cNvCxnSpPr>
            <a:stCxn id="1355" idx="7"/>
            <a:endCxn id="1362" idx="2"/>
          </p:cNvCxnSpPr>
          <p:nvPr/>
        </p:nvCxnSpPr>
        <p:spPr>
          <a:xfrm flipH="1" rot="10800000">
            <a:off x="7673882" y="4484683"/>
            <a:ext cx="784200" cy="338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31"/>
          <p:cNvCxnSpPr>
            <a:stCxn id="1346" idx="7"/>
            <a:endCxn id="1362" idx="1"/>
          </p:cNvCxnSpPr>
          <p:nvPr/>
        </p:nvCxnSpPr>
        <p:spPr>
          <a:xfrm flipH="1" rot="10800000">
            <a:off x="6759482" y="4429683"/>
            <a:ext cx="1721100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31"/>
          <p:cNvSpPr/>
          <p:nvPr/>
        </p:nvSpPr>
        <p:spPr>
          <a:xfrm>
            <a:off x="2514600" y="24352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8" name="Google Shape;1368;p31"/>
          <p:cNvSpPr txBox="1"/>
          <p:nvPr/>
        </p:nvSpPr>
        <p:spPr>
          <a:xfrm>
            <a:off x="1524000" y="2300288"/>
            <a:ext cx="63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</p:txBody>
      </p:sp>
      <p:sp>
        <p:nvSpPr>
          <p:cNvPr id="1369" name="Google Shape;1369;p31"/>
          <p:cNvSpPr txBox="1"/>
          <p:nvPr/>
        </p:nvSpPr>
        <p:spPr>
          <a:xfrm>
            <a:off x="1524000" y="2757488"/>
            <a:ext cx="63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</p:txBody>
      </p:sp>
      <p:grpSp>
        <p:nvGrpSpPr>
          <p:cNvPr id="1370" name="Google Shape;1370;p31"/>
          <p:cNvGrpSpPr/>
          <p:nvPr/>
        </p:nvGrpSpPr>
        <p:grpSpPr>
          <a:xfrm>
            <a:off x="3733800" y="2867025"/>
            <a:ext cx="838200" cy="793750"/>
            <a:chOff x="576" y="2112"/>
            <a:chExt cx="1392" cy="1104"/>
          </a:xfrm>
        </p:grpSpPr>
        <p:sp>
          <p:nvSpPr>
            <p:cNvPr id="1371" name="Google Shape;1371;p31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noFill/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2" name="Google Shape;1372;p31"/>
            <p:cNvSpPr txBox="1"/>
            <p:nvPr/>
          </p:nvSpPr>
          <p:spPr>
            <a:xfrm>
              <a:off x="855" y="2408"/>
              <a:ext cx="886" cy="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aseline="-25000"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k-1</a:t>
              </a:r>
              <a:endParaRPr/>
            </a:p>
          </p:txBody>
        </p:sp>
      </p:grpSp>
      <p:grpSp>
        <p:nvGrpSpPr>
          <p:cNvPr id="1373" name="Google Shape;1373;p31"/>
          <p:cNvGrpSpPr/>
          <p:nvPr/>
        </p:nvGrpSpPr>
        <p:grpSpPr>
          <a:xfrm>
            <a:off x="2286000" y="3279775"/>
            <a:ext cx="838200" cy="793750"/>
            <a:chOff x="576" y="2112"/>
            <a:chExt cx="1392" cy="1104"/>
          </a:xfrm>
        </p:grpSpPr>
        <p:sp>
          <p:nvSpPr>
            <p:cNvPr id="1374" name="Google Shape;1374;p31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noFill/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5" name="Google Shape;1375;p31"/>
            <p:cNvSpPr txBox="1"/>
            <p:nvPr/>
          </p:nvSpPr>
          <p:spPr>
            <a:xfrm>
              <a:off x="855" y="2408"/>
              <a:ext cx="886" cy="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aseline="-25000"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k-1</a:t>
              </a:r>
              <a:endParaRPr/>
            </a:p>
          </p:txBody>
        </p:sp>
      </p:grpSp>
      <p:sp>
        <p:nvSpPr>
          <p:cNvPr id="1376" name="Google Shape;1376;p31"/>
          <p:cNvSpPr/>
          <p:nvPr/>
        </p:nvSpPr>
        <p:spPr>
          <a:xfrm>
            <a:off x="4038600" y="27432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7" name="Google Shape;1377;p31"/>
          <p:cNvSpPr/>
          <p:nvPr/>
        </p:nvSpPr>
        <p:spPr>
          <a:xfrm>
            <a:off x="2590800" y="31242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8" name="Google Shape;1378;p31"/>
          <p:cNvCxnSpPr>
            <a:endCxn id="1376" idx="3"/>
          </p:cNvCxnSpPr>
          <p:nvPr/>
        </p:nvCxnSpPr>
        <p:spPr>
          <a:xfrm flipH="1" rot="10800000">
            <a:off x="2743318" y="2875992"/>
            <a:ext cx="1317600" cy="268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9" name="Google Shape;1379;p31"/>
          <p:cNvSpPr/>
          <p:nvPr/>
        </p:nvSpPr>
        <p:spPr>
          <a:xfrm>
            <a:off x="457200" y="4267200"/>
            <a:ext cx="2819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152400"/>
            <a:ext cx="815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(Binary) Heaps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28600" y="762000"/>
            <a:ext cx="8686800" cy="3048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61963" lvl="0" marL="461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Proposed by J. Williams in 1964.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heap is a data ordered binary tree satisfies the following 2 requirements: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(The structural requirement) The tree is complete.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(The order requirement) The value of a node is greater than the value of its parent.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It’s a data structure designed for finding smallest/largest element.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1165225" y="6248400"/>
            <a:ext cx="1120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heap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4114800" y="6248400"/>
            <a:ext cx="166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 a heap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752600" y="38147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143000" y="4348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362200" y="4348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62000" y="5033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524000" y="5033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81000" y="5715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00" name="Google Shape;100;p14"/>
          <p:cNvCxnSpPr>
            <a:stCxn id="94" idx="4"/>
            <a:endCxn id="95" idx="0"/>
          </p:cNvCxnSpPr>
          <p:nvPr/>
        </p:nvCxnSpPr>
        <p:spPr>
          <a:xfrm flipH="1">
            <a:off x="1295400" y="41195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stCxn id="94" idx="4"/>
            <a:endCxn id="96" idx="0"/>
          </p:cNvCxnSpPr>
          <p:nvPr/>
        </p:nvCxnSpPr>
        <p:spPr>
          <a:xfrm>
            <a:off x="1905000" y="41195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stCxn id="95" idx="4"/>
            <a:endCxn id="97" idx="0"/>
          </p:cNvCxnSpPr>
          <p:nvPr/>
        </p:nvCxnSpPr>
        <p:spPr>
          <a:xfrm flipH="1">
            <a:off x="914400" y="46529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95" idx="4"/>
            <a:endCxn id="98" idx="0"/>
          </p:cNvCxnSpPr>
          <p:nvPr/>
        </p:nvCxnSpPr>
        <p:spPr>
          <a:xfrm>
            <a:off x="1295400" y="46529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>
            <a:stCxn id="97" idx="3"/>
            <a:endCxn id="99" idx="0"/>
          </p:cNvCxnSpPr>
          <p:nvPr/>
        </p:nvCxnSpPr>
        <p:spPr>
          <a:xfrm flipH="1">
            <a:off x="533337" y="5294126"/>
            <a:ext cx="273300" cy="42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1981200" y="5029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2743200" y="5029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1104900" y="5715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108" name="Google Shape;108;p14"/>
          <p:cNvCxnSpPr>
            <a:stCxn id="96" idx="4"/>
          </p:cNvCxnSpPr>
          <p:nvPr/>
        </p:nvCxnSpPr>
        <p:spPr>
          <a:xfrm flipH="1">
            <a:off x="2133600" y="4652963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>
            <a:stCxn id="96" idx="4"/>
          </p:cNvCxnSpPr>
          <p:nvPr/>
        </p:nvCxnSpPr>
        <p:spPr>
          <a:xfrm>
            <a:off x="2514600" y="4652963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stCxn id="97" idx="5"/>
          </p:cNvCxnSpPr>
          <p:nvPr/>
        </p:nvCxnSpPr>
        <p:spPr>
          <a:xfrm>
            <a:off x="1022163" y="5294126"/>
            <a:ext cx="234900" cy="42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/>
          <p:nvPr/>
        </p:nvSpPr>
        <p:spPr>
          <a:xfrm>
            <a:off x="4800600" y="3890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4191000" y="44243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5410200" y="44243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3810000" y="5110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4572000" y="5110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3429000" y="5791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cxnSp>
        <p:nvCxnSpPr>
          <p:cNvPr id="117" name="Google Shape;117;p14"/>
          <p:cNvCxnSpPr/>
          <p:nvPr/>
        </p:nvCxnSpPr>
        <p:spPr>
          <a:xfrm flipH="1">
            <a:off x="4343400" y="41957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4953000" y="41957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/>
          <p:nvPr/>
        </p:nvCxnSpPr>
        <p:spPr>
          <a:xfrm flipH="1">
            <a:off x="3962400" y="47291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4343400" y="47291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/>
          <p:nvPr/>
        </p:nvCxnSpPr>
        <p:spPr>
          <a:xfrm flipH="1">
            <a:off x="3581400" y="5370513"/>
            <a:ext cx="273050" cy="4206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4"/>
          <p:cNvSpPr/>
          <p:nvPr/>
        </p:nvSpPr>
        <p:spPr>
          <a:xfrm>
            <a:off x="5029200" y="5105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5791200" y="5105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4152900" y="5791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39</a:t>
            </a:r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 flipH="1">
            <a:off x="5181600" y="4729163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4"/>
          <p:cNvCxnSpPr/>
          <p:nvPr/>
        </p:nvCxnSpPr>
        <p:spPr>
          <a:xfrm>
            <a:off x="5562600" y="4729163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4070350" y="5370513"/>
            <a:ext cx="234950" cy="4206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4"/>
          <p:cNvSpPr/>
          <p:nvPr/>
        </p:nvSpPr>
        <p:spPr>
          <a:xfrm>
            <a:off x="7543800" y="3967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6934200" y="45005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153400" y="45005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6553200" y="51863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315200" y="51863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cxnSp>
        <p:nvCxnSpPr>
          <p:cNvPr id="133" name="Google Shape;133;p14"/>
          <p:cNvCxnSpPr/>
          <p:nvPr/>
        </p:nvCxnSpPr>
        <p:spPr>
          <a:xfrm flipH="1">
            <a:off x="7086600" y="42719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7696200" y="42719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4"/>
          <p:cNvCxnSpPr/>
          <p:nvPr/>
        </p:nvCxnSpPr>
        <p:spPr>
          <a:xfrm flipH="1">
            <a:off x="6705600" y="48053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4"/>
          <p:cNvCxnSpPr/>
          <p:nvPr/>
        </p:nvCxnSpPr>
        <p:spPr>
          <a:xfrm>
            <a:off x="7086600" y="48053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4"/>
          <p:cNvSpPr/>
          <p:nvPr/>
        </p:nvSpPr>
        <p:spPr>
          <a:xfrm>
            <a:off x="7772400" y="518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534400" y="518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6896100" y="586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140" name="Google Shape;140;p14"/>
          <p:cNvCxnSpPr/>
          <p:nvPr/>
        </p:nvCxnSpPr>
        <p:spPr>
          <a:xfrm flipH="1">
            <a:off x="7924800" y="4805363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8305800" y="4805363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6813550" y="5446713"/>
            <a:ext cx="234950" cy="4206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4"/>
          <p:cNvSpPr txBox="1"/>
          <p:nvPr/>
        </p:nvSpPr>
        <p:spPr>
          <a:xfrm>
            <a:off x="7050088" y="6248400"/>
            <a:ext cx="166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 a heap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4114800" y="4343400"/>
            <a:ext cx="762000" cy="11430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" name="Google Shape;145;p14"/>
          <p:cNvCxnSpPr/>
          <p:nvPr/>
        </p:nvCxnSpPr>
        <p:spPr>
          <a:xfrm flipH="1" rot="10800000">
            <a:off x="6324600" y="56388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46" name="Google Shape;146;p14"/>
          <p:cNvSpPr/>
          <p:nvPr/>
        </p:nvSpPr>
        <p:spPr>
          <a:xfrm>
            <a:off x="6172200" y="5867400"/>
            <a:ext cx="304800" cy="30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2"/>
          <p:cNvSpPr txBox="1"/>
          <p:nvPr>
            <p:ph type="title"/>
          </p:nvPr>
        </p:nvSpPr>
        <p:spPr>
          <a:xfrm>
            <a:off x="457200" y="1524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Trees</a:t>
            </a:r>
            <a:endParaRPr/>
          </a:p>
        </p:txBody>
      </p:sp>
      <p:sp>
        <p:nvSpPr>
          <p:cNvPr id="1385" name="Google Shape;1385;p32"/>
          <p:cNvSpPr txBox="1"/>
          <p:nvPr>
            <p:ph idx="1" type="body"/>
          </p:nvPr>
        </p:nvSpPr>
        <p:spPr>
          <a:xfrm>
            <a:off x="304800" y="990600"/>
            <a:ext cx="8534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Useful properties of order k binomial tree B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Number of nodes = 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Height = k+1.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Degree of root = k.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Deleting root yields binomial trees B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… , B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1386" name="Google Shape;1386;p32"/>
          <p:cNvSpPr/>
          <p:nvPr/>
        </p:nvSpPr>
        <p:spPr>
          <a:xfrm>
            <a:off x="685800" y="57245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7" name="Google Shape;1387;p32"/>
          <p:cNvSpPr txBox="1"/>
          <p:nvPr/>
        </p:nvSpPr>
        <p:spPr>
          <a:xfrm>
            <a:off x="457200" y="6032500"/>
            <a:ext cx="63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388" name="Google Shape;1388;p32"/>
          <p:cNvSpPr/>
          <p:nvPr/>
        </p:nvSpPr>
        <p:spPr>
          <a:xfrm>
            <a:off x="1447800" y="57277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9" name="Google Shape;1389;p32"/>
          <p:cNvSpPr/>
          <p:nvPr/>
        </p:nvSpPr>
        <p:spPr>
          <a:xfrm>
            <a:off x="1447800" y="53435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90" name="Google Shape;1390;p32"/>
          <p:cNvCxnSpPr>
            <a:stCxn id="1388" idx="0"/>
            <a:endCxn id="1389" idx="4"/>
          </p:cNvCxnSpPr>
          <p:nvPr/>
        </p:nvCxnSpPr>
        <p:spPr>
          <a:xfrm rot="10800000">
            <a:off x="1524000" y="5499100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1" name="Google Shape;1391;p32"/>
          <p:cNvSpPr/>
          <p:nvPr/>
        </p:nvSpPr>
        <p:spPr>
          <a:xfrm>
            <a:off x="2286000" y="57245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2" name="Google Shape;1392;p32"/>
          <p:cNvSpPr/>
          <p:nvPr/>
        </p:nvSpPr>
        <p:spPr>
          <a:xfrm>
            <a:off x="2286000" y="53403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93" name="Google Shape;1393;p32"/>
          <p:cNvCxnSpPr>
            <a:stCxn id="1391" idx="0"/>
            <a:endCxn id="1392" idx="4"/>
          </p:cNvCxnSpPr>
          <p:nvPr/>
        </p:nvCxnSpPr>
        <p:spPr>
          <a:xfrm rot="10800000">
            <a:off x="2362200" y="54959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4" name="Google Shape;1394;p32"/>
          <p:cNvSpPr/>
          <p:nvPr/>
        </p:nvSpPr>
        <p:spPr>
          <a:xfrm>
            <a:off x="2743200" y="53371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32"/>
          <p:cNvSpPr/>
          <p:nvPr/>
        </p:nvSpPr>
        <p:spPr>
          <a:xfrm>
            <a:off x="2743200" y="49530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96" name="Google Shape;1396;p32"/>
          <p:cNvCxnSpPr>
            <a:stCxn id="1394" idx="0"/>
            <a:endCxn id="1395" idx="4"/>
          </p:cNvCxnSpPr>
          <p:nvPr/>
        </p:nvCxnSpPr>
        <p:spPr>
          <a:xfrm rot="10800000">
            <a:off x="2819400" y="51085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32"/>
          <p:cNvCxnSpPr>
            <a:stCxn id="1392" idx="7"/>
            <a:endCxn id="1395" idx="3"/>
          </p:cNvCxnSpPr>
          <p:nvPr/>
        </p:nvCxnSpPr>
        <p:spPr>
          <a:xfrm flipH="1" rot="10800000">
            <a:off x="2416082" y="50859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32"/>
          <p:cNvSpPr txBox="1"/>
          <p:nvPr/>
        </p:nvSpPr>
        <p:spPr>
          <a:xfrm>
            <a:off x="1270000" y="6032500"/>
            <a:ext cx="63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399" name="Google Shape;1399;p32"/>
          <p:cNvSpPr/>
          <p:nvPr/>
        </p:nvSpPr>
        <p:spPr>
          <a:xfrm>
            <a:off x="3429000" y="57245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0" name="Google Shape;1400;p32"/>
          <p:cNvSpPr/>
          <p:nvPr/>
        </p:nvSpPr>
        <p:spPr>
          <a:xfrm>
            <a:off x="3429000" y="53403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01" name="Google Shape;1401;p32"/>
          <p:cNvCxnSpPr>
            <a:stCxn id="1399" idx="0"/>
            <a:endCxn id="1400" idx="4"/>
          </p:cNvCxnSpPr>
          <p:nvPr/>
        </p:nvCxnSpPr>
        <p:spPr>
          <a:xfrm rot="10800000">
            <a:off x="3505200" y="54959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32"/>
          <p:cNvSpPr/>
          <p:nvPr/>
        </p:nvSpPr>
        <p:spPr>
          <a:xfrm>
            <a:off x="3886200" y="53371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3" name="Google Shape;1403;p32"/>
          <p:cNvSpPr/>
          <p:nvPr/>
        </p:nvSpPr>
        <p:spPr>
          <a:xfrm>
            <a:off x="3886200" y="49530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04" name="Google Shape;1404;p32"/>
          <p:cNvCxnSpPr>
            <a:stCxn id="1402" idx="0"/>
            <a:endCxn id="1403" idx="4"/>
          </p:cNvCxnSpPr>
          <p:nvPr/>
        </p:nvCxnSpPr>
        <p:spPr>
          <a:xfrm rot="10800000">
            <a:off x="3962400" y="51085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32"/>
          <p:cNvCxnSpPr>
            <a:stCxn id="1400" idx="7"/>
            <a:endCxn id="1403" idx="3"/>
          </p:cNvCxnSpPr>
          <p:nvPr/>
        </p:nvCxnSpPr>
        <p:spPr>
          <a:xfrm flipH="1" rot="10800000">
            <a:off x="3559082" y="50859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6" name="Google Shape;1406;p32"/>
          <p:cNvSpPr/>
          <p:nvPr/>
        </p:nvSpPr>
        <p:spPr>
          <a:xfrm>
            <a:off x="4343400" y="53308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7" name="Google Shape;1407;p32"/>
          <p:cNvSpPr/>
          <p:nvPr/>
        </p:nvSpPr>
        <p:spPr>
          <a:xfrm>
            <a:off x="4343400" y="49466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08" name="Google Shape;1408;p32"/>
          <p:cNvCxnSpPr>
            <a:stCxn id="1406" idx="0"/>
            <a:endCxn id="1407" idx="4"/>
          </p:cNvCxnSpPr>
          <p:nvPr/>
        </p:nvCxnSpPr>
        <p:spPr>
          <a:xfrm rot="10800000">
            <a:off x="4419600" y="51022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32"/>
          <p:cNvSpPr/>
          <p:nvPr/>
        </p:nvSpPr>
        <p:spPr>
          <a:xfrm>
            <a:off x="4800600" y="49434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0" name="Google Shape;1410;p32"/>
          <p:cNvSpPr/>
          <p:nvPr/>
        </p:nvSpPr>
        <p:spPr>
          <a:xfrm>
            <a:off x="4800600" y="45593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11" name="Google Shape;1411;p32"/>
          <p:cNvCxnSpPr>
            <a:stCxn id="1409" idx="0"/>
            <a:endCxn id="1410" idx="4"/>
          </p:cNvCxnSpPr>
          <p:nvPr/>
        </p:nvCxnSpPr>
        <p:spPr>
          <a:xfrm rot="10800000">
            <a:off x="4876800" y="47148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32"/>
          <p:cNvCxnSpPr>
            <a:stCxn id="1407" idx="7"/>
            <a:endCxn id="1410" idx="3"/>
          </p:cNvCxnSpPr>
          <p:nvPr/>
        </p:nvCxnSpPr>
        <p:spPr>
          <a:xfrm flipH="1" rot="10800000">
            <a:off x="4473482" y="46922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32"/>
          <p:cNvCxnSpPr>
            <a:stCxn id="1403" idx="7"/>
            <a:endCxn id="1410" idx="2"/>
          </p:cNvCxnSpPr>
          <p:nvPr/>
        </p:nvCxnSpPr>
        <p:spPr>
          <a:xfrm flipH="1" rot="10800000">
            <a:off x="4016282" y="4637083"/>
            <a:ext cx="784200" cy="338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32"/>
          <p:cNvSpPr txBox="1"/>
          <p:nvPr/>
        </p:nvSpPr>
        <p:spPr>
          <a:xfrm>
            <a:off x="2209800" y="6034088"/>
            <a:ext cx="63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415" name="Google Shape;1415;p32"/>
          <p:cNvSpPr txBox="1"/>
          <p:nvPr/>
        </p:nvSpPr>
        <p:spPr>
          <a:xfrm>
            <a:off x="3937000" y="6034088"/>
            <a:ext cx="63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416" name="Google Shape;1416;p32"/>
          <p:cNvSpPr/>
          <p:nvPr/>
        </p:nvSpPr>
        <p:spPr>
          <a:xfrm>
            <a:off x="5410200" y="57372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7" name="Google Shape;1417;p32"/>
          <p:cNvSpPr/>
          <p:nvPr/>
        </p:nvSpPr>
        <p:spPr>
          <a:xfrm>
            <a:off x="5410200" y="53530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18" name="Google Shape;1418;p32"/>
          <p:cNvCxnSpPr>
            <a:stCxn id="1416" idx="0"/>
            <a:endCxn id="1417" idx="4"/>
          </p:cNvCxnSpPr>
          <p:nvPr/>
        </p:nvCxnSpPr>
        <p:spPr>
          <a:xfrm rot="10800000">
            <a:off x="5486400" y="55086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9" name="Google Shape;1419;p32"/>
          <p:cNvSpPr/>
          <p:nvPr/>
        </p:nvSpPr>
        <p:spPr>
          <a:xfrm>
            <a:off x="5867400" y="53498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32"/>
          <p:cNvSpPr/>
          <p:nvPr/>
        </p:nvSpPr>
        <p:spPr>
          <a:xfrm>
            <a:off x="5867400" y="49657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21" name="Google Shape;1421;p32"/>
          <p:cNvCxnSpPr>
            <a:stCxn id="1419" idx="0"/>
            <a:endCxn id="1420" idx="4"/>
          </p:cNvCxnSpPr>
          <p:nvPr/>
        </p:nvCxnSpPr>
        <p:spPr>
          <a:xfrm rot="10800000">
            <a:off x="5943600" y="51212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32"/>
          <p:cNvCxnSpPr>
            <a:stCxn id="1417" idx="7"/>
            <a:endCxn id="1420" idx="3"/>
          </p:cNvCxnSpPr>
          <p:nvPr/>
        </p:nvCxnSpPr>
        <p:spPr>
          <a:xfrm flipH="1" rot="10800000">
            <a:off x="5540282" y="50986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3" name="Google Shape;1423;p32"/>
          <p:cNvSpPr/>
          <p:nvPr/>
        </p:nvSpPr>
        <p:spPr>
          <a:xfrm>
            <a:off x="6324600" y="53435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4" name="Google Shape;1424;p32"/>
          <p:cNvSpPr/>
          <p:nvPr/>
        </p:nvSpPr>
        <p:spPr>
          <a:xfrm>
            <a:off x="6324600" y="49593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25" name="Google Shape;1425;p32"/>
          <p:cNvCxnSpPr>
            <a:stCxn id="1423" idx="0"/>
            <a:endCxn id="1424" idx="4"/>
          </p:cNvCxnSpPr>
          <p:nvPr/>
        </p:nvCxnSpPr>
        <p:spPr>
          <a:xfrm rot="10800000">
            <a:off x="6400800" y="51149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6" name="Google Shape;1426;p32"/>
          <p:cNvSpPr/>
          <p:nvPr/>
        </p:nvSpPr>
        <p:spPr>
          <a:xfrm>
            <a:off x="6781800" y="49561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7" name="Google Shape;1427;p32"/>
          <p:cNvSpPr/>
          <p:nvPr/>
        </p:nvSpPr>
        <p:spPr>
          <a:xfrm>
            <a:off x="6781800" y="45720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28" name="Google Shape;1428;p32"/>
          <p:cNvCxnSpPr>
            <a:stCxn id="1426" idx="0"/>
            <a:endCxn id="1427" idx="4"/>
          </p:cNvCxnSpPr>
          <p:nvPr/>
        </p:nvCxnSpPr>
        <p:spPr>
          <a:xfrm rot="10800000">
            <a:off x="6858000" y="47275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32"/>
          <p:cNvCxnSpPr>
            <a:stCxn id="1424" idx="7"/>
            <a:endCxn id="1427" idx="3"/>
          </p:cNvCxnSpPr>
          <p:nvPr/>
        </p:nvCxnSpPr>
        <p:spPr>
          <a:xfrm flipH="1" rot="10800000">
            <a:off x="6454682" y="47049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32"/>
          <p:cNvCxnSpPr>
            <a:stCxn id="1420" idx="7"/>
            <a:endCxn id="1427" idx="2"/>
          </p:cNvCxnSpPr>
          <p:nvPr/>
        </p:nvCxnSpPr>
        <p:spPr>
          <a:xfrm flipH="1" rot="10800000">
            <a:off x="5997482" y="4649783"/>
            <a:ext cx="784200" cy="338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1" name="Google Shape;1431;p32"/>
          <p:cNvSpPr txBox="1"/>
          <p:nvPr/>
        </p:nvSpPr>
        <p:spPr>
          <a:xfrm>
            <a:off x="7086600" y="6046788"/>
            <a:ext cx="63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432" name="Google Shape;1432;p32"/>
          <p:cNvSpPr/>
          <p:nvPr/>
        </p:nvSpPr>
        <p:spPr>
          <a:xfrm>
            <a:off x="7239000" y="53562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3" name="Google Shape;1433;p32"/>
          <p:cNvSpPr/>
          <p:nvPr/>
        </p:nvSpPr>
        <p:spPr>
          <a:xfrm>
            <a:off x="7239000" y="49720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34" name="Google Shape;1434;p32"/>
          <p:cNvCxnSpPr>
            <a:stCxn id="1432" idx="0"/>
            <a:endCxn id="1433" idx="4"/>
          </p:cNvCxnSpPr>
          <p:nvPr/>
        </p:nvCxnSpPr>
        <p:spPr>
          <a:xfrm rot="10800000">
            <a:off x="7315200" y="51276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5" name="Google Shape;1435;p32"/>
          <p:cNvSpPr/>
          <p:nvPr/>
        </p:nvSpPr>
        <p:spPr>
          <a:xfrm>
            <a:off x="7696200" y="49688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6" name="Google Shape;1436;p32"/>
          <p:cNvSpPr/>
          <p:nvPr/>
        </p:nvSpPr>
        <p:spPr>
          <a:xfrm>
            <a:off x="7696200" y="45847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37" name="Google Shape;1437;p32"/>
          <p:cNvCxnSpPr>
            <a:stCxn id="1435" idx="0"/>
            <a:endCxn id="1436" idx="4"/>
          </p:cNvCxnSpPr>
          <p:nvPr/>
        </p:nvCxnSpPr>
        <p:spPr>
          <a:xfrm rot="10800000">
            <a:off x="7772400" y="47402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32"/>
          <p:cNvCxnSpPr>
            <a:stCxn id="1433" idx="7"/>
            <a:endCxn id="1436" idx="3"/>
          </p:cNvCxnSpPr>
          <p:nvPr/>
        </p:nvCxnSpPr>
        <p:spPr>
          <a:xfrm flipH="1" rot="10800000">
            <a:off x="7369082" y="47176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9" name="Google Shape;1439;p32"/>
          <p:cNvSpPr/>
          <p:nvPr/>
        </p:nvSpPr>
        <p:spPr>
          <a:xfrm>
            <a:off x="8153400" y="496252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0" name="Google Shape;1440;p32"/>
          <p:cNvSpPr/>
          <p:nvPr/>
        </p:nvSpPr>
        <p:spPr>
          <a:xfrm>
            <a:off x="8153400" y="457835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1" name="Google Shape;1441;p32"/>
          <p:cNvCxnSpPr>
            <a:stCxn id="1439" idx="0"/>
            <a:endCxn id="1440" idx="4"/>
          </p:cNvCxnSpPr>
          <p:nvPr/>
        </p:nvCxnSpPr>
        <p:spPr>
          <a:xfrm rot="10800000">
            <a:off x="8229600" y="473392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2" name="Google Shape;1442;p32"/>
          <p:cNvSpPr/>
          <p:nvPr/>
        </p:nvSpPr>
        <p:spPr>
          <a:xfrm>
            <a:off x="8610600" y="4575175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3" name="Google Shape;1443;p32"/>
          <p:cNvSpPr/>
          <p:nvPr/>
        </p:nvSpPr>
        <p:spPr>
          <a:xfrm>
            <a:off x="8610600" y="4191000"/>
            <a:ext cx="152400" cy="15557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4" name="Google Shape;1444;p32"/>
          <p:cNvCxnSpPr>
            <a:stCxn id="1442" idx="0"/>
            <a:endCxn id="1443" idx="4"/>
          </p:cNvCxnSpPr>
          <p:nvPr/>
        </p:nvCxnSpPr>
        <p:spPr>
          <a:xfrm rot="10800000">
            <a:off x="8686800" y="4346575"/>
            <a:ext cx="0" cy="228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32"/>
          <p:cNvCxnSpPr>
            <a:stCxn id="1440" idx="7"/>
            <a:endCxn id="1443" idx="3"/>
          </p:cNvCxnSpPr>
          <p:nvPr/>
        </p:nvCxnSpPr>
        <p:spPr>
          <a:xfrm flipH="1" rot="10800000">
            <a:off x="8283482" y="4323933"/>
            <a:ext cx="349500" cy="277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32"/>
          <p:cNvCxnSpPr>
            <a:stCxn id="1436" idx="7"/>
            <a:endCxn id="1443" idx="2"/>
          </p:cNvCxnSpPr>
          <p:nvPr/>
        </p:nvCxnSpPr>
        <p:spPr>
          <a:xfrm flipH="1" rot="10800000">
            <a:off x="7826282" y="4268783"/>
            <a:ext cx="784200" cy="338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32"/>
          <p:cNvCxnSpPr>
            <a:stCxn id="1427" idx="7"/>
            <a:endCxn id="1443" idx="1"/>
          </p:cNvCxnSpPr>
          <p:nvPr/>
        </p:nvCxnSpPr>
        <p:spPr>
          <a:xfrm flipH="1" rot="10800000">
            <a:off x="6911882" y="4213783"/>
            <a:ext cx="1721100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Trees</a:t>
            </a:r>
            <a:endParaRPr/>
          </a:p>
        </p:txBody>
      </p:sp>
      <p:sp>
        <p:nvSpPr>
          <p:cNvPr id="1453" name="Google Shape;1453;p33"/>
          <p:cNvSpPr txBox="1"/>
          <p:nvPr>
            <p:ph idx="1" type="body"/>
          </p:nvPr>
        </p:nvSpPr>
        <p:spPr>
          <a:xfrm>
            <a:off x="381000" y="12954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property useful for naming the data structure.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has     nodes at level i.</a:t>
            </a:r>
            <a:endParaRPr/>
          </a:p>
        </p:txBody>
      </p:sp>
      <p:sp>
        <p:nvSpPr>
          <p:cNvPr id="1454" name="Google Shape;1454;p33"/>
          <p:cNvSpPr txBox="1"/>
          <p:nvPr/>
        </p:nvSpPr>
        <p:spPr>
          <a:xfrm>
            <a:off x="4810125" y="5943600"/>
            <a:ext cx="63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pic>
        <p:nvPicPr>
          <p:cNvPr id="1455" name="Google Shape;14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828800"/>
            <a:ext cx="381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4114800"/>
            <a:ext cx="968375" cy="7889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33"/>
          <p:cNvSpPr txBox="1"/>
          <p:nvPr/>
        </p:nvSpPr>
        <p:spPr>
          <a:xfrm>
            <a:off x="514350" y="4311650"/>
            <a:ext cx="1047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level 2</a:t>
            </a:r>
            <a:endParaRPr b="1"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8" name="Google Shape;1458;p33"/>
          <p:cNvSpPr txBox="1"/>
          <p:nvPr/>
        </p:nvSpPr>
        <p:spPr>
          <a:xfrm>
            <a:off x="514350" y="4968875"/>
            <a:ext cx="1047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level 3</a:t>
            </a:r>
            <a:endParaRPr b="1"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9" name="Google Shape;1459;p33"/>
          <p:cNvSpPr txBox="1"/>
          <p:nvPr/>
        </p:nvSpPr>
        <p:spPr>
          <a:xfrm>
            <a:off x="514350" y="5688013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level 4</a:t>
            </a:r>
            <a:endParaRPr b="1"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0" name="Google Shape;1460;p33"/>
          <p:cNvSpPr txBox="1"/>
          <p:nvPr/>
        </p:nvSpPr>
        <p:spPr>
          <a:xfrm>
            <a:off x="514350" y="2971800"/>
            <a:ext cx="1047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level 0</a:t>
            </a:r>
            <a:endParaRPr b="1"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1" name="Google Shape;1461;p33"/>
          <p:cNvSpPr txBox="1"/>
          <p:nvPr/>
        </p:nvSpPr>
        <p:spPr>
          <a:xfrm>
            <a:off x="514350" y="3641725"/>
            <a:ext cx="1047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level 1</a:t>
            </a:r>
            <a:endParaRPr b="1"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2" name="Google Shape;1462;p33"/>
          <p:cNvSpPr/>
          <p:nvPr/>
        </p:nvSpPr>
        <p:spPr>
          <a:xfrm>
            <a:off x="2667000" y="5672138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3" name="Google Shape;1463;p33"/>
          <p:cNvSpPr/>
          <p:nvPr/>
        </p:nvSpPr>
        <p:spPr>
          <a:xfrm>
            <a:off x="2667000" y="5018088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64" name="Google Shape;1464;p33"/>
          <p:cNvCxnSpPr>
            <a:stCxn id="1462" idx="0"/>
            <a:endCxn id="1463" idx="4"/>
          </p:cNvCxnSpPr>
          <p:nvPr/>
        </p:nvCxnSpPr>
        <p:spPr>
          <a:xfrm rot="10800000">
            <a:off x="2762250" y="5213438"/>
            <a:ext cx="0" cy="458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5" name="Google Shape;1465;p33"/>
          <p:cNvSpPr/>
          <p:nvPr/>
        </p:nvSpPr>
        <p:spPr>
          <a:xfrm>
            <a:off x="3238500" y="5014913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6" name="Google Shape;1466;p33"/>
          <p:cNvSpPr/>
          <p:nvPr/>
        </p:nvSpPr>
        <p:spPr>
          <a:xfrm>
            <a:off x="3238500" y="4325938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67" name="Google Shape;1467;p33"/>
          <p:cNvCxnSpPr>
            <a:stCxn id="1465" idx="0"/>
            <a:endCxn id="1466" idx="4"/>
          </p:cNvCxnSpPr>
          <p:nvPr/>
        </p:nvCxnSpPr>
        <p:spPr>
          <a:xfrm rot="10800000">
            <a:off x="3333750" y="4521113"/>
            <a:ext cx="0" cy="4938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33"/>
          <p:cNvCxnSpPr>
            <a:stCxn id="1463" idx="7"/>
            <a:endCxn id="1466" idx="3"/>
          </p:cNvCxnSpPr>
          <p:nvPr/>
        </p:nvCxnSpPr>
        <p:spPr>
          <a:xfrm flipH="1" rot="10800000">
            <a:off x="2829602" y="4492583"/>
            <a:ext cx="436800" cy="554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9" name="Google Shape;1469;p33"/>
          <p:cNvSpPr/>
          <p:nvPr/>
        </p:nvSpPr>
        <p:spPr>
          <a:xfrm>
            <a:off x="3848100" y="5008563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0" name="Google Shape;1470;p33"/>
          <p:cNvSpPr/>
          <p:nvPr/>
        </p:nvSpPr>
        <p:spPr>
          <a:xfrm>
            <a:off x="3848100" y="4319588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71" name="Google Shape;1471;p33"/>
          <p:cNvCxnSpPr>
            <a:stCxn id="1469" idx="0"/>
            <a:endCxn id="1470" idx="4"/>
          </p:cNvCxnSpPr>
          <p:nvPr/>
        </p:nvCxnSpPr>
        <p:spPr>
          <a:xfrm rot="10800000">
            <a:off x="3943350" y="4514763"/>
            <a:ext cx="0" cy="4938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2" name="Google Shape;1472;p33"/>
          <p:cNvSpPr/>
          <p:nvPr/>
        </p:nvSpPr>
        <p:spPr>
          <a:xfrm>
            <a:off x="4457700" y="4316413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3" name="Google Shape;1473;p33"/>
          <p:cNvSpPr/>
          <p:nvPr/>
        </p:nvSpPr>
        <p:spPr>
          <a:xfrm>
            <a:off x="4457700" y="3627438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74" name="Google Shape;1474;p33"/>
          <p:cNvCxnSpPr>
            <a:stCxn id="1472" idx="0"/>
            <a:endCxn id="1473" idx="4"/>
          </p:cNvCxnSpPr>
          <p:nvPr/>
        </p:nvCxnSpPr>
        <p:spPr>
          <a:xfrm rot="10800000">
            <a:off x="4552950" y="3822613"/>
            <a:ext cx="0" cy="4938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33"/>
          <p:cNvCxnSpPr>
            <a:stCxn id="1470" idx="7"/>
            <a:endCxn id="1473" idx="3"/>
          </p:cNvCxnSpPr>
          <p:nvPr/>
        </p:nvCxnSpPr>
        <p:spPr>
          <a:xfrm flipH="1" rot="10800000">
            <a:off x="4010702" y="3794083"/>
            <a:ext cx="474900" cy="554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6" name="Google Shape;1476;p33"/>
          <p:cNvCxnSpPr>
            <a:stCxn id="1466" idx="7"/>
            <a:endCxn id="1473" idx="2"/>
          </p:cNvCxnSpPr>
          <p:nvPr/>
        </p:nvCxnSpPr>
        <p:spPr>
          <a:xfrm flipH="1" rot="10800000">
            <a:off x="3401102" y="3725133"/>
            <a:ext cx="1056600" cy="629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7" name="Google Shape;1477;p33"/>
          <p:cNvSpPr/>
          <p:nvPr/>
        </p:nvSpPr>
        <p:spPr>
          <a:xfrm>
            <a:off x="5067300" y="5021263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8" name="Google Shape;1478;p33"/>
          <p:cNvSpPr/>
          <p:nvPr/>
        </p:nvSpPr>
        <p:spPr>
          <a:xfrm>
            <a:off x="5067300" y="4332288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79" name="Google Shape;1479;p33"/>
          <p:cNvCxnSpPr>
            <a:stCxn id="1477" idx="0"/>
            <a:endCxn id="1478" idx="4"/>
          </p:cNvCxnSpPr>
          <p:nvPr/>
        </p:nvCxnSpPr>
        <p:spPr>
          <a:xfrm rot="10800000">
            <a:off x="5162550" y="4527463"/>
            <a:ext cx="0" cy="4938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0" name="Google Shape;1480;p33"/>
          <p:cNvSpPr/>
          <p:nvPr/>
        </p:nvSpPr>
        <p:spPr>
          <a:xfrm>
            <a:off x="5676900" y="4329113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1" name="Google Shape;1481;p33"/>
          <p:cNvSpPr/>
          <p:nvPr/>
        </p:nvSpPr>
        <p:spPr>
          <a:xfrm>
            <a:off x="5676900" y="3640138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82" name="Google Shape;1482;p33"/>
          <p:cNvCxnSpPr>
            <a:stCxn id="1480" idx="0"/>
            <a:endCxn id="1481" idx="4"/>
          </p:cNvCxnSpPr>
          <p:nvPr/>
        </p:nvCxnSpPr>
        <p:spPr>
          <a:xfrm rot="10800000">
            <a:off x="5772150" y="3835313"/>
            <a:ext cx="0" cy="4938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33"/>
          <p:cNvCxnSpPr>
            <a:stCxn id="1478" idx="7"/>
            <a:endCxn id="1481" idx="3"/>
          </p:cNvCxnSpPr>
          <p:nvPr/>
        </p:nvCxnSpPr>
        <p:spPr>
          <a:xfrm flipH="1" rot="10800000">
            <a:off x="5229902" y="3806783"/>
            <a:ext cx="474900" cy="554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4" name="Google Shape;1484;p33"/>
          <p:cNvSpPr/>
          <p:nvPr/>
        </p:nvSpPr>
        <p:spPr>
          <a:xfrm>
            <a:off x="6286500" y="4322763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5" name="Google Shape;1485;p33"/>
          <p:cNvSpPr/>
          <p:nvPr/>
        </p:nvSpPr>
        <p:spPr>
          <a:xfrm>
            <a:off x="6286500" y="3633788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86" name="Google Shape;1486;p33"/>
          <p:cNvCxnSpPr>
            <a:stCxn id="1484" idx="0"/>
            <a:endCxn id="1485" idx="4"/>
          </p:cNvCxnSpPr>
          <p:nvPr/>
        </p:nvCxnSpPr>
        <p:spPr>
          <a:xfrm rot="10800000">
            <a:off x="6381750" y="3828963"/>
            <a:ext cx="0" cy="4938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33"/>
          <p:cNvSpPr/>
          <p:nvPr/>
        </p:nvSpPr>
        <p:spPr>
          <a:xfrm>
            <a:off x="6896100" y="3630613"/>
            <a:ext cx="190500" cy="19526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p33"/>
          <p:cNvSpPr/>
          <p:nvPr/>
        </p:nvSpPr>
        <p:spPr>
          <a:xfrm>
            <a:off x="6896100" y="3048000"/>
            <a:ext cx="190500" cy="195263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89" name="Google Shape;1489;p33"/>
          <p:cNvCxnSpPr>
            <a:stCxn id="1487" idx="0"/>
            <a:endCxn id="1488" idx="4"/>
          </p:cNvCxnSpPr>
          <p:nvPr/>
        </p:nvCxnSpPr>
        <p:spPr>
          <a:xfrm rot="10800000">
            <a:off x="6991350" y="3243313"/>
            <a:ext cx="0" cy="387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33"/>
          <p:cNvCxnSpPr>
            <a:stCxn id="1485" idx="7"/>
            <a:endCxn id="1488" idx="3"/>
          </p:cNvCxnSpPr>
          <p:nvPr/>
        </p:nvCxnSpPr>
        <p:spPr>
          <a:xfrm flipH="1" rot="10800000">
            <a:off x="6449102" y="3214783"/>
            <a:ext cx="474900" cy="447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33"/>
          <p:cNvCxnSpPr>
            <a:stCxn id="1481" idx="7"/>
            <a:endCxn id="1488" idx="2"/>
          </p:cNvCxnSpPr>
          <p:nvPr/>
        </p:nvCxnSpPr>
        <p:spPr>
          <a:xfrm flipH="1" rot="10800000">
            <a:off x="5839502" y="3145533"/>
            <a:ext cx="1056600" cy="523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33"/>
          <p:cNvCxnSpPr>
            <a:stCxn id="1473" idx="7"/>
            <a:endCxn id="1488" idx="1"/>
          </p:cNvCxnSpPr>
          <p:nvPr/>
        </p:nvCxnSpPr>
        <p:spPr>
          <a:xfrm flipH="1" rot="10800000">
            <a:off x="4620302" y="3076733"/>
            <a:ext cx="2303700" cy="579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33"/>
          <p:cNvSpPr/>
          <p:nvPr/>
        </p:nvSpPr>
        <p:spPr>
          <a:xfrm>
            <a:off x="2362200" y="4191000"/>
            <a:ext cx="5181600" cy="5334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4"/>
          <p:cNvSpPr txBox="1"/>
          <p:nvPr>
            <p:ph type="title"/>
          </p:nvPr>
        </p:nvSpPr>
        <p:spPr>
          <a:xfrm>
            <a:off x="457200" y="1524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Heaps</a:t>
            </a:r>
            <a:endParaRPr/>
          </a:p>
        </p:txBody>
      </p:sp>
      <p:sp>
        <p:nvSpPr>
          <p:cNvPr id="1499" name="Google Shape;1499;p34"/>
          <p:cNvSpPr txBox="1"/>
          <p:nvPr>
            <p:ph idx="1" type="body"/>
          </p:nvPr>
        </p:nvSpPr>
        <p:spPr>
          <a:xfrm>
            <a:off x="152400" y="838200"/>
            <a:ext cx="8915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Proposed by J. Vuillemin in 1978.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sequence of binomial trees that satisfy binomial heap property.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tree is min-heap ordered.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each k, 0 or 1 binomial tree of order k.</a:t>
            </a:r>
            <a:endParaRPr/>
          </a:p>
        </p:txBody>
      </p:sp>
      <p:sp>
        <p:nvSpPr>
          <p:cNvPr id="1500" name="Google Shape;1500;p34"/>
          <p:cNvSpPr txBox="1"/>
          <p:nvPr/>
        </p:nvSpPr>
        <p:spPr>
          <a:xfrm>
            <a:off x="2462213" y="5957888"/>
            <a:ext cx="63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501" name="Google Shape;1501;p34"/>
          <p:cNvSpPr txBox="1"/>
          <p:nvPr/>
        </p:nvSpPr>
        <p:spPr>
          <a:xfrm>
            <a:off x="7391400" y="4419600"/>
            <a:ext cx="63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502" name="Google Shape;1502;p34"/>
          <p:cNvSpPr txBox="1"/>
          <p:nvPr/>
        </p:nvSpPr>
        <p:spPr>
          <a:xfrm>
            <a:off x="6119813" y="4648200"/>
            <a:ext cx="63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503" name="Google Shape;1503;p34"/>
          <p:cNvSpPr/>
          <p:nvPr/>
        </p:nvSpPr>
        <p:spPr>
          <a:xfrm>
            <a:off x="6196013" y="4029075"/>
            <a:ext cx="357187" cy="36512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sp>
        <p:nvSpPr>
          <p:cNvPr id="1504" name="Google Shape;1504;p34"/>
          <p:cNvSpPr/>
          <p:nvPr/>
        </p:nvSpPr>
        <p:spPr>
          <a:xfrm>
            <a:off x="6196013" y="3200400"/>
            <a:ext cx="357187" cy="36512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05" name="Google Shape;1505;p34"/>
          <p:cNvCxnSpPr>
            <a:stCxn id="1503" idx="0"/>
            <a:endCxn id="1504" idx="4"/>
          </p:cNvCxnSpPr>
          <p:nvPr/>
        </p:nvCxnSpPr>
        <p:spPr>
          <a:xfrm rot="10800000">
            <a:off x="6374606" y="3565575"/>
            <a:ext cx="0" cy="4635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6" name="Google Shape;1506;p34"/>
          <p:cNvSpPr/>
          <p:nvPr/>
        </p:nvSpPr>
        <p:spPr>
          <a:xfrm>
            <a:off x="7467600" y="3200400"/>
            <a:ext cx="357188" cy="36512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7" name="Google Shape;1507;p34"/>
          <p:cNvSpPr/>
          <p:nvPr/>
        </p:nvSpPr>
        <p:spPr>
          <a:xfrm>
            <a:off x="862013" y="5976938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8" name="Google Shape;1508;p34"/>
          <p:cNvSpPr/>
          <p:nvPr/>
        </p:nvSpPr>
        <p:spPr>
          <a:xfrm>
            <a:off x="862013" y="5322888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09" name="Google Shape;1509;p34"/>
          <p:cNvCxnSpPr>
            <a:stCxn id="1507" idx="0"/>
            <a:endCxn id="1508" idx="4"/>
          </p:cNvCxnSpPr>
          <p:nvPr/>
        </p:nvCxnSpPr>
        <p:spPr>
          <a:xfrm rot="10800000">
            <a:off x="1040606" y="5689538"/>
            <a:ext cx="0" cy="287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0" name="Google Shape;1510;p34"/>
          <p:cNvSpPr/>
          <p:nvPr/>
        </p:nvSpPr>
        <p:spPr>
          <a:xfrm>
            <a:off x="1433513" y="5319713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1" name="Google Shape;1511;p34"/>
          <p:cNvSpPr/>
          <p:nvPr/>
        </p:nvSpPr>
        <p:spPr>
          <a:xfrm>
            <a:off x="1433513" y="4630738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12" name="Google Shape;1512;p34"/>
          <p:cNvCxnSpPr>
            <a:stCxn id="1510" idx="0"/>
            <a:endCxn id="1511" idx="4"/>
          </p:cNvCxnSpPr>
          <p:nvPr/>
        </p:nvCxnSpPr>
        <p:spPr>
          <a:xfrm rot="10800000">
            <a:off x="1612106" y="499751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34"/>
          <p:cNvCxnSpPr>
            <a:stCxn id="1508" idx="7"/>
            <a:endCxn id="1511" idx="3"/>
          </p:cNvCxnSpPr>
          <p:nvPr/>
        </p:nvCxnSpPr>
        <p:spPr>
          <a:xfrm flipH="1" rot="10800000">
            <a:off x="1166891" y="4943692"/>
            <a:ext cx="318900" cy="432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34"/>
          <p:cNvSpPr/>
          <p:nvPr/>
        </p:nvSpPr>
        <p:spPr>
          <a:xfrm>
            <a:off x="2043113" y="5313363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5" name="Google Shape;1515;p34"/>
          <p:cNvSpPr/>
          <p:nvPr/>
        </p:nvSpPr>
        <p:spPr>
          <a:xfrm>
            <a:off x="2043113" y="4624388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16" name="Google Shape;1516;p34"/>
          <p:cNvCxnSpPr>
            <a:stCxn id="1514" idx="0"/>
            <a:endCxn id="1515" idx="4"/>
          </p:cNvCxnSpPr>
          <p:nvPr/>
        </p:nvCxnSpPr>
        <p:spPr>
          <a:xfrm rot="10800000">
            <a:off x="2221707" y="499116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7" name="Google Shape;1517;p34"/>
          <p:cNvSpPr/>
          <p:nvPr/>
        </p:nvSpPr>
        <p:spPr>
          <a:xfrm>
            <a:off x="2652713" y="4621213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8" name="Google Shape;1518;p34"/>
          <p:cNvSpPr/>
          <p:nvPr/>
        </p:nvSpPr>
        <p:spPr>
          <a:xfrm>
            <a:off x="2652713" y="3932238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19" name="Google Shape;1519;p34"/>
          <p:cNvCxnSpPr>
            <a:stCxn id="1517" idx="0"/>
            <a:endCxn id="1518" idx="4"/>
          </p:cNvCxnSpPr>
          <p:nvPr/>
        </p:nvCxnSpPr>
        <p:spPr>
          <a:xfrm rot="10800000">
            <a:off x="2831307" y="429901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34"/>
          <p:cNvCxnSpPr>
            <a:stCxn id="1515" idx="7"/>
            <a:endCxn id="1518" idx="3"/>
          </p:cNvCxnSpPr>
          <p:nvPr/>
        </p:nvCxnSpPr>
        <p:spPr>
          <a:xfrm flipH="1" rot="10800000">
            <a:off x="2347991" y="4245192"/>
            <a:ext cx="357000" cy="432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34"/>
          <p:cNvCxnSpPr>
            <a:stCxn id="1511" idx="7"/>
            <a:endCxn id="1518" idx="2"/>
          </p:cNvCxnSpPr>
          <p:nvPr/>
        </p:nvCxnSpPr>
        <p:spPr>
          <a:xfrm flipH="1" rot="10800000">
            <a:off x="1738391" y="4115642"/>
            <a:ext cx="914400" cy="5688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2" name="Google Shape;1522;p34"/>
          <p:cNvSpPr/>
          <p:nvPr/>
        </p:nvSpPr>
        <p:spPr>
          <a:xfrm>
            <a:off x="3262313" y="5326063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3" name="Google Shape;1523;p34"/>
          <p:cNvSpPr/>
          <p:nvPr/>
        </p:nvSpPr>
        <p:spPr>
          <a:xfrm>
            <a:off x="3262313" y="4637088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24" name="Google Shape;1524;p34"/>
          <p:cNvCxnSpPr>
            <a:stCxn id="1522" idx="0"/>
            <a:endCxn id="1523" idx="4"/>
          </p:cNvCxnSpPr>
          <p:nvPr/>
        </p:nvCxnSpPr>
        <p:spPr>
          <a:xfrm rot="10800000">
            <a:off x="3440907" y="500386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5" name="Google Shape;1525;p34"/>
          <p:cNvSpPr/>
          <p:nvPr/>
        </p:nvSpPr>
        <p:spPr>
          <a:xfrm>
            <a:off x="3871913" y="4633913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6" name="Google Shape;1526;p34"/>
          <p:cNvSpPr/>
          <p:nvPr/>
        </p:nvSpPr>
        <p:spPr>
          <a:xfrm>
            <a:off x="3871913" y="3944938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27" name="Google Shape;1527;p34"/>
          <p:cNvCxnSpPr>
            <a:stCxn id="1525" idx="0"/>
            <a:endCxn id="1526" idx="4"/>
          </p:cNvCxnSpPr>
          <p:nvPr/>
        </p:nvCxnSpPr>
        <p:spPr>
          <a:xfrm rot="10800000">
            <a:off x="4050506" y="431171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34"/>
          <p:cNvCxnSpPr>
            <a:stCxn id="1523" idx="7"/>
            <a:endCxn id="1526" idx="3"/>
          </p:cNvCxnSpPr>
          <p:nvPr/>
        </p:nvCxnSpPr>
        <p:spPr>
          <a:xfrm flipH="1" rot="10800000">
            <a:off x="3567191" y="4257892"/>
            <a:ext cx="357000" cy="432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34"/>
          <p:cNvSpPr/>
          <p:nvPr/>
        </p:nvSpPr>
        <p:spPr>
          <a:xfrm>
            <a:off x="4481513" y="4627563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0" name="Google Shape;1530;p34"/>
          <p:cNvSpPr/>
          <p:nvPr/>
        </p:nvSpPr>
        <p:spPr>
          <a:xfrm>
            <a:off x="4481513" y="3938588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31" name="Google Shape;1531;p34"/>
          <p:cNvCxnSpPr>
            <a:stCxn id="1529" idx="0"/>
            <a:endCxn id="1530" idx="4"/>
          </p:cNvCxnSpPr>
          <p:nvPr/>
        </p:nvCxnSpPr>
        <p:spPr>
          <a:xfrm rot="10800000">
            <a:off x="4660106" y="430536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34"/>
          <p:cNvSpPr/>
          <p:nvPr/>
        </p:nvSpPr>
        <p:spPr>
          <a:xfrm>
            <a:off x="5091113" y="3935413"/>
            <a:ext cx="357187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34"/>
          <p:cNvSpPr/>
          <p:nvPr/>
        </p:nvSpPr>
        <p:spPr>
          <a:xfrm>
            <a:off x="5091113" y="3352800"/>
            <a:ext cx="357187" cy="366713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34" name="Google Shape;1534;p34"/>
          <p:cNvCxnSpPr>
            <a:stCxn id="1532" idx="0"/>
            <a:endCxn id="1533" idx="4"/>
          </p:cNvCxnSpPr>
          <p:nvPr/>
        </p:nvCxnSpPr>
        <p:spPr>
          <a:xfrm rot="10800000">
            <a:off x="5269706" y="3719413"/>
            <a:ext cx="0" cy="216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34"/>
          <p:cNvCxnSpPr>
            <a:stCxn id="1530" idx="7"/>
            <a:endCxn id="1533" idx="3"/>
          </p:cNvCxnSpPr>
          <p:nvPr/>
        </p:nvCxnSpPr>
        <p:spPr>
          <a:xfrm flipH="1" rot="10800000">
            <a:off x="4786391" y="3665892"/>
            <a:ext cx="357000" cy="326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34"/>
          <p:cNvCxnSpPr>
            <a:stCxn id="1526" idx="7"/>
            <a:endCxn id="1533" idx="2"/>
          </p:cNvCxnSpPr>
          <p:nvPr/>
        </p:nvCxnSpPr>
        <p:spPr>
          <a:xfrm flipH="1" rot="10800000">
            <a:off x="4176791" y="3536042"/>
            <a:ext cx="914400" cy="462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34"/>
          <p:cNvCxnSpPr>
            <a:stCxn id="1518" idx="7"/>
            <a:endCxn id="1533" idx="1"/>
          </p:cNvCxnSpPr>
          <p:nvPr/>
        </p:nvCxnSpPr>
        <p:spPr>
          <a:xfrm flipH="1" rot="10800000">
            <a:off x="2957591" y="3406642"/>
            <a:ext cx="2185800" cy="579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8" name="Google Shape;1538;p34"/>
          <p:cNvSpPr txBox="1"/>
          <p:nvPr/>
        </p:nvSpPr>
        <p:spPr>
          <a:xfrm>
            <a:off x="5129213" y="3352800"/>
            <a:ext cx="38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9" name="Google Shape;1539;p34"/>
          <p:cNvSpPr txBox="1"/>
          <p:nvPr/>
        </p:nvSpPr>
        <p:spPr>
          <a:xfrm>
            <a:off x="5053013" y="39306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96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0" name="Google Shape;1540;p34"/>
          <p:cNvSpPr txBox="1"/>
          <p:nvPr/>
        </p:nvSpPr>
        <p:spPr>
          <a:xfrm>
            <a:off x="4443413" y="393065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1" name="Google Shape;1541;p34"/>
          <p:cNvSpPr txBox="1"/>
          <p:nvPr/>
        </p:nvSpPr>
        <p:spPr>
          <a:xfrm>
            <a:off x="4443413" y="46482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67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2" name="Google Shape;1542;p34"/>
          <p:cNvSpPr txBox="1"/>
          <p:nvPr/>
        </p:nvSpPr>
        <p:spPr>
          <a:xfrm>
            <a:off x="2614613" y="3930650"/>
            <a:ext cx="38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3" name="Google Shape;1543;p34"/>
          <p:cNvSpPr txBox="1"/>
          <p:nvPr/>
        </p:nvSpPr>
        <p:spPr>
          <a:xfrm>
            <a:off x="3833813" y="39624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4" name="Google Shape;1544;p34"/>
          <p:cNvSpPr txBox="1"/>
          <p:nvPr/>
        </p:nvSpPr>
        <p:spPr>
          <a:xfrm>
            <a:off x="3833813" y="469265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65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5" name="Google Shape;1545;p34"/>
          <p:cNvSpPr txBox="1"/>
          <p:nvPr/>
        </p:nvSpPr>
        <p:spPr>
          <a:xfrm>
            <a:off x="3224213" y="46482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6" name="Google Shape;1546;p34"/>
          <p:cNvSpPr txBox="1"/>
          <p:nvPr/>
        </p:nvSpPr>
        <p:spPr>
          <a:xfrm>
            <a:off x="3224213" y="53784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7" name="Google Shape;1547;p34"/>
          <p:cNvSpPr txBox="1"/>
          <p:nvPr/>
        </p:nvSpPr>
        <p:spPr>
          <a:xfrm>
            <a:off x="2614613" y="469265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8" name="Google Shape;1548;p34"/>
          <p:cNvSpPr txBox="1"/>
          <p:nvPr/>
        </p:nvSpPr>
        <p:spPr>
          <a:xfrm>
            <a:off x="2005013" y="46164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60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9" name="Google Shape;1549;p34"/>
          <p:cNvSpPr txBox="1"/>
          <p:nvPr/>
        </p:nvSpPr>
        <p:spPr>
          <a:xfrm>
            <a:off x="2005013" y="53340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70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0" name="Google Shape;1550;p34"/>
          <p:cNvSpPr txBox="1"/>
          <p:nvPr/>
        </p:nvSpPr>
        <p:spPr>
          <a:xfrm>
            <a:off x="1395413" y="46482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1" name="Google Shape;1551;p34"/>
          <p:cNvSpPr txBox="1"/>
          <p:nvPr/>
        </p:nvSpPr>
        <p:spPr>
          <a:xfrm>
            <a:off x="1395413" y="53340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46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2" name="Google Shape;1552;p34"/>
          <p:cNvSpPr txBox="1"/>
          <p:nvPr/>
        </p:nvSpPr>
        <p:spPr>
          <a:xfrm>
            <a:off x="785813" y="530225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88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3" name="Google Shape;1553;p34"/>
          <p:cNvSpPr txBox="1"/>
          <p:nvPr/>
        </p:nvSpPr>
        <p:spPr>
          <a:xfrm>
            <a:off x="785813" y="5988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90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35"/>
          <p:cNvSpPr txBox="1"/>
          <p:nvPr>
            <p:ph type="title"/>
          </p:nvPr>
        </p:nvSpPr>
        <p:spPr>
          <a:xfrm>
            <a:off x="5334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Heap:  Implementation</a:t>
            </a:r>
            <a:endParaRPr/>
          </a:p>
        </p:txBody>
      </p:sp>
      <p:sp>
        <p:nvSpPr>
          <p:cNvPr id="1559" name="Google Shape;1559;p35"/>
          <p:cNvSpPr txBox="1"/>
          <p:nvPr>
            <p:ph idx="1" type="body"/>
          </p:nvPr>
        </p:nvSpPr>
        <p:spPr>
          <a:xfrm>
            <a:off x="228600" y="762000"/>
            <a:ext cx="8458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Implementation.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Represent trees using left-child, next sibling pointers.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two links per node (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leftChild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400" u="none" cap="none" strike="noStrike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nextSibling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Roots of trees are stored in an array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degrees of trees strictly decreasing from right to left.</a:t>
            </a:r>
            <a:endParaRPr/>
          </a:p>
        </p:txBody>
      </p:sp>
      <p:sp>
        <p:nvSpPr>
          <p:cNvPr id="1560" name="Google Shape;1560;p35"/>
          <p:cNvSpPr/>
          <p:nvPr/>
        </p:nvSpPr>
        <p:spPr>
          <a:xfrm>
            <a:off x="228600" y="5953125"/>
            <a:ext cx="290513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sp>
        <p:nvSpPr>
          <p:cNvPr id="1561" name="Google Shape;1561;p35"/>
          <p:cNvSpPr/>
          <p:nvPr/>
        </p:nvSpPr>
        <p:spPr>
          <a:xfrm>
            <a:off x="228600" y="5245100"/>
            <a:ext cx="290513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48</a:t>
            </a:r>
            <a:endParaRPr/>
          </a:p>
        </p:txBody>
      </p:sp>
      <p:cxnSp>
        <p:nvCxnSpPr>
          <p:cNvPr id="1562" name="Google Shape;1562;p35"/>
          <p:cNvCxnSpPr>
            <a:stCxn id="1560" idx="0"/>
            <a:endCxn id="1561" idx="4"/>
          </p:cNvCxnSpPr>
          <p:nvPr/>
        </p:nvCxnSpPr>
        <p:spPr>
          <a:xfrm rot="10800000">
            <a:off x="373857" y="5540325"/>
            <a:ext cx="0" cy="4128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3" name="Google Shape;1563;p35"/>
          <p:cNvSpPr/>
          <p:nvPr/>
        </p:nvSpPr>
        <p:spPr>
          <a:xfrm>
            <a:off x="736600" y="5245100"/>
            <a:ext cx="290513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/>
          </a:p>
        </p:txBody>
      </p:sp>
      <p:cxnSp>
        <p:nvCxnSpPr>
          <p:cNvPr id="1564" name="Google Shape;1564;p35"/>
          <p:cNvCxnSpPr>
            <a:stCxn id="1563" idx="0"/>
            <a:endCxn id="1565" idx="4"/>
          </p:cNvCxnSpPr>
          <p:nvPr/>
        </p:nvCxnSpPr>
        <p:spPr>
          <a:xfrm rot="10800000">
            <a:off x="881857" y="4634000"/>
            <a:ext cx="0" cy="611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35"/>
          <p:cNvCxnSpPr>
            <a:stCxn id="1561" idx="7"/>
            <a:endCxn id="1565" idx="3"/>
          </p:cNvCxnSpPr>
          <p:nvPr/>
        </p:nvCxnSpPr>
        <p:spPr>
          <a:xfrm flipH="1" rot="10800000">
            <a:off x="476568" y="4590542"/>
            <a:ext cx="302700" cy="6978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7" name="Google Shape;1567;p35"/>
          <p:cNvSpPr/>
          <p:nvPr/>
        </p:nvSpPr>
        <p:spPr>
          <a:xfrm>
            <a:off x="1387475" y="5245100"/>
            <a:ext cx="288925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cxnSp>
        <p:nvCxnSpPr>
          <p:cNvPr id="1568" name="Google Shape;1568;p35"/>
          <p:cNvCxnSpPr>
            <a:stCxn id="1567" idx="0"/>
            <a:endCxn id="1569" idx="4"/>
          </p:cNvCxnSpPr>
          <p:nvPr/>
        </p:nvCxnSpPr>
        <p:spPr>
          <a:xfrm rot="10800000">
            <a:off x="1531938" y="4634000"/>
            <a:ext cx="0" cy="611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p35"/>
          <p:cNvSpPr/>
          <p:nvPr/>
        </p:nvSpPr>
        <p:spPr>
          <a:xfrm>
            <a:off x="2049463" y="4340225"/>
            <a:ext cx="290512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44</a:t>
            </a:r>
            <a:endParaRPr/>
          </a:p>
        </p:txBody>
      </p:sp>
      <p:cxnSp>
        <p:nvCxnSpPr>
          <p:cNvPr id="1571" name="Google Shape;1571;p35"/>
          <p:cNvCxnSpPr>
            <a:stCxn id="1570" idx="0"/>
            <a:endCxn id="1572" idx="4"/>
          </p:cNvCxnSpPr>
          <p:nvPr/>
        </p:nvCxnSpPr>
        <p:spPr>
          <a:xfrm rot="10800000">
            <a:off x="2194719" y="3876725"/>
            <a:ext cx="0" cy="4635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35"/>
          <p:cNvCxnSpPr/>
          <p:nvPr/>
        </p:nvCxnSpPr>
        <p:spPr>
          <a:xfrm flipH="1" rot="10800000">
            <a:off x="914400" y="3733800"/>
            <a:ext cx="1143000" cy="609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35"/>
          <p:cNvCxnSpPr/>
          <p:nvPr/>
        </p:nvCxnSpPr>
        <p:spPr>
          <a:xfrm flipH="1" rot="10800000">
            <a:off x="1524000" y="3810000"/>
            <a:ext cx="609600" cy="533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9" name="Google Shape;1569;p35"/>
          <p:cNvSpPr/>
          <p:nvPr/>
        </p:nvSpPr>
        <p:spPr>
          <a:xfrm>
            <a:off x="1387475" y="4337050"/>
            <a:ext cx="288925" cy="296863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1572" name="Google Shape;1572;p35"/>
          <p:cNvSpPr/>
          <p:nvPr/>
        </p:nvSpPr>
        <p:spPr>
          <a:xfrm>
            <a:off x="2049463" y="3581400"/>
            <a:ext cx="290512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575" name="Google Shape;1575;p35"/>
          <p:cNvSpPr/>
          <p:nvPr/>
        </p:nvSpPr>
        <p:spPr>
          <a:xfrm>
            <a:off x="2852738" y="4329113"/>
            <a:ext cx="290512" cy="296862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sp>
        <p:nvSpPr>
          <p:cNvPr id="1576" name="Google Shape;1576;p35"/>
          <p:cNvSpPr/>
          <p:nvPr/>
        </p:nvSpPr>
        <p:spPr>
          <a:xfrm>
            <a:off x="2852738" y="3581400"/>
            <a:ext cx="290512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1577" name="Google Shape;1577;p35"/>
          <p:cNvCxnSpPr>
            <a:stCxn id="1575" idx="0"/>
            <a:endCxn id="1576" idx="4"/>
          </p:cNvCxnSpPr>
          <p:nvPr/>
        </p:nvCxnSpPr>
        <p:spPr>
          <a:xfrm rot="10800000">
            <a:off x="2997994" y="3876713"/>
            <a:ext cx="0" cy="452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8" name="Google Shape;1578;p35"/>
          <p:cNvSpPr/>
          <p:nvPr/>
        </p:nvSpPr>
        <p:spPr>
          <a:xfrm>
            <a:off x="3671888" y="3581400"/>
            <a:ext cx="290512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cxnSp>
        <p:nvCxnSpPr>
          <p:cNvPr id="1579" name="Google Shape;1579;p35"/>
          <p:cNvCxnSpPr/>
          <p:nvPr/>
        </p:nvCxnSpPr>
        <p:spPr>
          <a:xfrm rot="10800000">
            <a:off x="5105400" y="4662488"/>
            <a:ext cx="522288" cy="650875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0" name="Google Shape;1580;p35"/>
          <p:cNvCxnSpPr>
            <a:stCxn id="1581" idx="0"/>
            <a:endCxn id="1582" idx="3"/>
          </p:cNvCxnSpPr>
          <p:nvPr/>
        </p:nvCxnSpPr>
        <p:spPr>
          <a:xfrm flipH="1" rot="10800000">
            <a:off x="4321969" y="4680788"/>
            <a:ext cx="597300" cy="6675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82" name="Google Shape;1582;p35"/>
          <p:cNvSpPr/>
          <p:nvPr/>
        </p:nvSpPr>
        <p:spPr>
          <a:xfrm>
            <a:off x="4876800" y="4427538"/>
            <a:ext cx="290513" cy="296862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5700713" y="3671888"/>
            <a:ext cx="290512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584" name="Google Shape;1584;p35"/>
          <p:cNvSpPr/>
          <p:nvPr/>
        </p:nvSpPr>
        <p:spPr>
          <a:xfrm>
            <a:off x="6872288" y="4343400"/>
            <a:ext cx="290512" cy="296863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sp>
        <p:nvSpPr>
          <p:cNvPr id="1585" name="Google Shape;1585;p35"/>
          <p:cNvSpPr/>
          <p:nvPr/>
        </p:nvSpPr>
        <p:spPr>
          <a:xfrm>
            <a:off x="7329488" y="3671888"/>
            <a:ext cx="290512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1586" name="Google Shape;1586;p35"/>
          <p:cNvCxnSpPr>
            <a:stCxn id="1584" idx="0"/>
            <a:endCxn id="1585" idx="3"/>
          </p:cNvCxnSpPr>
          <p:nvPr/>
        </p:nvCxnSpPr>
        <p:spPr>
          <a:xfrm flipH="1" rot="10800000">
            <a:off x="7017544" y="3924000"/>
            <a:ext cx="354600" cy="419400"/>
          </a:xfrm>
          <a:prstGeom prst="straightConnector1">
            <a:avLst/>
          </a:prstGeom>
          <a:noFill/>
          <a:ln cap="flat" cmpd="sng" w="15875">
            <a:solidFill>
              <a:schemeClr val="folHlink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587" name="Google Shape;1587;p35"/>
          <p:cNvSpPr/>
          <p:nvPr/>
        </p:nvSpPr>
        <p:spPr>
          <a:xfrm>
            <a:off x="8458200" y="3671888"/>
            <a:ext cx="290513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cxnSp>
        <p:nvCxnSpPr>
          <p:cNvPr id="1588" name="Google Shape;1588;p35"/>
          <p:cNvCxnSpPr>
            <a:stCxn id="1582" idx="7"/>
            <a:endCxn id="1583" idx="3"/>
          </p:cNvCxnSpPr>
          <p:nvPr/>
        </p:nvCxnSpPr>
        <p:spPr>
          <a:xfrm flipH="1" rot="10800000">
            <a:off x="5124768" y="3923812"/>
            <a:ext cx="618600" cy="5472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89" name="Google Shape;1589;p35"/>
          <p:cNvCxnSpPr>
            <a:endCxn id="1583" idx="5"/>
          </p:cNvCxnSpPr>
          <p:nvPr/>
        </p:nvCxnSpPr>
        <p:spPr>
          <a:xfrm rot="10800000">
            <a:off x="5948680" y="3923921"/>
            <a:ext cx="293700" cy="493800"/>
          </a:xfrm>
          <a:prstGeom prst="straightConnector1">
            <a:avLst/>
          </a:prstGeom>
          <a:noFill/>
          <a:ln cap="flat" cmpd="sng" w="15875">
            <a:solidFill>
              <a:srgbClr val="CF0E3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590" name="Google Shape;1590;p35"/>
          <p:cNvCxnSpPr>
            <a:stCxn id="1591" idx="0"/>
            <a:endCxn id="1585" idx="5"/>
          </p:cNvCxnSpPr>
          <p:nvPr/>
        </p:nvCxnSpPr>
        <p:spPr>
          <a:xfrm rot="10800000">
            <a:off x="7577457" y="3923888"/>
            <a:ext cx="302100" cy="510000"/>
          </a:xfrm>
          <a:prstGeom prst="straightConnector1">
            <a:avLst/>
          </a:prstGeom>
          <a:noFill/>
          <a:ln cap="flat" cmpd="sng" w="15875">
            <a:solidFill>
              <a:srgbClr val="CF0E3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91" name="Google Shape;1591;p35"/>
          <p:cNvSpPr/>
          <p:nvPr/>
        </p:nvSpPr>
        <p:spPr>
          <a:xfrm>
            <a:off x="7829550" y="4433888"/>
            <a:ext cx="100013" cy="100012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1" name="Google Shape;1581;p35"/>
          <p:cNvSpPr/>
          <p:nvPr/>
        </p:nvSpPr>
        <p:spPr>
          <a:xfrm>
            <a:off x="4176713" y="5348288"/>
            <a:ext cx="290512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48</a:t>
            </a:r>
            <a:endParaRPr/>
          </a:p>
        </p:txBody>
      </p:sp>
      <p:sp>
        <p:nvSpPr>
          <p:cNvPr id="1592" name="Google Shape;1592;p35"/>
          <p:cNvSpPr/>
          <p:nvPr/>
        </p:nvSpPr>
        <p:spPr>
          <a:xfrm>
            <a:off x="4481513" y="6043613"/>
            <a:ext cx="290512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/>
          </a:p>
        </p:txBody>
      </p:sp>
      <p:sp>
        <p:nvSpPr>
          <p:cNvPr id="1593" name="Google Shape;1593;p35"/>
          <p:cNvSpPr/>
          <p:nvPr/>
        </p:nvSpPr>
        <p:spPr>
          <a:xfrm>
            <a:off x="3810000" y="6105525"/>
            <a:ext cx="290513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cxnSp>
        <p:nvCxnSpPr>
          <p:cNvPr id="1594" name="Google Shape;1594;p35"/>
          <p:cNvCxnSpPr>
            <a:stCxn id="1581" idx="3"/>
            <a:endCxn id="1593" idx="0"/>
          </p:cNvCxnSpPr>
          <p:nvPr/>
        </p:nvCxnSpPr>
        <p:spPr>
          <a:xfrm flipH="1">
            <a:off x="3955257" y="5600321"/>
            <a:ext cx="264000" cy="505200"/>
          </a:xfrm>
          <a:prstGeom prst="straightConnector1">
            <a:avLst/>
          </a:prstGeom>
          <a:noFill/>
          <a:ln cap="flat" cmpd="sng" w="15875">
            <a:solidFill>
              <a:schemeClr val="folHlink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5" name="Google Shape;1595;p35"/>
          <p:cNvCxnSpPr>
            <a:stCxn id="1581" idx="5"/>
            <a:endCxn id="1592" idx="0"/>
          </p:cNvCxnSpPr>
          <p:nvPr/>
        </p:nvCxnSpPr>
        <p:spPr>
          <a:xfrm>
            <a:off x="4424680" y="5600321"/>
            <a:ext cx="202200" cy="443400"/>
          </a:xfrm>
          <a:prstGeom prst="straightConnector1">
            <a:avLst/>
          </a:prstGeom>
          <a:noFill/>
          <a:ln cap="flat" cmpd="sng" w="15875">
            <a:solidFill>
              <a:srgbClr val="CF0E3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96" name="Google Shape;1596;p35"/>
          <p:cNvSpPr/>
          <p:nvPr/>
        </p:nvSpPr>
        <p:spPr>
          <a:xfrm>
            <a:off x="5500688" y="5348288"/>
            <a:ext cx="290512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1597" name="Google Shape;1597;p35"/>
          <p:cNvSpPr/>
          <p:nvPr/>
        </p:nvSpPr>
        <p:spPr>
          <a:xfrm>
            <a:off x="5805488" y="6043613"/>
            <a:ext cx="290512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44</a:t>
            </a:r>
            <a:endParaRPr/>
          </a:p>
        </p:txBody>
      </p:sp>
      <p:sp>
        <p:nvSpPr>
          <p:cNvPr id="1598" name="Google Shape;1598;p35"/>
          <p:cNvSpPr/>
          <p:nvPr/>
        </p:nvSpPr>
        <p:spPr>
          <a:xfrm>
            <a:off x="5210175" y="6043613"/>
            <a:ext cx="290513" cy="2952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cxnSp>
        <p:nvCxnSpPr>
          <p:cNvPr id="1599" name="Google Shape;1599;p35"/>
          <p:cNvCxnSpPr>
            <a:stCxn id="1596" idx="3"/>
            <a:endCxn id="1598" idx="0"/>
          </p:cNvCxnSpPr>
          <p:nvPr/>
        </p:nvCxnSpPr>
        <p:spPr>
          <a:xfrm flipH="1">
            <a:off x="5355432" y="5600321"/>
            <a:ext cx="187800" cy="443400"/>
          </a:xfrm>
          <a:prstGeom prst="straightConnector1">
            <a:avLst/>
          </a:prstGeom>
          <a:noFill/>
          <a:ln cap="flat" cmpd="sng" w="15875">
            <a:solidFill>
              <a:schemeClr val="folHlink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0" name="Google Shape;1600;p35"/>
          <p:cNvCxnSpPr>
            <a:stCxn id="1596" idx="5"/>
            <a:endCxn id="1597" idx="0"/>
          </p:cNvCxnSpPr>
          <p:nvPr/>
        </p:nvCxnSpPr>
        <p:spPr>
          <a:xfrm>
            <a:off x="5748655" y="5600321"/>
            <a:ext cx="202200" cy="443400"/>
          </a:xfrm>
          <a:prstGeom prst="straightConnector1">
            <a:avLst/>
          </a:prstGeom>
          <a:noFill/>
          <a:ln cap="flat" cmpd="sng" w="15875">
            <a:solidFill>
              <a:srgbClr val="CF0E3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1" name="Google Shape;1601;p35"/>
          <p:cNvSpPr/>
          <p:nvPr/>
        </p:nvSpPr>
        <p:spPr>
          <a:xfrm>
            <a:off x="5797550" y="3048000"/>
            <a:ext cx="374650" cy="381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roots</a:t>
            </a:r>
            <a:endParaRPr/>
          </a:p>
        </p:txBody>
      </p:sp>
      <p:sp>
        <p:nvSpPr>
          <p:cNvPr id="1565" name="Google Shape;1565;p35"/>
          <p:cNvSpPr/>
          <p:nvPr/>
        </p:nvSpPr>
        <p:spPr>
          <a:xfrm>
            <a:off x="736600" y="4337050"/>
            <a:ext cx="290513" cy="296863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sp>
        <p:nvSpPr>
          <p:cNvPr id="1602" name="Google Shape;1602;p35"/>
          <p:cNvSpPr txBox="1"/>
          <p:nvPr/>
        </p:nvSpPr>
        <p:spPr>
          <a:xfrm>
            <a:off x="6019800" y="5410200"/>
            <a:ext cx="2971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Actual representation</a:t>
            </a:r>
            <a:endParaRPr/>
          </a:p>
        </p:txBody>
      </p:sp>
      <p:sp>
        <p:nvSpPr>
          <p:cNvPr id="1603" name="Google Shape;1603;p35"/>
          <p:cNvSpPr txBox="1"/>
          <p:nvPr/>
        </p:nvSpPr>
        <p:spPr>
          <a:xfrm>
            <a:off x="762000" y="6172200"/>
            <a:ext cx="2438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Binomial Heap</a:t>
            </a:r>
            <a:endParaRPr baseline="-25000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4" name="Google Shape;1604;p35"/>
          <p:cNvSpPr txBox="1"/>
          <p:nvPr/>
        </p:nvSpPr>
        <p:spPr>
          <a:xfrm rot="-2520000">
            <a:off x="4789488" y="39497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leftChild</a:t>
            </a:r>
            <a:endParaRPr baseline="-25000" sz="14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5" name="Google Shape;1605;p35"/>
          <p:cNvSpPr txBox="1"/>
          <p:nvPr/>
        </p:nvSpPr>
        <p:spPr>
          <a:xfrm rot="-2520000">
            <a:off x="4013200" y="4572000"/>
            <a:ext cx="101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leftChild</a:t>
            </a:r>
            <a:endParaRPr baseline="-25000" sz="14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6" name="Google Shape;1606;p35"/>
          <p:cNvSpPr txBox="1"/>
          <p:nvPr/>
        </p:nvSpPr>
        <p:spPr>
          <a:xfrm rot="2996382">
            <a:off x="4953000" y="4741863"/>
            <a:ext cx="10604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nextSibling</a:t>
            </a:r>
            <a:endParaRPr baseline="-25000" sz="14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7" name="Google Shape;1607;p35"/>
          <p:cNvSpPr/>
          <p:nvPr/>
        </p:nvSpPr>
        <p:spPr>
          <a:xfrm>
            <a:off x="6224588" y="4433888"/>
            <a:ext cx="100012" cy="100012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08" name="Google Shape;1608;p35"/>
          <p:cNvGraphicFramePr/>
          <p:nvPr/>
        </p:nvGraphicFramePr>
        <p:xfrm>
          <a:off x="6386513" y="314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228600"/>
                <a:gridCol w="261925"/>
                <a:gridCol w="285750"/>
                <a:gridCol w="304800"/>
              </a:tblGrid>
              <a:tr h="2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09" name="Google Shape;1609;p35"/>
          <p:cNvCxnSpPr>
            <a:stCxn id="1583" idx="7"/>
          </p:cNvCxnSpPr>
          <p:nvPr/>
        </p:nvCxnSpPr>
        <p:spPr>
          <a:xfrm flipH="1" rot="10800000">
            <a:off x="5948680" y="3284930"/>
            <a:ext cx="530100" cy="4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10" name="Google Shape;1610;p35"/>
          <p:cNvCxnSpPr>
            <a:stCxn id="1585" idx="1"/>
          </p:cNvCxnSpPr>
          <p:nvPr/>
        </p:nvCxnSpPr>
        <p:spPr>
          <a:xfrm rot="10800000">
            <a:off x="7010233" y="3284930"/>
            <a:ext cx="361800" cy="4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11" name="Google Shape;1611;p35"/>
          <p:cNvCxnSpPr>
            <a:stCxn id="1587" idx="2"/>
          </p:cNvCxnSpPr>
          <p:nvPr/>
        </p:nvCxnSpPr>
        <p:spPr>
          <a:xfrm rot="10800000">
            <a:off x="7323000" y="3276525"/>
            <a:ext cx="1135200" cy="543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12" name="Google Shape;1612;p35"/>
          <p:cNvSpPr/>
          <p:nvPr/>
        </p:nvSpPr>
        <p:spPr>
          <a:xfrm>
            <a:off x="6629400" y="3810000"/>
            <a:ext cx="100013" cy="100013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13" name="Google Shape;1613;p35"/>
          <p:cNvCxnSpPr>
            <a:stCxn id="1612" idx="0"/>
          </p:cNvCxnSpPr>
          <p:nvPr/>
        </p:nvCxnSpPr>
        <p:spPr>
          <a:xfrm flipH="1" rot="10800000">
            <a:off x="6679407" y="3284400"/>
            <a:ext cx="44400" cy="525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6"/>
          <p:cNvSpPr txBox="1"/>
          <p:nvPr>
            <p:ph type="title"/>
          </p:nvPr>
        </p:nvSpPr>
        <p:spPr>
          <a:xfrm>
            <a:off x="457200" y="152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Heap:  Properties</a:t>
            </a:r>
            <a:endParaRPr/>
          </a:p>
        </p:txBody>
      </p:sp>
      <p:sp>
        <p:nvSpPr>
          <p:cNvPr id="1619" name="Google Shape;1619;p36"/>
          <p:cNvSpPr txBox="1"/>
          <p:nvPr>
            <p:ph idx="1" type="body"/>
          </p:nvPr>
        </p:nvSpPr>
        <p:spPr>
          <a:xfrm>
            <a:off x="457200" y="762000"/>
            <a:ext cx="8153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Properties of N-node binomial heap.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Min key contained in roots of 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. . . , 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Contains binomial tree 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iff 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1 where 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⋅ 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binary representation of n.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 most  ⎣log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n⎦+1 binomial trees.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Height ≤ ⎣log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n⎦+1.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0" name="Google Shape;1620;p36"/>
          <p:cNvSpPr/>
          <p:nvPr/>
        </p:nvSpPr>
        <p:spPr>
          <a:xfrm>
            <a:off x="5040313" y="5399088"/>
            <a:ext cx="1970087" cy="1306512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 = 19</a:t>
            </a:r>
            <a:b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binary = 10011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# trees = 3</a:t>
            </a:r>
            <a:b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height = 5</a:t>
            </a:r>
            <a:endParaRPr/>
          </a:p>
        </p:txBody>
      </p:sp>
      <p:sp>
        <p:nvSpPr>
          <p:cNvPr id="1621" name="Google Shape;1621;p36"/>
          <p:cNvSpPr txBox="1"/>
          <p:nvPr/>
        </p:nvSpPr>
        <p:spPr>
          <a:xfrm>
            <a:off x="4394200" y="4814888"/>
            <a:ext cx="63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622" name="Google Shape;1622;p36"/>
          <p:cNvSpPr txBox="1"/>
          <p:nvPr/>
        </p:nvSpPr>
        <p:spPr>
          <a:xfrm>
            <a:off x="7010400" y="4114800"/>
            <a:ext cx="63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623" name="Google Shape;1623;p36"/>
          <p:cNvSpPr txBox="1"/>
          <p:nvPr/>
        </p:nvSpPr>
        <p:spPr>
          <a:xfrm>
            <a:off x="5715000" y="4648200"/>
            <a:ext cx="63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624" name="Google Shape;1624;p36"/>
          <p:cNvSpPr/>
          <p:nvPr/>
        </p:nvSpPr>
        <p:spPr>
          <a:xfrm>
            <a:off x="5791200" y="4162425"/>
            <a:ext cx="357188" cy="36512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sp>
        <p:nvSpPr>
          <p:cNvPr id="1625" name="Google Shape;1625;p36"/>
          <p:cNvSpPr/>
          <p:nvPr/>
        </p:nvSpPr>
        <p:spPr>
          <a:xfrm>
            <a:off x="5791200" y="3333750"/>
            <a:ext cx="357188" cy="36512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26" name="Google Shape;1626;p36"/>
          <p:cNvCxnSpPr>
            <a:stCxn id="1624" idx="0"/>
            <a:endCxn id="1625" idx="4"/>
          </p:cNvCxnSpPr>
          <p:nvPr/>
        </p:nvCxnSpPr>
        <p:spPr>
          <a:xfrm rot="10800000">
            <a:off x="5969794" y="3698925"/>
            <a:ext cx="0" cy="4635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7" name="Google Shape;1627;p36"/>
          <p:cNvSpPr/>
          <p:nvPr/>
        </p:nvSpPr>
        <p:spPr>
          <a:xfrm>
            <a:off x="7086600" y="3333750"/>
            <a:ext cx="357188" cy="36512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8" name="Google Shape;1628;p36"/>
          <p:cNvSpPr/>
          <p:nvPr/>
        </p:nvSpPr>
        <p:spPr>
          <a:xfrm>
            <a:off x="228600" y="5976938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9" name="Google Shape;1629;p36"/>
          <p:cNvSpPr/>
          <p:nvPr/>
        </p:nvSpPr>
        <p:spPr>
          <a:xfrm>
            <a:off x="228600" y="5322888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30" name="Google Shape;1630;p36"/>
          <p:cNvCxnSpPr>
            <a:stCxn id="1628" idx="0"/>
            <a:endCxn id="1629" idx="4"/>
          </p:cNvCxnSpPr>
          <p:nvPr/>
        </p:nvCxnSpPr>
        <p:spPr>
          <a:xfrm rot="10800000">
            <a:off x="407194" y="5689538"/>
            <a:ext cx="0" cy="287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1" name="Google Shape;1631;p36"/>
          <p:cNvSpPr/>
          <p:nvPr/>
        </p:nvSpPr>
        <p:spPr>
          <a:xfrm>
            <a:off x="800100" y="5319713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2" name="Google Shape;1632;p36"/>
          <p:cNvSpPr/>
          <p:nvPr/>
        </p:nvSpPr>
        <p:spPr>
          <a:xfrm>
            <a:off x="800100" y="4630738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33" name="Google Shape;1633;p36"/>
          <p:cNvCxnSpPr>
            <a:stCxn id="1631" idx="0"/>
            <a:endCxn id="1632" idx="4"/>
          </p:cNvCxnSpPr>
          <p:nvPr/>
        </p:nvCxnSpPr>
        <p:spPr>
          <a:xfrm rot="10800000">
            <a:off x="978694" y="499751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Google Shape;1634;p36"/>
          <p:cNvCxnSpPr>
            <a:stCxn id="1629" idx="7"/>
            <a:endCxn id="1632" idx="3"/>
          </p:cNvCxnSpPr>
          <p:nvPr/>
        </p:nvCxnSpPr>
        <p:spPr>
          <a:xfrm flipH="1" rot="10800000">
            <a:off x="533479" y="4943692"/>
            <a:ext cx="318900" cy="432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5" name="Google Shape;1635;p36"/>
          <p:cNvSpPr/>
          <p:nvPr/>
        </p:nvSpPr>
        <p:spPr>
          <a:xfrm>
            <a:off x="1409700" y="5313363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6" name="Google Shape;1636;p36"/>
          <p:cNvSpPr/>
          <p:nvPr/>
        </p:nvSpPr>
        <p:spPr>
          <a:xfrm>
            <a:off x="1409700" y="4624388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37" name="Google Shape;1637;p36"/>
          <p:cNvCxnSpPr>
            <a:stCxn id="1635" idx="0"/>
            <a:endCxn id="1636" idx="4"/>
          </p:cNvCxnSpPr>
          <p:nvPr/>
        </p:nvCxnSpPr>
        <p:spPr>
          <a:xfrm rot="10800000">
            <a:off x="1588294" y="499116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8" name="Google Shape;1638;p36"/>
          <p:cNvSpPr/>
          <p:nvPr/>
        </p:nvSpPr>
        <p:spPr>
          <a:xfrm>
            <a:off x="2019300" y="4621213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9" name="Google Shape;1639;p36"/>
          <p:cNvSpPr/>
          <p:nvPr/>
        </p:nvSpPr>
        <p:spPr>
          <a:xfrm>
            <a:off x="2019300" y="3932238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40" name="Google Shape;1640;p36"/>
          <p:cNvCxnSpPr>
            <a:stCxn id="1638" idx="0"/>
            <a:endCxn id="1639" idx="4"/>
          </p:cNvCxnSpPr>
          <p:nvPr/>
        </p:nvCxnSpPr>
        <p:spPr>
          <a:xfrm rot="10800000">
            <a:off x="2197894" y="429901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36"/>
          <p:cNvCxnSpPr>
            <a:stCxn id="1636" idx="7"/>
            <a:endCxn id="1639" idx="3"/>
          </p:cNvCxnSpPr>
          <p:nvPr/>
        </p:nvCxnSpPr>
        <p:spPr>
          <a:xfrm flipH="1" rot="10800000">
            <a:off x="1714579" y="4245192"/>
            <a:ext cx="357000" cy="432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36"/>
          <p:cNvCxnSpPr>
            <a:stCxn id="1632" idx="7"/>
            <a:endCxn id="1639" idx="2"/>
          </p:cNvCxnSpPr>
          <p:nvPr/>
        </p:nvCxnSpPr>
        <p:spPr>
          <a:xfrm flipH="1" rot="10800000">
            <a:off x="1104979" y="4115642"/>
            <a:ext cx="914400" cy="5688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p36"/>
          <p:cNvSpPr/>
          <p:nvPr/>
        </p:nvSpPr>
        <p:spPr>
          <a:xfrm>
            <a:off x="2628900" y="5326063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4" name="Google Shape;1644;p36"/>
          <p:cNvSpPr/>
          <p:nvPr/>
        </p:nvSpPr>
        <p:spPr>
          <a:xfrm>
            <a:off x="2628900" y="4637088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45" name="Google Shape;1645;p36"/>
          <p:cNvCxnSpPr>
            <a:stCxn id="1643" idx="0"/>
            <a:endCxn id="1644" idx="4"/>
          </p:cNvCxnSpPr>
          <p:nvPr/>
        </p:nvCxnSpPr>
        <p:spPr>
          <a:xfrm rot="10800000">
            <a:off x="2807494" y="500386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6" name="Google Shape;1646;p36"/>
          <p:cNvSpPr/>
          <p:nvPr/>
        </p:nvSpPr>
        <p:spPr>
          <a:xfrm>
            <a:off x="3238500" y="4633913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7" name="Google Shape;1647;p36"/>
          <p:cNvSpPr/>
          <p:nvPr/>
        </p:nvSpPr>
        <p:spPr>
          <a:xfrm>
            <a:off x="3238500" y="3944938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48" name="Google Shape;1648;p36"/>
          <p:cNvCxnSpPr>
            <a:stCxn id="1646" idx="0"/>
            <a:endCxn id="1647" idx="4"/>
          </p:cNvCxnSpPr>
          <p:nvPr/>
        </p:nvCxnSpPr>
        <p:spPr>
          <a:xfrm rot="10800000">
            <a:off x="3417094" y="431171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9" name="Google Shape;1649;p36"/>
          <p:cNvCxnSpPr>
            <a:stCxn id="1644" idx="7"/>
            <a:endCxn id="1647" idx="3"/>
          </p:cNvCxnSpPr>
          <p:nvPr/>
        </p:nvCxnSpPr>
        <p:spPr>
          <a:xfrm flipH="1" rot="10800000">
            <a:off x="2933779" y="4257892"/>
            <a:ext cx="357000" cy="432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0" name="Google Shape;1650;p36"/>
          <p:cNvSpPr/>
          <p:nvPr/>
        </p:nvSpPr>
        <p:spPr>
          <a:xfrm>
            <a:off x="3848100" y="4627563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1" name="Google Shape;1651;p36"/>
          <p:cNvSpPr/>
          <p:nvPr/>
        </p:nvSpPr>
        <p:spPr>
          <a:xfrm>
            <a:off x="3848100" y="3938588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52" name="Google Shape;1652;p36"/>
          <p:cNvCxnSpPr>
            <a:stCxn id="1650" idx="0"/>
            <a:endCxn id="1651" idx="4"/>
          </p:cNvCxnSpPr>
          <p:nvPr/>
        </p:nvCxnSpPr>
        <p:spPr>
          <a:xfrm rot="10800000">
            <a:off x="4026694" y="4305363"/>
            <a:ext cx="0" cy="322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3" name="Google Shape;1653;p36"/>
          <p:cNvSpPr/>
          <p:nvPr/>
        </p:nvSpPr>
        <p:spPr>
          <a:xfrm>
            <a:off x="4457700" y="3935413"/>
            <a:ext cx="357188" cy="366712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4" name="Google Shape;1654;p36"/>
          <p:cNvSpPr/>
          <p:nvPr/>
        </p:nvSpPr>
        <p:spPr>
          <a:xfrm>
            <a:off x="4457700" y="3352800"/>
            <a:ext cx="357188" cy="366713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55" name="Google Shape;1655;p36"/>
          <p:cNvCxnSpPr>
            <a:stCxn id="1653" idx="0"/>
            <a:endCxn id="1654" idx="4"/>
          </p:cNvCxnSpPr>
          <p:nvPr/>
        </p:nvCxnSpPr>
        <p:spPr>
          <a:xfrm rot="10800000">
            <a:off x="4636294" y="3719413"/>
            <a:ext cx="0" cy="216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Google Shape;1656;p36"/>
          <p:cNvCxnSpPr>
            <a:stCxn id="1651" idx="7"/>
            <a:endCxn id="1654" idx="3"/>
          </p:cNvCxnSpPr>
          <p:nvPr/>
        </p:nvCxnSpPr>
        <p:spPr>
          <a:xfrm flipH="1" rot="10800000">
            <a:off x="4152979" y="3665892"/>
            <a:ext cx="357000" cy="326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7" name="Google Shape;1657;p36"/>
          <p:cNvCxnSpPr>
            <a:stCxn id="1647" idx="7"/>
            <a:endCxn id="1654" idx="2"/>
          </p:cNvCxnSpPr>
          <p:nvPr/>
        </p:nvCxnSpPr>
        <p:spPr>
          <a:xfrm flipH="1" rot="10800000">
            <a:off x="3543379" y="3536042"/>
            <a:ext cx="914400" cy="462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8" name="Google Shape;1658;p36"/>
          <p:cNvCxnSpPr>
            <a:stCxn id="1639" idx="7"/>
            <a:endCxn id="1654" idx="1"/>
          </p:cNvCxnSpPr>
          <p:nvPr/>
        </p:nvCxnSpPr>
        <p:spPr>
          <a:xfrm flipH="1" rot="10800000">
            <a:off x="2324179" y="3406642"/>
            <a:ext cx="2185800" cy="579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Google Shape;1659;p36"/>
          <p:cNvSpPr txBox="1"/>
          <p:nvPr/>
        </p:nvSpPr>
        <p:spPr>
          <a:xfrm>
            <a:off x="4495800" y="3352800"/>
            <a:ext cx="38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0" name="Google Shape;1660;p36"/>
          <p:cNvSpPr txBox="1"/>
          <p:nvPr/>
        </p:nvSpPr>
        <p:spPr>
          <a:xfrm>
            <a:off x="4419600" y="39306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96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1" name="Google Shape;1661;p36"/>
          <p:cNvSpPr txBox="1"/>
          <p:nvPr/>
        </p:nvSpPr>
        <p:spPr>
          <a:xfrm>
            <a:off x="3810000" y="393065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2" name="Google Shape;1662;p36"/>
          <p:cNvSpPr txBox="1"/>
          <p:nvPr/>
        </p:nvSpPr>
        <p:spPr>
          <a:xfrm>
            <a:off x="3810000" y="46482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67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3" name="Google Shape;1663;p36"/>
          <p:cNvSpPr txBox="1"/>
          <p:nvPr/>
        </p:nvSpPr>
        <p:spPr>
          <a:xfrm>
            <a:off x="1981200" y="3930650"/>
            <a:ext cx="38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4" name="Google Shape;1664;p36"/>
          <p:cNvSpPr txBox="1"/>
          <p:nvPr/>
        </p:nvSpPr>
        <p:spPr>
          <a:xfrm>
            <a:off x="3200400" y="39624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5" name="Google Shape;1665;p36"/>
          <p:cNvSpPr txBox="1"/>
          <p:nvPr/>
        </p:nvSpPr>
        <p:spPr>
          <a:xfrm>
            <a:off x="3200400" y="469265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65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6" name="Google Shape;1666;p36"/>
          <p:cNvSpPr txBox="1"/>
          <p:nvPr/>
        </p:nvSpPr>
        <p:spPr>
          <a:xfrm>
            <a:off x="2590800" y="46482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7" name="Google Shape;1667;p36"/>
          <p:cNvSpPr txBox="1"/>
          <p:nvPr/>
        </p:nvSpPr>
        <p:spPr>
          <a:xfrm>
            <a:off x="2590800" y="53784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8" name="Google Shape;1668;p36"/>
          <p:cNvSpPr txBox="1"/>
          <p:nvPr/>
        </p:nvSpPr>
        <p:spPr>
          <a:xfrm>
            <a:off x="1981200" y="469265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9" name="Google Shape;1669;p36"/>
          <p:cNvSpPr txBox="1"/>
          <p:nvPr/>
        </p:nvSpPr>
        <p:spPr>
          <a:xfrm>
            <a:off x="1371600" y="46164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60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0" name="Google Shape;1670;p36"/>
          <p:cNvSpPr txBox="1"/>
          <p:nvPr/>
        </p:nvSpPr>
        <p:spPr>
          <a:xfrm>
            <a:off x="1371600" y="53340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70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1" name="Google Shape;1671;p36"/>
          <p:cNvSpPr txBox="1"/>
          <p:nvPr/>
        </p:nvSpPr>
        <p:spPr>
          <a:xfrm>
            <a:off x="762000" y="46482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2" name="Google Shape;1672;p36"/>
          <p:cNvSpPr txBox="1"/>
          <p:nvPr/>
        </p:nvSpPr>
        <p:spPr>
          <a:xfrm>
            <a:off x="762000" y="533400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46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3" name="Google Shape;1673;p36"/>
          <p:cNvSpPr txBox="1"/>
          <p:nvPr/>
        </p:nvSpPr>
        <p:spPr>
          <a:xfrm>
            <a:off x="152400" y="5302250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88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4" name="Google Shape;1674;p36"/>
          <p:cNvSpPr txBox="1"/>
          <p:nvPr/>
        </p:nvSpPr>
        <p:spPr>
          <a:xfrm>
            <a:off x="152400" y="5988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90</a:t>
            </a:r>
            <a:endParaRPr b="1"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5" name="Google Shape;1675;p36"/>
          <p:cNvSpPr/>
          <p:nvPr/>
        </p:nvSpPr>
        <p:spPr>
          <a:xfrm flipH="1">
            <a:off x="6629400" y="4343400"/>
            <a:ext cx="457200" cy="1295400"/>
          </a:xfrm>
          <a:custGeom>
            <a:rect b="b" l="l" r="r" t="t"/>
            <a:pathLst>
              <a:path extrusionOk="0" h="544" w="472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cap="flat" cmpd="sng" w="19050">
            <a:solidFill>
              <a:schemeClr val="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6" name="Google Shape;1676;p36"/>
          <p:cNvSpPr/>
          <p:nvPr/>
        </p:nvSpPr>
        <p:spPr>
          <a:xfrm>
            <a:off x="6248400" y="4876800"/>
            <a:ext cx="228600" cy="787400"/>
          </a:xfrm>
          <a:custGeom>
            <a:rect b="b" l="l" r="r" t="t"/>
            <a:pathLst>
              <a:path extrusionOk="0" h="544" w="472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cap="flat" cmpd="sng" w="19050">
            <a:solidFill>
              <a:schemeClr val="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7" name="Google Shape;1677;p36"/>
          <p:cNvSpPr/>
          <p:nvPr/>
        </p:nvSpPr>
        <p:spPr>
          <a:xfrm>
            <a:off x="4876800" y="5029200"/>
            <a:ext cx="1219200" cy="635000"/>
          </a:xfrm>
          <a:custGeom>
            <a:rect b="b" l="l" r="r" t="t"/>
            <a:pathLst>
              <a:path extrusionOk="0" h="544" w="472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cap="flat" cmpd="sng" w="12700">
            <a:solidFill>
              <a:schemeClr val="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37"/>
          <p:cNvSpPr txBox="1"/>
          <p:nvPr>
            <p:ph type="title"/>
          </p:nvPr>
        </p:nvSpPr>
        <p:spPr>
          <a:xfrm>
            <a:off x="457200" y="1524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Heap:  Union</a:t>
            </a:r>
            <a:endParaRPr/>
          </a:p>
        </p:txBody>
      </p:sp>
      <p:sp>
        <p:nvSpPr>
          <p:cNvPr id="1683" name="Google Shape;1683;p37"/>
          <p:cNvSpPr txBox="1"/>
          <p:nvPr>
            <p:ph idx="1" type="body"/>
          </p:nvPr>
        </p:nvSpPr>
        <p:spPr>
          <a:xfrm>
            <a:off x="457200" y="10668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Create heap H that is union of heaps H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H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Easy, if H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H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are each order k binomial trees.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connect roots of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baseline="-25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H</a:t>
            </a:r>
            <a:r>
              <a:rPr b="0" baseline="-25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choose smaller key to be root of H </a:t>
            </a:r>
            <a:endParaRPr/>
          </a:p>
        </p:txBody>
      </p:sp>
      <p:sp>
        <p:nvSpPr>
          <p:cNvPr id="1684" name="Google Shape;1684;p37"/>
          <p:cNvSpPr txBox="1"/>
          <p:nvPr/>
        </p:nvSpPr>
        <p:spPr>
          <a:xfrm>
            <a:off x="5613400" y="5851525"/>
            <a:ext cx="63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aseline="-25000"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685" name="Google Shape;1685;p37"/>
          <p:cNvSpPr/>
          <p:nvPr/>
        </p:nvSpPr>
        <p:spPr>
          <a:xfrm>
            <a:off x="1166813" y="5867400"/>
            <a:ext cx="357187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55</a:t>
            </a:r>
            <a:endParaRPr/>
          </a:p>
        </p:txBody>
      </p:sp>
      <p:sp>
        <p:nvSpPr>
          <p:cNvPr id="1686" name="Google Shape;1686;p37"/>
          <p:cNvSpPr/>
          <p:nvPr/>
        </p:nvSpPr>
        <p:spPr>
          <a:xfrm>
            <a:off x="1166813" y="5241925"/>
            <a:ext cx="357187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cxnSp>
        <p:nvCxnSpPr>
          <p:cNvPr id="1687" name="Google Shape;1687;p37"/>
          <p:cNvCxnSpPr>
            <a:stCxn id="1685" idx="0"/>
            <a:endCxn id="1686" idx="4"/>
          </p:cNvCxnSpPr>
          <p:nvPr/>
        </p:nvCxnSpPr>
        <p:spPr>
          <a:xfrm rot="10800000">
            <a:off x="1345406" y="5607000"/>
            <a:ext cx="0" cy="260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8" name="Google Shape;1688;p37"/>
          <p:cNvSpPr/>
          <p:nvPr/>
        </p:nvSpPr>
        <p:spPr>
          <a:xfrm>
            <a:off x="1752600" y="5245100"/>
            <a:ext cx="357188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32</a:t>
            </a:r>
            <a:endParaRPr/>
          </a:p>
        </p:txBody>
      </p:sp>
      <p:sp>
        <p:nvSpPr>
          <p:cNvPr id="1689" name="Google Shape;1689;p37"/>
          <p:cNvSpPr/>
          <p:nvPr/>
        </p:nvSpPr>
        <p:spPr>
          <a:xfrm>
            <a:off x="1752600" y="4572000"/>
            <a:ext cx="357188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1690" name="Google Shape;1690;p37"/>
          <p:cNvCxnSpPr>
            <a:stCxn id="1688" idx="0"/>
            <a:endCxn id="1689" idx="4"/>
          </p:cNvCxnSpPr>
          <p:nvPr/>
        </p:nvCxnSpPr>
        <p:spPr>
          <a:xfrm rot="10800000">
            <a:off x="1931194" y="4937000"/>
            <a:ext cx="0" cy="308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37"/>
          <p:cNvCxnSpPr>
            <a:stCxn id="1686" idx="7"/>
            <a:endCxn id="1689" idx="3"/>
          </p:cNvCxnSpPr>
          <p:nvPr/>
        </p:nvCxnSpPr>
        <p:spPr>
          <a:xfrm flipH="1" rot="10800000">
            <a:off x="1471691" y="4883796"/>
            <a:ext cx="333300" cy="411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2" name="Google Shape;1692;p37"/>
          <p:cNvSpPr/>
          <p:nvPr/>
        </p:nvSpPr>
        <p:spPr>
          <a:xfrm>
            <a:off x="2309813" y="5257800"/>
            <a:ext cx="357187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1693" name="Google Shape;1693;p37"/>
          <p:cNvSpPr/>
          <p:nvPr/>
        </p:nvSpPr>
        <p:spPr>
          <a:xfrm>
            <a:off x="2309813" y="4572000"/>
            <a:ext cx="357187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694" name="Google Shape;1694;p37"/>
          <p:cNvCxnSpPr>
            <a:stCxn id="1692" idx="0"/>
            <a:endCxn id="1693" idx="4"/>
          </p:cNvCxnSpPr>
          <p:nvPr/>
        </p:nvCxnSpPr>
        <p:spPr>
          <a:xfrm rot="10800000">
            <a:off x="2488407" y="4937100"/>
            <a:ext cx="0" cy="320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5" name="Google Shape;1695;p37"/>
          <p:cNvSpPr/>
          <p:nvPr/>
        </p:nvSpPr>
        <p:spPr>
          <a:xfrm>
            <a:off x="2895600" y="4572000"/>
            <a:ext cx="357188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cxnSp>
        <p:nvCxnSpPr>
          <p:cNvPr id="1696" name="Google Shape;1696;p37"/>
          <p:cNvCxnSpPr>
            <a:stCxn id="1695" idx="0"/>
            <a:endCxn id="1697" idx="4"/>
          </p:cNvCxnSpPr>
          <p:nvPr/>
        </p:nvCxnSpPr>
        <p:spPr>
          <a:xfrm rot="10800000">
            <a:off x="3074194" y="4235400"/>
            <a:ext cx="0" cy="336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37"/>
          <p:cNvCxnSpPr>
            <a:stCxn id="1693" idx="7"/>
            <a:endCxn id="1697" idx="3"/>
          </p:cNvCxnSpPr>
          <p:nvPr/>
        </p:nvCxnSpPr>
        <p:spPr>
          <a:xfrm flipH="1" rot="10800000">
            <a:off x="2614691" y="4182071"/>
            <a:ext cx="333300" cy="443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37"/>
          <p:cNvCxnSpPr>
            <a:stCxn id="1689" idx="7"/>
            <a:endCxn id="1697" idx="2"/>
          </p:cNvCxnSpPr>
          <p:nvPr/>
        </p:nvCxnSpPr>
        <p:spPr>
          <a:xfrm flipH="1" rot="10800000">
            <a:off x="2057479" y="4052771"/>
            <a:ext cx="838200" cy="572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0" name="Google Shape;1700;p37"/>
          <p:cNvSpPr/>
          <p:nvPr/>
        </p:nvSpPr>
        <p:spPr>
          <a:xfrm>
            <a:off x="5233988" y="5257800"/>
            <a:ext cx="357187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sp>
        <p:nvSpPr>
          <p:cNvPr id="1701" name="Google Shape;1701;p37"/>
          <p:cNvSpPr/>
          <p:nvPr/>
        </p:nvSpPr>
        <p:spPr>
          <a:xfrm>
            <a:off x="5233988" y="4572000"/>
            <a:ext cx="357187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48</a:t>
            </a:r>
            <a:endParaRPr/>
          </a:p>
        </p:txBody>
      </p:sp>
      <p:cxnSp>
        <p:nvCxnSpPr>
          <p:cNvPr id="1702" name="Google Shape;1702;p37"/>
          <p:cNvCxnSpPr>
            <a:stCxn id="1700" idx="0"/>
            <a:endCxn id="1701" idx="4"/>
          </p:cNvCxnSpPr>
          <p:nvPr/>
        </p:nvCxnSpPr>
        <p:spPr>
          <a:xfrm rot="10800000">
            <a:off x="5412581" y="4937100"/>
            <a:ext cx="0" cy="320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37"/>
          <p:cNvSpPr/>
          <p:nvPr/>
        </p:nvSpPr>
        <p:spPr>
          <a:xfrm>
            <a:off x="5767388" y="4572000"/>
            <a:ext cx="357187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/>
          </a:p>
        </p:txBody>
      </p:sp>
      <p:cxnSp>
        <p:nvCxnSpPr>
          <p:cNvPr id="1704" name="Google Shape;1704;p37"/>
          <p:cNvCxnSpPr>
            <a:stCxn id="1703" idx="0"/>
            <a:endCxn id="1705" idx="4"/>
          </p:cNvCxnSpPr>
          <p:nvPr/>
        </p:nvCxnSpPr>
        <p:spPr>
          <a:xfrm rot="10800000">
            <a:off x="5945981" y="4235400"/>
            <a:ext cx="0" cy="336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6" name="Google Shape;1706;p37"/>
          <p:cNvCxnSpPr>
            <a:stCxn id="1701" idx="7"/>
            <a:endCxn id="1705" idx="3"/>
          </p:cNvCxnSpPr>
          <p:nvPr/>
        </p:nvCxnSpPr>
        <p:spPr>
          <a:xfrm flipH="1" rot="10800000">
            <a:off x="5538866" y="4182071"/>
            <a:ext cx="280800" cy="443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7" name="Google Shape;1707;p37"/>
          <p:cNvSpPr/>
          <p:nvPr/>
        </p:nvSpPr>
        <p:spPr>
          <a:xfrm>
            <a:off x="6376988" y="4572000"/>
            <a:ext cx="357187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cxnSp>
        <p:nvCxnSpPr>
          <p:cNvPr id="1708" name="Google Shape;1708;p37"/>
          <p:cNvCxnSpPr>
            <a:stCxn id="1707" idx="0"/>
            <a:endCxn id="1709" idx="4"/>
          </p:cNvCxnSpPr>
          <p:nvPr/>
        </p:nvCxnSpPr>
        <p:spPr>
          <a:xfrm rot="10800000">
            <a:off x="6555581" y="4235400"/>
            <a:ext cx="0" cy="336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0" name="Google Shape;1710;p37"/>
          <p:cNvSpPr/>
          <p:nvPr/>
        </p:nvSpPr>
        <p:spPr>
          <a:xfrm>
            <a:off x="7010400" y="3873500"/>
            <a:ext cx="357188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44</a:t>
            </a:r>
            <a:endParaRPr/>
          </a:p>
        </p:txBody>
      </p:sp>
      <p:cxnSp>
        <p:nvCxnSpPr>
          <p:cNvPr id="1711" name="Google Shape;1711;p37"/>
          <p:cNvCxnSpPr>
            <a:stCxn id="1710" idx="0"/>
            <a:endCxn id="1712" idx="4"/>
          </p:cNvCxnSpPr>
          <p:nvPr/>
        </p:nvCxnSpPr>
        <p:spPr>
          <a:xfrm rot="10800000">
            <a:off x="7188994" y="3397400"/>
            <a:ext cx="0" cy="476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3" name="Google Shape;1713;p37"/>
          <p:cNvCxnSpPr/>
          <p:nvPr/>
        </p:nvCxnSpPr>
        <p:spPr>
          <a:xfrm flipH="1" rot="10800000">
            <a:off x="6072188" y="3322638"/>
            <a:ext cx="1112837" cy="623887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4" name="Google Shape;1714;p37"/>
          <p:cNvCxnSpPr/>
          <p:nvPr/>
        </p:nvCxnSpPr>
        <p:spPr>
          <a:xfrm flipH="1" rot="10800000">
            <a:off x="6637338" y="3346450"/>
            <a:ext cx="558800" cy="585788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7" name="Google Shape;1697;p37"/>
          <p:cNvSpPr/>
          <p:nvPr/>
        </p:nvSpPr>
        <p:spPr>
          <a:xfrm>
            <a:off x="2895600" y="3870325"/>
            <a:ext cx="357188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5" name="Google Shape;1705;p37"/>
          <p:cNvSpPr/>
          <p:nvPr/>
        </p:nvSpPr>
        <p:spPr>
          <a:xfrm>
            <a:off x="5767388" y="3870325"/>
            <a:ext cx="357187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sp>
        <p:nvSpPr>
          <p:cNvPr id="1709" name="Google Shape;1709;p37"/>
          <p:cNvSpPr/>
          <p:nvPr/>
        </p:nvSpPr>
        <p:spPr>
          <a:xfrm>
            <a:off x="6376988" y="3870325"/>
            <a:ext cx="357187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1712" name="Google Shape;1712;p37"/>
          <p:cNvSpPr/>
          <p:nvPr/>
        </p:nvSpPr>
        <p:spPr>
          <a:xfrm>
            <a:off x="7010400" y="3032125"/>
            <a:ext cx="357188" cy="365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715" name="Google Shape;1715;p37"/>
          <p:cNvSpPr txBox="1"/>
          <p:nvPr/>
        </p:nvSpPr>
        <p:spPr>
          <a:xfrm>
            <a:off x="2589213" y="5851525"/>
            <a:ext cx="63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aseline="-25000"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716" name="Google Shape;1716;p37"/>
          <p:cNvCxnSpPr>
            <a:stCxn id="1712" idx="2"/>
            <a:endCxn id="1697" idx="7"/>
          </p:cNvCxnSpPr>
          <p:nvPr/>
        </p:nvCxnSpPr>
        <p:spPr>
          <a:xfrm flipH="1">
            <a:off x="3200400" y="3214688"/>
            <a:ext cx="3810000" cy="7092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38"/>
          <p:cNvSpPr txBox="1"/>
          <p:nvPr>
            <p:ph type="title"/>
          </p:nvPr>
        </p:nvSpPr>
        <p:spPr>
          <a:xfrm>
            <a:off x="457200" y="1524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Heap:  Union</a:t>
            </a:r>
            <a:endParaRPr/>
          </a:p>
        </p:txBody>
      </p:sp>
      <p:sp>
        <p:nvSpPr>
          <p:cNvPr id="1722" name="Google Shape;1722;p38"/>
          <p:cNvSpPr/>
          <p:nvPr/>
        </p:nvSpPr>
        <p:spPr>
          <a:xfrm>
            <a:off x="20574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3" name="Google Shape;1723;p38"/>
          <p:cNvSpPr/>
          <p:nvPr/>
        </p:nvSpPr>
        <p:spPr>
          <a:xfrm>
            <a:off x="3429000" y="5562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38"/>
          <p:cNvSpPr/>
          <p:nvPr/>
        </p:nvSpPr>
        <p:spPr>
          <a:xfrm>
            <a:off x="2971800" y="5562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38"/>
          <p:cNvSpPr/>
          <p:nvPr/>
        </p:nvSpPr>
        <p:spPr>
          <a:xfrm>
            <a:off x="2514600" y="5562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6" name="Google Shape;1726;p38"/>
          <p:cNvSpPr/>
          <p:nvPr/>
        </p:nvSpPr>
        <p:spPr>
          <a:xfrm>
            <a:off x="3886200" y="5562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38"/>
          <p:cNvSpPr/>
          <p:nvPr/>
        </p:nvSpPr>
        <p:spPr>
          <a:xfrm>
            <a:off x="3429000" y="5943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38"/>
          <p:cNvSpPr/>
          <p:nvPr/>
        </p:nvSpPr>
        <p:spPr>
          <a:xfrm>
            <a:off x="2971800" y="5943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38"/>
          <p:cNvSpPr/>
          <p:nvPr/>
        </p:nvSpPr>
        <p:spPr>
          <a:xfrm>
            <a:off x="2514600" y="5943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0" name="Google Shape;1730;p38"/>
          <p:cNvSpPr/>
          <p:nvPr/>
        </p:nvSpPr>
        <p:spPr>
          <a:xfrm>
            <a:off x="3886200" y="5943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38"/>
          <p:cNvSpPr/>
          <p:nvPr/>
        </p:nvSpPr>
        <p:spPr>
          <a:xfrm>
            <a:off x="2057400" y="5943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2" name="Google Shape;1732;p38"/>
          <p:cNvSpPr/>
          <p:nvPr/>
        </p:nvSpPr>
        <p:spPr>
          <a:xfrm>
            <a:off x="34290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38"/>
          <p:cNvSpPr/>
          <p:nvPr/>
        </p:nvSpPr>
        <p:spPr>
          <a:xfrm>
            <a:off x="2971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38"/>
          <p:cNvSpPr/>
          <p:nvPr/>
        </p:nvSpPr>
        <p:spPr>
          <a:xfrm>
            <a:off x="25146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5" name="Google Shape;1735;p38"/>
          <p:cNvSpPr/>
          <p:nvPr/>
        </p:nvSpPr>
        <p:spPr>
          <a:xfrm>
            <a:off x="38862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6" name="Google Shape;1736;p38"/>
          <p:cNvCxnSpPr/>
          <p:nvPr/>
        </p:nvCxnSpPr>
        <p:spPr>
          <a:xfrm rot="10800000">
            <a:off x="2133600" y="6324600"/>
            <a:ext cx="2209800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7" name="Google Shape;1737;p38"/>
          <p:cNvSpPr/>
          <p:nvPr/>
        </p:nvSpPr>
        <p:spPr>
          <a:xfrm>
            <a:off x="2057400" y="5562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8" name="Google Shape;1738;p38"/>
          <p:cNvSpPr/>
          <p:nvPr/>
        </p:nvSpPr>
        <p:spPr>
          <a:xfrm>
            <a:off x="3429000" y="5181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38"/>
          <p:cNvSpPr/>
          <p:nvPr/>
        </p:nvSpPr>
        <p:spPr>
          <a:xfrm>
            <a:off x="2971800" y="5181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38"/>
          <p:cNvSpPr/>
          <p:nvPr/>
        </p:nvSpPr>
        <p:spPr>
          <a:xfrm>
            <a:off x="2514600" y="5181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1" name="Google Shape;1741;p38"/>
          <p:cNvSpPr/>
          <p:nvPr/>
        </p:nvSpPr>
        <p:spPr>
          <a:xfrm>
            <a:off x="3886200" y="5181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38"/>
          <p:cNvSpPr/>
          <p:nvPr/>
        </p:nvSpPr>
        <p:spPr>
          <a:xfrm>
            <a:off x="2057400" y="5181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3" name="Google Shape;1743;p38"/>
          <p:cNvSpPr/>
          <p:nvPr/>
        </p:nvSpPr>
        <p:spPr>
          <a:xfrm>
            <a:off x="4343400" y="5562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4" name="Google Shape;1744;p38"/>
          <p:cNvSpPr/>
          <p:nvPr/>
        </p:nvSpPr>
        <p:spPr>
          <a:xfrm>
            <a:off x="4343400" y="5943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5" name="Google Shape;1745;p38"/>
          <p:cNvSpPr/>
          <p:nvPr/>
        </p:nvSpPr>
        <p:spPr>
          <a:xfrm>
            <a:off x="43434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46" name="Google Shape;1746;p38"/>
          <p:cNvCxnSpPr/>
          <p:nvPr/>
        </p:nvCxnSpPr>
        <p:spPr>
          <a:xfrm rot="10800000">
            <a:off x="4343400" y="6324600"/>
            <a:ext cx="457200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7" name="Google Shape;1747;p38"/>
          <p:cNvSpPr/>
          <p:nvPr/>
        </p:nvSpPr>
        <p:spPr>
          <a:xfrm>
            <a:off x="3886200" y="5181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38"/>
          <p:cNvSpPr/>
          <p:nvPr/>
        </p:nvSpPr>
        <p:spPr>
          <a:xfrm>
            <a:off x="2057400" y="5181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9" name="Google Shape;1749;p38"/>
          <p:cNvSpPr txBox="1"/>
          <p:nvPr/>
        </p:nvSpPr>
        <p:spPr>
          <a:xfrm>
            <a:off x="5257800" y="5957888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38"/>
          <p:cNvSpPr/>
          <p:nvPr/>
        </p:nvSpPr>
        <p:spPr>
          <a:xfrm>
            <a:off x="1219200" y="2749550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/>
          </a:p>
        </p:txBody>
      </p:sp>
      <p:sp>
        <p:nvSpPr>
          <p:cNvPr id="1751" name="Google Shape;1751;p38"/>
          <p:cNvSpPr/>
          <p:nvPr/>
        </p:nvSpPr>
        <p:spPr>
          <a:xfrm>
            <a:off x="1219200" y="2344738"/>
            <a:ext cx="231775" cy="23653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/>
          </a:p>
        </p:txBody>
      </p:sp>
      <p:cxnSp>
        <p:nvCxnSpPr>
          <p:cNvPr id="1752" name="Google Shape;1752;p38"/>
          <p:cNvCxnSpPr>
            <a:stCxn id="1750" idx="0"/>
            <a:endCxn id="1751" idx="4"/>
          </p:cNvCxnSpPr>
          <p:nvPr/>
        </p:nvCxnSpPr>
        <p:spPr>
          <a:xfrm rot="10800000">
            <a:off x="1335088" y="2581250"/>
            <a:ext cx="0" cy="168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3" name="Google Shape;1753;p38"/>
          <p:cNvSpPr/>
          <p:nvPr/>
        </p:nvSpPr>
        <p:spPr>
          <a:xfrm>
            <a:off x="1598613" y="2346325"/>
            <a:ext cx="231775" cy="238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1754" name="Google Shape;1754;p38"/>
          <p:cNvSpPr/>
          <p:nvPr/>
        </p:nvSpPr>
        <p:spPr>
          <a:xfrm>
            <a:off x="1598613" y="1911350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cxnSp>
        <p:nvCxnSpPr>
          <p:cNvPr id="1755" name="Google Shape;1755;p38"/>
          <p:cNvCxnSpPr>
            <a:stCxn id="1753" idx="0"/>
            <a:endCxn id="1754" idx="4"/>
          </p:cNvCxnSpPr>
          <p:nvPr/>
        </p:nvCxnSpPr>
        <p:spPr>
          <a:xfrm rot="10800000">
            <a:off x="1714500" y="2148025"/>
            <a:ext cx="0" cy="198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38"/>
          <p:cNvCxnSpPr>
            <a:stCxn id="1751" idx="7"/>
            <a:endCxn id="1754" idx="3"/>
          </p:cNvCxnSpPr>
          <p:nvPr/>
        </p:nvCxnSpPr>
        <p:spPr>
          <a:xfrm flipH="1" rot="10800000">
            <a:off x="1417032" y="2113278"/>
            <a:ext cx="215400" cy="266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7" name="Google Shape;1757;p38"/>
          <p:cNvSpPr/>
          <p:nvPr/>
        </p:nvSpPr>
        <p:spPr>
          <a:xfrm>
            <a:off x="1958975" y="2355850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  <p:sp>
        <p:nvSpPr>
          <p:cNvPr id="1758" name="Google Shape;1758;p38"/>
          <p:cNvSpPr/>
          <p:nvPr/>
        </p:nvSpPr>
        <p:spPr>
          <a:xfrm>
            <a:off x="1958975" y="1911350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cxnSp>
        <p:nvCxnSpPr>
          <p:cNvPr id="1759" name="Google Shape;1759;p38"/>
          <p:cNvCxnSpPr>
            <a:stCxn id="1757" idx="0"/>
            <a:endCxn id="1758" idx="4"/>
          </p:cNvCxnSpPr>
          <p:nvPr/>
        </p:nvCxnSpPr>
        <p:spPr>
          <a:xfrm rot="10800000">
            <a:off x="2074863" y="2147950"/>
            <a:ext cx="0" cy="207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0" name="Google Shape;1760;p38"/>
          <p:cNvSpPr/>
          <p:nvPr/>
        </p:nvSpPr>
        <p:spPr>
          <a:xfrm>
            <a:off x="2338388" y="1911350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cxnSp>
        <p:nvCxnSpPr>
          <p:cNvPr id="1761" name="Google Shape;1761;p38"/>
          <p:cNvCxnSpPr>
            <a:stCxn id="1760" idx="0"/>
            <a:endCxn id="1762" idx="4"/>
          </p:cNvCxnSpPr>
          <p:nvPr/>
        </p:nvCxnSpPr>
        <p:spPr>
          <a:xfrm rot="10800000">
            <a:off x="2454276" y="1692350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3" name="Google Shape;1763;p38"/>
          <p:cNvCxnSpPr>
            <a:stCxn id="1758" idx="7"/>
            <a:endCxn id="1762" idx="3"/>
          </p:cNvCxnSpPr>
          <p:nvPr/>
        </p:nvCxnSpPr>
        <p:spPr>
          <a:xfrm flipH="1" rot="10800000">
            <a:off x="2156807" y="1657990"/>
            <a:ext cx="215400" cy="288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38"/>
          <p:cNvCxnSpPr>
            <a:stCxn id="1754" idx="7"/>
            <a:endCxn id="1762" idx="2"/>
          </p:cNvCxnSpPr>
          <p:nvPr/>
        </p:nvCxnSpPr>
        <p:spPr>
          <a:xfrm flipH="1" rot="10800000">
            <a:off x="1796445" y="1574890"/>
            <a:ext cx="541800" cy="371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38"/>
          <p:cNvSpPr/>
          <p:nvPr/>
        </p:nvSpPr>
        <p:spPr>
          <a:xfrm>
            <a:off x="2684463" y="2355850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1766" name="Google Shape;1766;p38"/>
          <p:cNvSpPr/>
          <p:nvPr/>
        </p:nvSpPr>
        <p:spPr>
          <a:xfrm>
            <a:off x="2684463" y="1911350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</p:txBody>
      </p:sp>
      <p:cxnSp>
        <p:nvCxnSpPr>
          <p:cNvPr id="1767" name="Google Shape;1767;p38"/>
          <p:cNvCxnSpPr>
            <a:stCxn id="1765" idx="0"/>
            <a:endCxn id="1766" idx="4"/>
          </p:cNvCxnSpPr>
          <p:nvPr/>
        </p:nvCxnSpPr>
        <p:spPr>
          <a:xfrm rot="10800000">
            <a:off x="2800351" y="2147950"/>
            <a:ext cx="0" cy="207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8" name="Google Shape;1768;p38"/>
          <p:cNvSpPr/>
          <p:nvPr/>
        </p:nvSpPr>
        <p:spPr>
          <a:xfrm>
            <a:off x="3030538" y="1911350"/>
            <a:ext cx="230187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/>
          </a:p>
        </p:txBody>
      </p:sp>
      <p:cxnSp>
        <p:nvCxnSpPr>
          <p:cNvPr id="1769" name="Google Shape;1769;p38"/>
          <p:cNvCxnSpPr>
            <a:stCxn id="1768" idx="0"/>
            <a:endCxn id="1770" idx="4"/>
          </p:cNvCxnSpPr>
          <p:nvPr/>
        </p:nvCxnSpPr>
        <p:spPr>
          <a:xfrm rot="10800000">
            <a:off x="3145632" y="1692350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38"/>
          <p:cNvCxnSpPr>
            <a:stCxn id="1766" idx="7"/>
            <a:endCxn id="1770" idx="3"/>
          </p:cNvCxnSpPr>
          <p:nvPr/>
        </p:nvCxnSpPr>
        <p:spPr>
          <a:xfrm flipH="1" rot="10800000">
            <a:off x="2882295" y="1657990"/>
            <a:ext cx="182100" cy="288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2" name="Google Shape;1772;p38"/>
          <p:cNvSpPr/>
          <p:nvPr/>
        </p:nvSpPr>
        <p:spPr>
          <a:xfrm>
            <a:off x="3424238" y="1911350"/>
            <a:ext cx="230187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cxnSp>
        <p:nvCxnSpPr>
          <p:cNvPr id="1773" name="Google Shape;1773;p38"/>
          <p:cNvCxnSpPr>
            <a:stCxn id="1772" idx="0"/>
            <a:endCxn id="1774" idx="4"/>
          </p:cNvCxnSpPr>
          <p:nvPr/>
        </p:nvCxnSpPr>
        <p:spPr>
          <a:xfrm rot="10800000">
            <a:off x="3539331" y="1692350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5" name="Google Shape;1775;p38"/>
          <p:cNvSpPr/>
          <p:nvPr/>
        </p:nvSpPr>
        <p:spPr>
          <a:xfrm>
            <a:off x="3835400" y="1458913"/>
            <a:ext cx="230188" cy="23653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/>
          </a:p>
        </p:txBody>
      </p:sp>
      <p:cxnSp>
        <p:nvCxnSpPr>
          <p:cNvPr id="1776" name="Google Shape;1776;p38"/>
          <p:cNvCxnSpPr>
            <a:stCxn id="1775" idx="0"/>
            <a:endCxn id="1777" idx="4"/>
          </p:cNvCxnSpPr>
          <p:nvPr/>
        </p:nvCxnSpPr>
        <p:spPr>
          <a:xfrm rot="10800000">
            <a:off x="3950494" y="1149313"/>
            <a:ext cx="0" cy="309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8" name="Google Shape;1778;p38"/>
          <p:cNvCxnSpPr/>
          <p:nvPr/>
        </p:nvCxnSpPr>
        <p:spPr>
          <a:xfrm flipH="1" rot="10800000">
            <a:off x="3225800" y="1103313"/>
            <a:ext cx="722313" cy="401637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p38"/>
          <p:cNvCxnSpPr/>
          <p:nvPr/>
        </p:nvCxnSpPr>
        <p:spPr>
          <a:xfrm flipH="1" rot="10800000">
            <a:off x="3592513" y="1117600"/>
            <a:ext cx="361950" cy="379413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38"/>
          <p:cNvCxnSpPr/>
          <p:nvPr/>
        </p:nvCxnSpPr>
        <p:spPr>
          <a:xfrm flipH="1" rot="10800000">
            <a:off x="2508250" y="1058863"/>
            <a:ext cx="1430338" cy="461962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2" name="Google Shape;1762;p38"/>
          <p:cNvSpPr/>
          <p:nvPr/>
        </p:nvSpPr>
        <p:spPr>
          <a:xfrm>
            <a:off x="2338388" y="1457325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0" name="Google Shape;1770;p38"/>
          <p:cNvSpPr/>
          <p:nvPr/>
        </p:nvSpPr>
        <p:spPr>
          <a:xfrm>
            <a:off x="3030538" y="1457325"/>
            <a:ext cx="230187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sp>
        <p:nvSpPr>
          <p:cNvPr id="1774" name="Google Shape;1774;p38"/>
          <p:cNvSpPr/>
          <p:nvPr/>
        </p:nvSpPr>
        <p:spPr>
          <a:xfrm>
            <a:off x="3424238" y="1457325"/>
            <a:ext cx="230187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777" name="Google Shape;1777;p38"/>
          <p:cNvSpPr/>
          <p:nvPr/>
        </p:nvSpPr>
        <p:spPr>
          <a:xfrm>
            <a:off x="3835400" y="914400"/>
            <a:ext cx="230188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781" name="Google Shape;1781;p38"/>
          <p:cNvSpPr/>
          <p:nvPr/>
        </p:nvSpPr>
        <p:spPr>
          <a:xfrm>
            <a:off x="7262813" y="1452563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sp>
        <p:nvSpPr>
          <p:cNvPr id="1782" name="Google Shape;1782;p38"/>
          <p:cNvSpPr/>
          <p:nvPr/>
        </p:nvSpPr>
        <p:spPr>
          <a:xfrm>
            <a:off x="7262813" y="914400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83" name="Google Shape;1783;p38"/>
          <p:cNvCxnSpPr>
            <a:stCxn id="1781" idx="0"/>
            <a:endCxn id="1782" idx="4"/>
          </p:cNvCxnSpPr>
          <p:nvPr/>
        </p:nvCxnSpPr>
        <p:spPr>
          <a:xfrm rot="10800000">
            <a:off x="7378701" y="1149263"/>
            <a:ext cx="0" cy="303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4" name="Google Shape;1784;p38"/>
          <p:cNvSpPr/>
          <p:nvPr/>
        </p:nvSpPr>
        <p:spPr>
          <a:xfrm>
            <a:off x="7948613" y="914400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5" name="Google Shape;1785;p38"/>
          <p:cNvSpPr/>
          <p:nvPr/>
        </p:nvSpPr>
        <p:spPr>
          <a:xfrm>
            <a:off x="6019800" y="3090863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/>
          </a:p>
        </p:txBody>
      </p:sp>
      <p:cxnSp>
        <p:nvCxnSpPr>
          <p:cNvPr id="1786" name="Google Shape;1786;p38"/>
          <p:cNvCxnSpPr>
            <a:stCxn id="1785" idx="0"/>
            <a:endCxn id="1787" idx="4"/>
          </p:cNvCxnSpPr>
          <p:nvPr/>
        </p:nvCxnSpPr>
        <p:spPr>
          <a:xfrm rot="10800000">
            <a:off x="6135688" y="2873363"/>
            <a:ext cx="0" cy="2175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8" name="Google Shape;1788;p38"/>
          <p:cNvSpPr/>
          <p:nvPr/>
        </p:nvSpPr>
        <p:spPr>
          <a:xfrm>
            <a:off x="6429375" y="2638425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</p:txBody>
      </p:sp>
      <p:cxnSp>
        <p:nvCxnSpPr>
          <p:cNvPr id="1789" name="Google Shape;1789;p38"/>
          <p:cNvCxnSpPr>
            <a:stCxn id="1788" idx="0"/>
            <a:endCxn id="1790" idx="4"/>
          </p:cNvCxnSpPr>
          <p:nvPr/>
        </p:nvCxnSpPr>
        <p:spPr>
          <a:xfrm rot="10800000">
            <a:off x="6543763" y="2328825"/>
            <a:ext cx="1500" cy="309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1" name="Google Shape;1791;p38"/>
          <p:cNvCxnSpPr/>
          <p:nvPr/>
        </p:nvCxnSpPr>
        <p:spPr>
          <a:xfrm flipH="1" rot="10800000">
            <a:off x="6188075" y="2297113"/>
            <a:ext cx="361950" cy="37782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7" name="Google Shape;1787;p38"/>
          <p:cNvSpPr/>
          <p:nvPr/>
        </p:nvSpPr>
        <p:spPr>
          <a:xfrm>
            <a:off x="6019800" y="2635250"/>
            <a:ext cx="231775" cy="238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1790" name="Google Shape;1790;p38"/>
          <p:cNvSpPr/>
          <p:nvPr/>
        </p:nvSpPr>
        <p:spPr>
          <a:xfrm>
            <a:off x="6427788" y="2092325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792" name="Google Shape;1792;p38"/>
          <p:cNvSpPr/>
          <p:nvPr/>
        </p:nvSpPr>
        <p:spPr>
          <a:xfrm>
            <a:off x="7262813" y="2628900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1793" name="Google Shape;1793;p38"/>
          <p:cNvSpPr/>
          <p:nvPr/>
        </p:nvSpPr>
        <p:spPr>
          <a:xfrm>
            <a:off x="7262813" y="2092325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94" name="Google Shape;1794;p38"/>
          <p:cNvCxnSpPr>
            <a:stCxn id="1792" idx="0"/>
            <a:endCxn id="1793" idx="4"/>
          </p:cNvCxnSpPr>
          <p:nvPr/>
        </p:nvCxnSpPr>
        <p:spPr>
          <a:xfrm rot="10800000">
            <a:off x="7378701" y="2328900"/>
            <a:ext cx="0" cy="300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5" name="Google Shape;1795;p38"/>
          <p:cNvSpPr/>
          <p:nvPr/>
        </p:nvSpPr>
        <p:spPr>
          <a:xfrm>
            <a:off x="7948613" y="2092325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6" name="Google Shape;1796;p38"/>
          <p:cNvSpPr txBox="1"/>
          <p:nvPr/>
        </p:nvSpPr>
        <p:spPr>
          <a:xfrm>
            <a:off x="152400" y="2514600"/>
            <a:ext cx="4921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baseline="-25000" sz="40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7" name="Google Shape;1797;p38"/>
          <p:cNvCxnSpPr/>
          <p:nvPr/>
        </p:nvCxnSpPr>
        <p:spPr>
          <a:xfrm rot="10800000">
            <a:off x="228600" y="3429000"/>
            <a:ext cx="8610600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8" name="Google Shape;1798;p38"/>
          <p:cNvSpPr txBox="1"/>
          <p:nvPr/>
        </p:nvSpPr>
        <p:spPr>
          <a:xfrm>
            <a:off x="3124200" y="3581400"/>
            <a:ext cx="2514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 2 B</a:t>
            </a:r>
            <a:r>
              <a:rPr b="1" baseline="-2500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into 1 B</a:t>
            </a:r>
            <a:r>
              <a:rPr b="1" baseline="-2500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99" name="Google Shape;1799;p38"/>
          <p:cNvSpPr txBox="1"/>
          <p:nvPr/>
        </p:nvSpPr>
        <p:spPr>
          <a:xfrm>
            <a:off x="2286000" y="4052888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 2 B</a:t>
            </a:r>
            <a:r>
              <a:rPr b="1" baseline="-2500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into 1 B</a:t>
            </a:r>
            <a:r>
              <a:rPr b="1" baseline="-2500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00" name="Google Shape;1800;p38"/>
          <p:cNvSpPr txBox="1"/>
          <p:nvPr/>
        </p:nvSpPr>
        <p:spPr>
          <a:xfrm>
            <a:off x="1295400" y="4495800"/>
            <a:ext cx="2514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 2 B</a:t>
            </a:r>
            <a:r>
              <a:rPr b="1" baseline="-2500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into 1 B</a:t>
            </a:r>
            <a:r>
              <a:rPr b="1" baseline="-2500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01" name="Google Shape;1801;p38"/>
          <p:cNvSpPr/>
          <p:nvPr/>
        </p:nvSpPr>
        <p:spPr>
          <a:xfrm flipH="1">
            <a:off x="4267200" y="4114800"/>
            <a:ext cx="914400" cy="1219200"/>
          </a:xfrm>
          <a:custGeom>
            <a:rect b="b" l="l" r="r" t="t"/>
            <a:pathLst>
              <a:path extrusionOk="0" h="552" w="360">
                <a:moveTo>
                  <a:pt x="0" y="0"/>
                </a:moveTo>
                <a:cubicBezTo>
                  <a:pt x="6" y="134"/>
                  <a:pt x="12" y="268"/>
                  <a:pt x="72" y="360"/>
                </a:cubicBezTo>
                <a:cubicBezTo>
                  <a:pt x="132" y="452"/>
                  <a:pt x="246" y="502"/>
                  <a:pt x="360" y="55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2" name="Google Shape;1802;p38"/>
          <p:cNvSpPr/>
          <p:nvPr/>
        </p:nvSpPr>
        <p:spPr>
          <a:xfrm flipH="1">
            <a:off x="3733800" y="4495800"/>
            <a:ext cx="609600" cy="838200"/>
          </a:xfrm>
          <a:custGeom>
            <a:rect b="b" l="l" r="r" t="t"/>
            <a:pathLst>
              <a:path extrusionOk="0" h="552" w="360">
                <a:moveTo>
                  <a:pt x="0" y="0"/>
                </a:moveTo>
                <a:cubicBezTo>
                  <a:pt x="6" y="134"/>
                  <a:pt x="12" y="268"/>
                  <a:pt x="72" y="360"/>
                </a:cubicBezTo>
                <a:cubicBezTo>
                  <a:pt x="132" y="452"/>
                  <a:pt x="246" y="502"/>
                  <a:pt x="360" y="55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3" name="Google Shape;1803;p38"/>
          <p:cNvSpPr/>
          <p:nvPr/>
        </p:nvSpPr>
        <p:spPr>
          <a:xfrm flipH="1">
            <a:off x="3352800" y="4876800"/>
            <a:ext cx="228600" cy="457200"/>
          </a:xfrm>
          <a:custGeom>
            <a:rect b="b" l="l" r="r" t="t"/>
            <a:pathLst>
              <a:path extrusionOk="0" h="552" w="360">
                <a:moveTo>
                  <a:pt x="0" y="0"/>
                </a:moveTo>
                <a:cubicBezTo>
                  <a:pt x="6" y="134"/>
                  <a:pt x="12" y="268"/>
                  <a:pt x="72" y="360"/>
                </a:cubicBezTo>
                <a:cubicBezTo>
                  <a:pt x="132" y="452"/>
                  <a:pt x="246" y="502"/>
                  <a:pt x="360" y="55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4" name="Google Shape;1804;p38"/>
          <p:cNvSpPr/>
          <p:nvPr/>
        </p:nvSpPr>
        <p:spPr>
          <a:xfrm>
            <a:off x="7875588" y="609600"/>
            <a:ext cx="381000" cy="2076450"/>
          </a:xfrm>
          <a:prstGeom prst="ellipse">
            <a:avLst/>
          </a:prstGeom>
          <a:noFill/>
          <a:ln cap="flat" cmpd="sng" w="12700">
            <a:solidFill>
              <a:schemeClr val="fol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5" name="Google Shape;1805;p38"/>
          <p:cNvSpPr/>
          <p:nvPr/>
        </p:nvSpPr>
        <p:spPr>
          <a:xfrm>
            <a:off x="4343400" y="5486400"/>
            <a:ext cx="381000" cy="762000"/>
          </a:xfrm>
          <a:prstGeom prst="ellipse">
            <a:avLst/>
          </a:prstGeom>
          <a:noFill/>
          <a:ln cap="flat" cmpd="sng" w="12700">
            <a:solidFill>
              <a:schemeClr val="fol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6" name="Google Shape;1806;p38"/>
          <p:cNvSpPr/>
          <p:nvPr/>
        </p:nvSpPr>
        <p:spPr>
          <a:xfrm>
            <a:off x="6961188" y="685800"/>
            <a:ext cx="762000" cy="2533650"/>
          </a:xfrm>
          <a:prstGeom prst="ellipse">
            <a:avLst/>
          </a:prstGeom>
          <a:noFill/>
          <a:ln cap="flat" cmpd="sng" w="12700">
            <a:solidFill>
              <a:srgbClr val="CF0E3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7" name="Google Shape;1807;p38"/>
          <p:cNvSpPr/>
          <p:nvPr/>
        </p:nvSpPr>
        <p:spPr>
          <a:xfrm>
            <a:off x="3962400" y="5562600"/>
            <a:ext cx="304800" cy="762000"/>
          </a:xfrm>
          <a:prstGeom prst="ellipse">
            <a:avLst/>
          </a:prstGeom>
          <a:noFill/>
          <a:ln cap="flat" cmpd="sng" w="12700">
            <a:solidFill>
              <a:srgbClr val="CF0E3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8" name="Google Shape;1808;p38"/>
          <p:cNvSpPr txBox="1"/>
          <p:nvPr/>
        </p:nvSpPr>
        <p:spPr>
          <a:xfrm>
            <a:off x="5105400" y="6338888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26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38"/>
          <p:cNvSpPr txBox="1"/>
          <p:nvPr/>
        </p:nvSpPr>
        <p:spPr>
          <a:xfrm>
            <a:off x="5105400" y="55626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 </a:t>
            </a:r>
            <a:endParaRPr b="1"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0" name="Google Shape;1810;p38"/>
          <p:cNvCxnSpPr/>
          <p:nvPr/>
        </p:nvCxnSpPr>
        <p:spPr>
          <a:xfrm flipH="1">
            <a:off x="1371588" y="1828800"/>
            <a:ext cx="7189800" cy="1371600"/>
          </a:xfrm>
          <a:prstGeom prst="curvedConnector3">
            <a:avLst>
              <a:gd fmla="val 49991" name="adj1"/>
            </a:avLst>
          </a:prstGeom>
          <a:noFill/>
          <a:ln cap="flat" cmpd="sng" w="127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11" name="Google Shape;1811;p38"/>
          <p:cNvSpPr txBox="1"/>
          <p:nvPr/>
        </p:nvSpPr>
        <p:spPr>
          <a:xfrm>
            <a:off x="4879975" y="2819400"/>
            <a:ext cx="63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aseline="-25000"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812" name="Google Shape;1812;p38"/>
          <p:cNvSpPr txBox="1"/>
          <p:nvPr/>
        </p:nvSpPr>
        <p:spPr>
          <a:xfrm>
            <a:off x="4497388" y="1981200"/>
            <a:ext cx="63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aseline="-25000"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9"/>
          <p:cNvSpPr/>
          <p:nvPr/>
        </p:nvSpPr>
        <p:spPr>
          <a:xfrm>
            <a:off x="1192213" y="3781425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55</a:t>
            </a:r>
            <a:endParaRPr/>
          </a:p>
        </p:txBody>
      </p:sp>
      <p:sp>
        <p:nvSpPr>
          <p:cNvPr id="1818" name="Google Shape;1818;p39"/>
          <p:cNvSpPr/>
          <p:nvPr/>
        </p:nvSpPr>
        <p:spPr>
          <a:xfrm>
            <a:off x="1192213" y="3376613"/>
            <a:ext cx="231775" cy="23653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cxnSp>
        <p:nvCxnSpPr>
          <p:cNvPr id="1819" name="Google Shape;1819;p39"/>
          <p:cNvCxnSpPr>
            <a:stCxn id="1817" idx="0"/>
            <a:endCxn id="1818" idx="4"/>
          </p:cNvCxnSpPr>
          <p:nvPr/>
        </p:nvCxnSpPr>
        <p:spPr>
          <a:xfrm rot="10800000">
            <a:off x="1308100" y="3613125"/>
            <a:ext cx="0" cy="168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0" name="Google Shape;1820;p39"/>
          <p:cNvSpPr/>
          <p:nvPr/>
        </p:nvSpPr>
        <p:spPr>
          <a:xfrm>
            <a:off x="1571625" y="3378200"/>
            <a:ext cx="231775" cy="238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32</a:t>
            </a:r>
            <a:endParaRPr/>
          </a:p>
        </p:txBody>
      </p:sp>
      <p:sp>
        <p:nvSpPr>
          <p:cNvPr id="1821" name="Google Shape;1821;p39"/>
          <p:cNvSpPr/>
          <p:nvPr/>
        </p:nvSpPr>
        <p:spPr>
          <a:xfrm>
            <a:off x="1571625" y="2943225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1822" name="Google Shape;1822;p39"/>
          <p:cNvCxnSpPr>
            <a:stCxn id="1820" idx="0"/>
            <a:endCxn id="1821" idx="4"/>
          </p:cNvCxnSpPr>
          <p:nvPr/>
        </p:nvCxnSpPr>
        <p:spPr>
          <a:xfrm rot="10800000">
            <a:off x="1687513" y="3179900"/>
            <a:ext cx="0" cy="198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39"/>
          <p:cNvCxnSpPr>
            <a:stCxn id="1818" idx="7"/>
            <a:endCxn id="1821" idx="3"/>
          </p:cNvCxnSpPr>
          <p:nvPr/>
        </p:nvCxnSpPr>
        <p:spPr>
          <a:xfrm flipH="1" rot="10800000">
            <a:off x="1390045" y="3145153"/>
            <a:ext cx="215400" cy="266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4" name="Google Shape;1824;p39"/>
          <p:cNvSpPr/>
          <p:nvPr/>
        </p:nvSpPr>
        <p:spPr>
          <a:xfrm>
            <a:off x="1931988" y="3387725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1825" name="Google Shape;1825;p39"/>
          <p:cNvSpPr/>
          <p:nvPr/>
        </p:nvSpPr>
        <p:spPr>
          <a:xfrm>
            <a:off x="1931988" y="2943225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826" name="Google Shape;1826;p39"/>
          <p:cNvCxnSpPr>
            <a:stCxn id="1824" idx="0"/>
            <a:endCxn id="1825" idx="4"/>
          </p:cNvCxnSpPr>
          <p:nvPr/>
        </p:nvCxnSpPr>
        <p:spPr>
          <a:xfrm rot="10800000">
            <a:off x="2047876" y="3179825"/>
            <a:ext cx="0" cy="207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7" name="Google Shape;1827;p39"/>
          <p:cNvSpPr/>
          <p:nvPr/>
        </p:nvSpPr>
        <p:spPr>
          <a:xfrm>
            <a:off x="2311400" y="2943225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cxnSp>
        <p:nvCxnSpPr>
          <p:cNvPr id="1828" name="Google Shape;1828;p39"/>
          <p:cNvCxnSpPr>
            <a:stCxn id="1827" idx="0"/>
            <a:endCxn id="1829" idx="4"/>
          </p:cNvCxnSpPr>
          <p:nvPr/>
        </p:nvCxnSpPr>
        <p:spPr>
          <a:xfrm rot="10800000">
            <a:off x="2427288" y="2724225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39"/>
          <p:cNvCxnSpPr>
            <a:stCxn id="1825" idx="7"/>
            <a:endCxn id="1829" idx="3"/>
          </p:cNvCxnSpPr>
          <p:nvPr/>
        </p:nvCxnSpPr>
        <p:spPr>
          <a:xfrm flipH="1" rot="10800000">
            <a:off x="2129820" y="2689865"/>
            <a:ext cx="215400" cy="288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39"/>
          <p:cNvCxnSpPr>
            <a:stCxn id="1821" idx="7"/>
            <a:endCxn id="1829" idx="2"/>
          </p:cNvCxnSpPr>
          <p:nvPr/>
        </p:nvCxnSpPr>
        <p:spPr>
          <a:xfrm flipH="1" rot="10800000">
            <a:off x="1769457" y="2606765"/>
            <a:ext cx="541800" cy="371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2" name="Google Shape;1832;p39"/>
          <p:cNvSpPr/>
          <p:nvPr/>
        </p:nvSpPr>
        <p:spPr>
          <a:xfrm>
            <a:off x="2657475" y="3387725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sp>
        <p:nvSpPr>
          <p:cNvPr id="1833" name="Google Shape;1833;p39"/>
          <p:cNvSpPr/>
          <p:nvPr/>
        </p:nvSpPr>
        <p:spPr>
          <a:xfrm>
            <a:off x="2657475" y="2943225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48</a:t>
            </a:r>
            <a:endParaRPr/>
          </a:p>
        </p:txBody>
      </p:sp>
      <p:cxnSp>
        <p:nvCxnSpPr>
          <p:cNvPr id="1834" name="Google Shape;1834;p39"/>
          <p:cNvCxnSpPr>
            <a:stCxn id="1832" idx="0"/>
            <a:endCxn id="1833" idx="4"/>
          </p:cNvCxnSpPr>
          <p:nvPr/>
        </p:nvCxnSpPr>
        <p:spPr>
          <a:xfrm rot="10800000">
            <a:off x="2773363" y="3179825"/>
            <a:ext cx="0" cy="207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5" name="Google Shape;1835;p39"/>
          <p:cNvSpPr/>
          <p:nvPr/>
        </p:nvSpPr>
        <p:spPr>
          <a:xfrm>
            <a:off x="3003550" y="2943225"/>
            <a:ext cx="230188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/>
          </a:p>
        </p:txBody>
      </p:sp>
      <p:cxnSp>
        <p:nvCxnSpPr>
          <p:cNvPr id="1836" name="Google Shape;1836;p39"/>
          <p:cNvCxnSpPr>
            <a:stCxn id="1835" idx="0"/>
            <a:endCxn id="1837" idx="4"/>
          </p:cNvCxnSpPr>
          <p:nvPr/>
        </p:nvCxnSpPr>
        <p:spPr>
          <a:xfrm rot="10800000">
            <a:off x="3118644" y="2724225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8" name="Google Shape;1838;p39"/>
          <p:cNvCxnSpPr>
            <a:stCxn id="1833" idx="7"/>
            <a:endCxn id="1837" idx="3"/>
          </p:cNvCxnSpPr>
          <p:nvPr/>
        </p:nvCxnSpPr>
        <p:spPr>
          <a:xfrm flipH="1" rot="10800000">
            <a:off x="2855307" y="2689865"/>
            <a:ext cx="182100" cy="288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9" name="Google Shape;1839;p39"/>
          <p:cNvSpPr/>
          <p:nvPr/>
        </p:nvSpPr>
        <p:spPr>
          <a:xfrm>
            <a:off x="3397250" y="2943225"/>
            <a:ext cx="230188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cxnSp>
        <p:nvCxnSpPr>
          <p:cNvPr id="1840" name="Google Shape;1840;p39"/>
          <p:cNvCxnSpPr>
            <a:stCxn id="1839" idx="0"/>
            <a:endCxn id="1841" idx="4"/>
          </p:cNvCxnSpPr>
          <p:nvPr/>
        </p:nvCxnSpPr>
        <p:spPr>
          <a:xfrm rot="10800000">
            <a:off x="3512344" y="2724225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2" name="Google Shape;1842;p39"/>
          <p:cNvSpPr/>
          <p:nvPr/>
        </p:nvSpPr>
        <p:spPr>
          <a:xfrm>
            <a:off x="3808413" y="2490788"/>
            <a:ext cx="230187" cy="23653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44</a:t>
            </a:r>
            <a:endParaRPr/>
          </a:p>
        </p:txBody>
      </p:sp>
      <p:cxnSp>
        <p:nvCxnSpPr>
          <p:cNvPr id="1843" name="Google Shape;1843;p39"/>
          <p:cNvCxnSpPr>
            <a:stCxn id="1842" idx="0"/>
            <a:endCxn id="1844" idx="4"/>
          </p:cNvCxnSpPr>
          <p:nvPr/>
        </p:nvCxnSpPr>
        <p:spPr>
          <a:xfrm rot="10800000">
            <a:off x="3923506" y="2181188"/>
            <a:ext cx="0" cy="309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5" name="Google Shape;1845;p39"/>
          <p:cNvCxnSpPr/>
          <p:nvPr/>
        </p:nvCxnSpPr>
        <p:spPr>
          <a:xfrm flipH="1" rot="10800000">
            <a:off x="3198813" y="2135188"/>
            <a:ext cx="722312" cy="401637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6" name="Google Shape;1846;p39"/>
          <p:cNvCxnSpPr/>
          <p:nvPr/>
        </p:nvCxnSpPr>
        <p:spPr>
          <a:xfrm flipH="1" rot="10800000">
            <a:off x="3565525" y="2149475"/>
            <a:ext cx="361950" cy="379413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Google Shape;1847;p39"/>
          <p:cNvCxnSpPr/>
          <p:nvPr/>
        </p:nvCxnSpPr>
        <p:spPr>
          <a:xfrm flipH="1" rot="10800000">
            <a:off x="2481263" y="2090738"/>
            <a:ext cx="1430337" cy="461962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9" name="Google Shape;1829;p39"/>
          <p:cNvSpPr/>
          <p:nvPr/>
        </p:nvSpPr>
        <p:spPr>
          <a:xfrm>
            <a:off x="2311400" y="2489200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7" name="Google Shape;1837;p39"/>
          <p:cNvSpPr/>
          <p:nvPr/>
        </p:nvSpPr>
        <p:spPr>
          <a:xfrm>
            <a:off x="3003550" y="2489200"/>
            <a:ext cx="230188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sp>
        <p:nvSpPr>
          <p:cNvPr id="1841" name="Google Shape;1841;p39"/>
          <p:cNvSpPr/>
          <p:nvPr/>
        </p:nvSpPr>
        <p:spPr>
          <a:xfrm>
            <a:off x="3397250" y="2489200"/>
            <a:ext cx="230188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1844" name="Google Shape;1844;p39"/>
          <p:cNvSpPr/>
          <p:nvPr/>
        </p:nvSpPr>
        <p:spPr>
          <a:xfrm>
            <a:off x="3808413" y="1946275"/>
            <a:ext cx="230187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848" name="Google Shape;1848;p39"/>
          <p:cNvSpPr/>
          <p:nvPr/>
        </p:nvSpPr>
        <p:spPr>
          <a:xfrm>
            <a:off x="7845425" y="2484438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sp>
        <p:nvSpPr>
          <p:cNvPr id="1849" name="Google Shape;1849;p39"/>
          <p:cNvSpPr/>
          <p:nvPr/>
        </p:nvSpPr>
        <p:spPr>
          <a:xfrm>
            <a:off x="7845425" y="1981200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50" name="Google Shape;1850;p39"/>
          <p:cNvCxnSpPr>
            <a:stCxn id="1848" idx="0"/>
            <a:endCxn id="1849" idx="4"/>
          </p:cNvCxnSpPr>
          <p:nvPr/>
        </p:nvCxnSpPr>
        <p:spPr>
          <a:xfrm rot="10800000">
            <a:off x="7961313" y="2216238"/>
            <a:ext cx="0" cy="268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1" name="Google Shape;1851;p39"/>
          <p:cNvSpPr/>
          <p:nvPr/>
        </p:nvSpPr>
        <p:spPr>
          <a:xfrm>
            <a:off x="6602413" y="3970338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41</a:t>
            </a:r>
            <a:endParaRPr/>
          </a:p>
        </p:txBody>
      </p:sp>
      <p:cxnSp>
        <p:nvCxnSpPr>
          <p:cNvPr id="1852" name="Google Shape;1852;p39"/>
          <p:cNvCxnSpPr>
            <a:stCxn id="1851" idx="0"/>
            <a:endCxn id="1853" idx="4"/>
          </p:cNvCxnSpPr>
          <p:nvPr/>
        </p:nvCxnSpPr>
        <p:spPr>
          <a:xfrm rot="10800000">
            <a:off x="6718301" y="3752838"/>
            <a:ext cx="0" cy="2175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4" name="Google Shape;1854;p39"/>
          <p:cNvSpPr/>
          <p:nvPr/>
        </p:nvSpPr>
        <p:spPr>
          <a:xfrm>
            <a:off x="7011988" y="3517900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cxnSp>
        <p:nvCxnSpPr>
          <p:cNvPr id="1855" name="Google Shape;1855;p39"/>
          <p:cNvCxnSpPr>
            <a:stCxn id="1854" idx="0"/>
            <a:endCxn id="1856" idx="4"/>
          </p:cNvCxnSpPr>
          <p:nvPr/>
        </p:nvCxnSpPr>
        <p:spPr>
          <a:xfrm rot="10800000">
            <a:off x="7126376" y="3208300"/>
            <a:ext cx="1500" cy="309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39"/>
          <p:cNvCxnSpPr/>
          <p:nvPr/>
        </p:nvCxnSpPr>
        <p:spPr>
          <a:xfrm flipH="1" rot="10800000">
            <a:off x="6770688" y="3176588"/>
            <a:ext cx="361950" cy="37782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3" name="Google Shape;1853;p39"/>
          <p:cNvSpPr/>
          <p:nvPr/>
        </p:nvSpPr>
        <p:spPr>
          <a:xfrm>
            <a:off x="6602413" y="3514725"/>
            <a:ext cx="231775" cy="23812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r>
            <a:endParaRPr/>
          </a:p>
        </p:txBody>
      </p:sp>
      <p:sp>
        <p:nvSpPr>
          <p:cNvPr id="1856" name="Google Shape;1856;p39"/>
          <p:cNvSpPr/>
          <p:nvPr/>
        </p:nvSpPr>
        <p:spPr>
          <a:xfrm>
            <a:off x="7010400" y="2971800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858" name="Google Shape;1858;p39"/>
          <p:cNvSpPr/>
          <p:nvPr/>
        </p:nvSpPr>
        <p:spPr>
          <a:xfrm>
            <a:off x="7845425" y="3508375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1859" name="Google Shape;1859;p39"/>
          <p:cNvSpPr/>
          <p:nvPr/>
        </p:nvSpPr>
        <p:spPr>
          <a:xfrm>
            <a:off x="7845425" y="2971800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60" name="Google Shape;1860;p39"/>
          <p:cNvCxnSpPr>
            <a:stCxn id="1858" idx="0"/>
            <a:endCxn id="1859" idx="4"/>
          </p:cNvCxnSpPr>
          <p:nvPr/>
        </p:nvCxnSpPr>
        <p:spPr>
          <a:xfrm rot="10800000">
            <a:off x="7961313" y="3208375"/>
            <a:ext cx="0" cy="300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1" name="Google Shape;1861;p39"/>
          <p:cNvSpPr txBox="1"/>
          <p:nvPr/>
        </p:nvSpPr>
        <p:spPr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baseline="-25000" sz="40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2" name="Google Shape;1862;p39"/>
          <p:cNvCxnSpPr/>
          <p:nvPr/>
        </p:nvCxnSpPr>
        <p:spPr>
          <a:xfrm rot="10800000">
            <a:off x="228600" y="4343400"/>
            <a:ext cx="8915400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3" name="Google Shape;1863;p39"/>
          <p:cNvSpPr/>
          <p:nvPr/>
        </p:nvSpPr>
        <p:spPr>
          <a:xfrm>
            <a:off x="7769225" y="5194300"/>
            <a:ext cx="231775" cy="234950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cxnSp>
        <p:nvCxnSpPr>
          <p:cNvPr id="1864" name="Google Shape;1864;p39"/>
          <p:cNvCxnSpPr>
            <a:stCxn id="1863" idx="0"/>
            <a:endCxn id="1865" idx="4"/>
          </p:cNvCxnSpPr>
          <p:nvPr/>
        </p:nvCxnSpPr>
        <p:spPr>
          <a:xfrm rot="10800000">
            <a:off x="7883613" y="4884700"/>
            <a:ext cx="1500" cy="309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5" name="Google Shape;1865;p39"/>
          <p:cNvSpPr/>
          <p:nvPr/>
        </p:nvSpPr>
        <p:spPr>
          <a:xfrm>
            <a:off x="7767638" y="4648200"/>
            <a:ext cx="231775" cy="236538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866" name="Google Shape;1866;p39"/>
          <p:cNvSpPr/>
          <p:nvPr/>
        </p:nvSpPr>
        <p:spPr>
          <a:xfrm>
            <a:off x="4800600" y="6089650"/>
            <a:ext cx="231775" cy="234950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41</a:t>
            </a:r>
            <a:endParaRPr/>
          </a:p>
        </p:txBody>
      </p:sp>
      <p:sp>
        <p:nvSpPr>
          <p:cNvPr id="1867" name="Google Shape;1867;p39"/>
          <p:cNvSpPr/>
          <p:nvPr/>
        </p:nvSpPr>
        <p:spPr>
          <a:xfrm>
            <a:off x="4800600" y="5645150"/>
            <a:ext cx="231775" cy="236538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28</a:t>
            </a:r>
            <a:endParaRPr/>
          </a:p>
        </p:txBody>
      </p:sp>
      <p:cxnSp>
        <p:nvCxnSpPr>
          <p:cNvPr id="1868" name="Google Shape;1868;p39"/>
          <p:cNvCxnSpPr>
            <a:stCxn id="1866" idx="0"/>
            <a:endCxn id="1867" idx="4"/>
          </p:cNvCxnSpPr>
          <p:nvPr/>
        </p:nvCxnSpPr>
        <p:spPr>
          <a:xfrm rot="10800000">
            <a:off x="4916488" y="5881750"/>
            <a:ext cx="0" cy="207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9" name="Google Shape;1869;p39"/>
          <p:cNvSpPr/>
          <p:nvPr/>
        </p:nvSpPr>
        <p:spPr>
          <a:xfrm>
            <a:off x="5146675" y="5645150"/>
            <a:ext cx="230188" cy="236538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cxnSp>
        <p:nvCxnSpPr>
          <p:cNvPr id="1870" name="Google Shape;1870;p39"/>
          <p:cNvCxnSpPr>
            <a:stCxn id="1869" idx="0"/>
            <a:endCxn id="1871" idx="4"/>
          </p:cNvCxnSpPr>
          <p:nvPr/>
        </p:nvCxnSpPr>
        <p:spPr>
          <a:xfrm rot="10800000">
            <a:off x="5261769" y="5426150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39"/>
          <p:cNvCxnSpPr>
            <a:stCxn id="1867" idx="7"/>
            <a:endCxn id="1871" idx="3"/>
          </p:cNvCxnSpPr>
          <p:nvPr/>
        </p:nvCxnSpPr>
        <p:spPr>
          <a:xfrm flipH="1" rot="10800000">
            <a:off x="4998432" y="5391790"/>
            <a:ext cx="182100" cy="288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3" name="Google Shape;1873;p39"/>
          <p:cNvSpPr/>
          <p:nvPr/>
        </p:nvSpPr>
        <p:spPr>
          <a:xfrm>
            <a:off x="5540375" y="5645150"/>
            <a:ext cx="230188" cy="236538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cxnSp>
        <p:nvCxnSpPr>
          <p:cNvPr id="1874" name="Google Shape;1874;p39"/>
          <p:cNvCxnSpPr>
            <a:stCxn id="1873" idx="0"/>
            <a:endCxn id="1875" idx="4"/>
          </p:cNvCxnSpPr>
          <p:nvPr/>
        </p:nvCxnSpPr>
        <p:spPr>
          <a:xfrm rot="10800000">
            <a:off x="5655469" y="5426150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6" name="Google Shape;1876;p39"/>
          <p:cNvSpPr/>
          <p:nvPr/>
        </p:nvSpPr>
        <p:spPr>
          <a:xfrm>
            <a:off x="5951538" y="5192713"/>
            <a:ext cx="230187" cy="236537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cxnSp>
        <p:nvCxnSpPr>
          <p:cNvPr id="1877" name="Google Shape;1877;p39"/>
          <p:cNvCxnSpPr>
            <a:stCxn id="1876" idx="0"/>
            <a:endCxn id="1878" idx="4"/>
          </p:cNvCxnSpPr>
          <p:nvPr/>
        </p:nvCxnSpPr>
        <p:spPr>
          <a:xfrm rot="10800000">
            <a:off x="6066631" y="4883113"/>
            <a:ext cx="0" cy="309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39"/>
          <p:cNvCxnSpPr/>
          <p:nvPr/>
        </p:nvCxnSpPr>
        <p:spPr>
          <a:xfrm flipH="1" rot="10800000">
            <a:off x="5341938" y="4837113"/>
            <a:ext cx="722312" cy="401637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Google Shape;1880;p39"/>
          <p:cNvCxnSpPr/>
          <p:nvPr/>
        </p:nvCxnSpPr>
        <p:spPr>
          <a:xfrm flipH="1" rot="10800000">
            <a:off x="5708650" y="4851400"/>
            <a:ext cx="361950" cy="379413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1" name="Google Shape;1871;p39"/>
          <p:cNvSpPr/>
          <p:nvPr/>
        </p:nvSpPr>
        <p:spPr>
          <a:xfrm>
            <a:off x="5146675" y="5191125"/>
            <a:ext cx="230188" cy="234950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875" name="Google Shape;1875;p39"/>
          <p:cNvSpPr/>
          <p:nvPr/>
        </p:nvSpPr>
        <p:spPr>
          <a:xfrm>
            <a:off x="5540375" y="5191125"/>
            <a:ext cx="230188" cy="234950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878" name="Google Shape;1878;p39"/>
          <p:cNvSpPr/>
          <p:nvPr/>
        </p:nvSpPr>
        <p:spPr>
          <a:xfrm>
            <a:off x="5951538" y="4648200"/>
            <a:ext cx="230187" cy="234950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81" name="Google Shape;1881;p39"/>
          <p:cNvSpPr/>
          <p:nvPr/>
        </p:nvSpPr>
        <p:spPr>
          <a:xfrm>
            <a:off x="7848600" y="685800"/>
            <a:ext cx="231775" cy="236538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2" name="Google Shape;1882;p39"/>
          <p:cNvSpPr/>
          <p:nvPr/>
        </p:nvSpPr>
        <p:spPr>
          <a:xfrm>
            <a:off x="7848600" y="1219200"/>
            <a:ext cx="231775" cy="234950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83" name="Google Shape;1883;p39"/>
          <p:cNvCxnSpPr>
            <a:stCxn id="1882" idx="0"/>
            <a:endCxn id="1881" idx="4"/>
          </p:cNvCxnSpPr>
          <p:nvPr/>
        </p:nvCxnSpPr>
        <p:spPr>
          <a:xfrm rot="10800000">
            <a:off x="7964488" y="922200"/>
            <a:ext cx="0" cy="297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4" name="Google Shape;1884;p39"/>
          <p:cNvSpPr/>
          <p:nvPr/>
        </p:nvSpPr>
        <p:spPr>
          <a:xfrm>
            <a:off x="6553200" y="1684338"/>
            <a:ext cx="231775" cy="234950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cxnSp>
        <p:nvCxnSpPr>
          <p:cNvPr id="1885" name="Google Shape;1885;p39"/>
          <p:cNvCxnSpPr>
            <a:stCxn id="1884" idx="0"/>
            <a:endCxn id="1886" idx="4"/>
          </p:cNvCxnSpPr>
          <p:nvPr/>
        </p:nvCxnSpPr>
        <p:spPr>
          <a:xfrm rot="10800000">
            <a:off x="6669088" y="1466838"/>
            <a:ext cx="0" cy="2175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7" name="Google Shape;1887;p39"/>
          <p:cNvSpPr/>
          <p:nvPr/>
        </p:nvSpPr>
        <p:spPr>
          <a:xfrm>
            <a:off x="6962775" y="1231900"/>
            <a:ext cx="231775" cy="234950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cxnSp>
        <p:nvCxnSpPr>
          <p:cNvPr id="1888" name="Google Shape;1888;p39"/>
          <p:cNvCxnSpPr>
            <a:stCxn id="1887" idx="0"/>
            <a:endCxn id="1889" idx="4"/>
          </p:cNvCxnSpPr>
          <p:nvPr/>
        </p:nvCxnSpPr>
        <p:spPr>
          <a:xfrm rot="10800000">
            <a:off x="7077163" y="922300"/>
            <a:ext cx="1500" cy="309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0" name="Google Shape;1890;p39"/>
          <p:cNvCxnSpPr/>
          <p:nvPr/>
        </p:nvCxnSpPr>
        <p:spPr>
          <a:xfrm flipH="1" rot="10800000">
            <a:off x="6721475" y="890588"/>
            <a:ext cx="361950" cy="37782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6" name="Google Shape;1886;p39"/>
          <p:cNvSpPr/>
          <p:nvPr/>
        </p:nvSpPr>
        <p:spPr>
          <a:xfrm>
            <a:off x="6553200" y="1228725"/>
            <a:ext cx="231775" cy="238125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889" name="Google Shape;1889;p39"/>
          <p:cNvSpPr/>
          <p:nvPr/>
        </p:nvSpPr>
        <p:spPr>
          <a:xfrm>
            <a:off x="6961188" y="685800"/>
            <a:ext cx="231775" cy="236538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91" name="Google Shape;1891;p39"/>
          <p:cNvSpPr/>
          <p:nvPr/>
        </p:nvSpPr>
        <p:spPr>
          <a:xfrm>
            <a:off x="4648200" y="2051050"/>
            <a:ext cx="231775" cy="234950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41</a:t>
            </a:r>
            <a:endParaRPr/>
          </a:p>
        </p:txBody>
      </p:sp>
      <p:sp>
        <p:nvSpPr>
          <p:cNvPr id="1892" name="Google Shape;1892;p39"/>
          <p:cNvSpPr/>
          <p:nvPr/>
        </p:nvSpPr>
        <p:spPr>
          <a:xfrm>
            <a:off x="4648200" y="1606550"/>
            <a:ext cx="231775" cy="236538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r>
            <a:endParaRPr/>
          </a:p>
        </p:txBody>
      </p:sp>
      <p:cxnSp>
        <p:nvCxnSpPr>
          <p:cNvPr id="1893" name="Google Shape;1893;p39"/>
          <p:cNvCxnSpPr>
            <a:stCxn id="1891" idx="0"/>
            <a:endCxn id="1892" idx="4"/>
          </p:cNvCxnSpPr>
          <p:nvPr/>
        </p:nvCxnSpPr>
        <p:spPr>
          <a:xfrm rot="10800000">
            <a:off x="4764088" y="1843150"/>
            <a:ext cx="0" cy="207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4" name="Google Shape;1894;p39"/>
          <p:cNvSpPr/>
          <p:nvPr/>
        </p:nvSpPr>
        <p:spPr>
          <a:xfrm>
            <a:off x="4994275" y="1606550"/>
            <a:ext cx="230188" cy="236538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cxnSp>
        <p:nvCxnSpPr>
          <p:cNvPr id="1895" name="Google Shape;1895;p39"/>
          <p:cNvCxnSpPr>
            <a:stCxn id="1894" idx="0"/>
            <a:endCxn id="1896" idx="4"/>
          </p:cNvCxnSpPr>
          <p:nvPr/>
        </p:nvCxnSpPr>
        <p:spPr>
          <a:xfrm rot="10800000">
            <a:off x="5109369" y="1387550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7" name="Google Shape;1897;p39"/>
          <p:cNvCxnSpPr>
            <a:stCxn id="1892" idx="7"/>
            <a:endCxn id="1896" idx="3"/>
          </p:cNvCxnSpPr>
          <p:nvPr/>
        </p:nvCxnSpPr>
        <p:spPr>
          <a:xfrm flipH="1" rot="10800000">
            <a:off x="4846032" y="1353190"/>
            <a:ext cx="182100" cy="288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8" name="Google Shape;1898;p39"/>
          <p:cNvSpPr/>
          <p:nvPr/>
        </p:nvSpPr>
        <p:spPr>
          <a:xfrm>
            <a:off x="5387975" y="1606550"/>
            <a:ext cx="230188" cy="236538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cxnSp>
        <p:nvCxnSpPr>
          <p:cNvPr id="1899" name="Google Shape;1899;p39"/>
          <p:cNvCxnSpPr>
            <a:stCxn id="1898" idx="0"/>
            <a:endCxn id="1900" idx="4"/>
          </p:cNvCxnSpPr>
          <p:nvPr/>
        </p:nvCxnSpPr>
        <p:spPr>
          <a:xfrm rot="10800000">
            <a:off x="5503069" y="1387550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1" name="Google Shape;1901;p39"/>
          <p:cNvSpPr/>
          <p:nvPr/>
        </p:nvSpPr>
        <p:spPr>
          <a:xfrm>
            <a:off x="5799138" y="1154113"/>
            <a:ext cx="230187" cy="236537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cxnSp>
        <p:nvCxnSpPr>
          <p:cNvPr id="1902" name="Google Shape;1902;p39"/>
          <p:cNvCxnSpPr>
            <a:stCxn id="1901" idx="0"/>
            <a:endCxn id="1903" idx="4"/>
          </p:cNvCxnSpPr>
          <p:nvPr/>
        </p:nvCxnSpPr>
        <p:spPr>
          <a:xfrm rot="10800000">
            <a:off x="5914231" y="844513"/>
            <a:ext cx="0" cy="309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4" name="Google Shape;1904;p39"/>
          <p:cNvCxnSpPr/>
          <p:nvPr/>
        </p:nvCxnSpPr>
        <p:spPr>
          <a:xfrm flipH="1" rot="10800000">
            <a:off x="5189538" y="798513"/>
            <a:ext cx="722312" cy="401637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39"/>
          <p:cNvCxnSpPr/>
          <p:nvPr/>
        </p:nvCxnSpPr>
        <p:spPr>
          <a:xfrm flipH="1" rot="10800000">
            <a:off x="5556250" y="812800"/>
            <a:ext cx="361950" cy="379413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6" name="Google Shape;1896;p39"/>
          <p:cNvSpPr/>
          <p:nvPr/>
        </p:nvSpPr>
        <p:spPr>
          <a:xfrm>
            <a:off x="4994275" y="1152525"/>
            <a:ext cx="230188" cy="234950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900" name="Google Shape;1900;p39"/>
          <p:cNvSpPr/>
          <p:nvPr/>
        </p:nvSpPr>
        <p:spPr>
          <a:xfrm>
            <a:off x="5387975" y="1152525"/>
            <a:ext cx="230188" cy="234950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903" name="Google Shape;1903;p39"/>
          <p:cNvSpPr/>
          <p:nvPr/>
        </p:nvSpPr>
        <p:spPr>
          <a:xfrm>
            <a:off x="5799138" y="609600"/>
            <a:ext cx="230187" cy="234950"/>
          </a:xfrm>
          <a:prstGeom prst="ellipse">
            <a:avLst/>
          </a:prstGeom>
          <a:solidFill>
            <a:srgbClr val="003399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906" name="Google Shape;1906;p39"/>
          <p:cNvSpPr/>
          <p:nvPr/>
        </p:nvSpPr>
        <p:spPr>
          <a:xfrm>
            <a:off x="1143000" y="6483350"/>
            <a:ext cx="231775" cy="236538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55</a:t>
            </a:r>
            <a:endParaRPr/>
          </a:p>
        </p:txBody>
      </p:sp>
      <p:sp>
        <p:nvSpPr>
          <p:cNvPr id="1907" name="Google Shape;1907;p39"/>
          <p:cNvSpPr/>
          <p:nvPr/>
        </p:nvSpPr>
        <p:spPr>
          <a:xfrm>
            <a:off x="1143000" y="6078538"/>
            <a:ext cx="231775" cy="236537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cxnSp>
        <p:nvCxnSpPr>
          <p:cNvPr id="1908" name="Google Shape;1908;p39"/>
          <p:cNvCxnSpPr>
            <a:stCxn id="1906" idx="0"/>
            <a:endCxn id="1907" idx="4"/>
          </p:cNvCxnSpPr>
          <p:nvPr/>
        </p:nvCxnSpPr>
        <p:spPr>
          <a:xfrm rot="10800000">
            <a:off x="1258888" y="6315050"/>
            <a:ext cx="0" cy="168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9" name="Google Shape;1909;p39"/>
          <p:cNvSpPr/>
          <p:nvPr/>
        </p:nvSpPr>
        <p:spPr>
          <a:xfrm>
            <a:off x="1522413" y="6080125"/>
            <a:ext cx="231775" cy="238125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32</a:t>
            </a:r>
            <a:endParaRPr/>
          </a:p>
        </p:txBody>
      </p:sp>
      <p:sp>
        <p:nvSpPr>
          <p:cNvPr id="1910" name="Google Shape;1910;p39"/>
          <p:cNvSpPr/>
          <p:nvPr/>
        </p:nvSpPr>
        <p:spPr>
          <a:xfrm>
            <a:off x="1522413" y="5645150"/>
            <a:ext cx="231775" cy="236538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1911" name="Google Shape;1911;p39"/>
          <p:cNvCxnSpPr>
            <a:stCxn id="1909" idx="0"/>
            <a:endCxn id="1910" idx="4"/>
          </p:cNvCxnSpPr>
          <p:nvPr/>
        </p:nvCxnSpPr>
        <p:spPr>
          <a:xfrm rot="10800000">
            <a:off x="1638300" y="5881825"/>
            <a:ext cx="0" cy="198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2" name="Google Shape;1912;p39"/>
          <p:cNvCxnSpPr>
            <a:stCxn id="1907" idx="7"/>
            <a:endCxn id="1910" idx="3"/>
          </p:cNvCxnSpPr>
          <p:nvPr/>
        </p:nvCxnSpPr>
        <p:spPr>
          <a:xfrm flipH="1" rot="10800000">
            <a:off x="1340832" y="5847078"/>
            <a:ext cx="215400" cy="266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3" name="Google Shape;1913;p39"/>
          <p:cNvSpPr/>
          <p:nvPr/>
        </p:nvSpPr>
        <p:spPr>
          <a:xfrm>
            <a:off x="1882775" y="6089650"/>
            <a:ext cx="231775" cy="234950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1914" name="Google Shape;1914;p39"/>
          <p:cNvSpPr/>
          <p:nvPr/>
        </p:nvSpPr>
        <p:spPr>
          <a:xfrm>
            <a:off x="1882775" y="5645150"/>
            <a:ext cx="231775" cy="236538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915" name="Google Shape;1915;p39"/>
          <p:cNvCxnSpPr>
            <a:stCxn id="1913" idx="0"/>
            <a:endCxn id="1914" idx="4"/>
          </p:cNvCxnSpPr>
          <p:nvPr/>
        </p:nvCxnSpPr>
        <p:spPr>
          <a:xfrm rot="10800000">
            <a:off x="1998663" y="5881750"/>
            <a:ext cx="0" cy="207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6" name="Google Shape;1916;p39"/>
          <p:cNvSpPr/>
          <p:nvPr/>
        </p:nvSpPr>
        <p:spPr>
          <a:xfrm>
            <a:off x="2262188" y="5645150"/>
            <a:ext cx="231775" cy="236538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cxnSp>
        <p:nvCxnSpPr>
          <p:cNvPr id="1917" name="Google Shape;1917;p39"/>
          <p:cNvCxnSpPr>
            <a:stCxn id="1916" idx="0"/>
            <a:endCxn id="1918" idx="4"/>
          </p:cNvCxnSpPr>
          <p:nvPr/>
        </p:nvCxnSpPr>
        <p:spPr>
          <a:xfrm rot="10800000">
            <a:off x="2378076" y="5426150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39"/>
          <p:cNvCxnSpPr>
            <a:stCxn id="1914" idx="7"/>
            <a:endCxn id="1918" idx="3"/>
          </p:cNvCxnSpPr>
          <p:nvPr/>
        </p:nvCxnSpPr>
        <p:spPr>
          <a:xfrm flipH="1" rot="10800000">
            <a:off x="2080607" y="5391790"/>
            <a:ext cx="215400" cy="288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39"/>
          <p:cNvCxnSpPr>
            <a:stCxn id="1910" idx="7"/>
            <a:endCxn id="1918" idx="2"/>
          </p:cNvCxnSpPr>
          <p:nvPr/>
        </p:nvCxnSpPr>
        <p:spPr>
          <a:xfrm flipH="1" rot="10800000">
            <a:off x="1720245" y="5308690"/>
            <a:ext cx="541800" cy="371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1" name="Google Shape;1921;p39"/>
          <p:cNvSpPr/>
          <p:nvPr/>
        </p:nvSpPr>
        <p:spPr>
          <a:xfrm>
            <a:off x="2608263" y="6089650"/>
            <a:ext cx="231775" cy="234950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sp>
        <p:nvSpPr>
          <p:cNvPr id="1922" name="Google Shape;1922;p39"/>
          <p:cNvSpPr/>
          <p:nvPr/>
        </p:nvSpPr>
        <p:spPr>
          <a:xfrm>
            <a:off x="2608263" y="5645150"/>
            <a:ext cx="231775" cy="236538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48</a:t>
            </a:r>
            <a:endParaRPr/>
          </a:p>
        </p:txBody>
      </p:sp>
      <p:cxnSp>
        <p:nvCxnSpPr>
          <p:cNvPr id="1923" name="Google Shape;1923;p39"/>
          <p:cNvCxnSpPr>
            <a:stCxn id="1921" idx="0"/>
            <a:endCxn id="1922" idx="4"/>
          </p:cNvCxnSpPr>
          <p:nvPr/>
        </p:nvCxnSpPr>
        <p:spPr>
          <a:xfrm rot="10800000">
            <a:off x="2724151" y="5881750"/>
            <a:ext cx="0" cy="207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4" name="Google Shape;1924;p39"/>
          <p:cNvSpPr/>
          <p:nvPr/>
        </p:nvSpPr>
        <p:spPr>
          <a:xfrm>
            <a:off x="2954338" y="5645150"/>
            <a:ext cx="230187" cy="236538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/>
          </a:p>
        </p:txBody>
      </p:sp>
      <p:cxnSp>
        <p:nvCxnSpPr>
          <p:cNvPr id="1925" name="Google Shape;1925;p39"/>
          <p:cNvCxnSpPr>
            <a:stCxn id="1924" idx="0"/>
            <a:endCxn id="1926" idx="4"/>
          </p:cNvCxnSpPr>
          <p:nvPr/>
        </p:nvCxnSpPr>
        <p:spPr>
          <a:xfrm rot="10800000">
            <a:off x="3069432" y="5426150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39"/>
          <p:cNvCxnSpPr>
            <a:stCxn id="1922" idx="7"/>
            <a:endCxn id="1926" idx="3"/>
          </p:cNvCxnSpPr>
          <p:nvPr/>
        </p:nvCxnSpPr>
        <p:spPr>
          <a:xfrm flipH="1" rot="10800000">
            <a:off x="2806095" y="5391790"/>
            <a:ext cx="182100" cy="288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8" name="Google Shape;1928;p39"/>
          <p:cNvSpPr/>
          <p:nvPr/>
        </p:nvSpPr>
        <p:spPr>
          <a:xfrm>
            <a:off x="3348038" y="5645150"/>
            <a:ext cx="230187" cy="236538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cxnSp>
        <p:nvCxnSpPr>
          <p:cNvPr id="1929" name="Google Shape;1929;p39"/>
          <p:cNvCxnSpPr>
            <a:stCxn id="1928" idx="0"/>
            <a:endCxn id="1930" idx="4"/>
          </p:cNvCxnSpPr>
          <p:nvPr/>
        </p:nvCxnSpPr>
        <p:spPr>
          <a:xfrm rot="10800000">
            <a:off x="3463131" y="5426150"/>
            <a:ext cx="0" cy="21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1" name="Google Shape;1931;p39"/>
          <p:cNvSpPr/>
          <p:nvPr/>
        </p:nvSpPr>
        <p:spPr>
          <a:xfrm>
            <a:off x="3759200" y="5192713"/>
            <a:ext cx="230188" cy="236537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44</a:t>
            </a:r>
            <a:endParaRPr/>
          </a:p>
        </p:txBody>
      </p:sp>
      <p:cxnSp>
        <p:nvCxnSpPr>
          <p:cNvPr id="1932" name="Google Shape;1932;p39"/>
          <p:cNvCxnSpPr>
            <a:stCxn id="1931" idx="0"/>
            <a:endCxn id="1933" idx="4"/>
          </p:cNvCxnSpPr>
          <p:nvPr/>
        </p:nvCxnSpPr>
        <p:spPr>
          <a:xfrm rot="10800000">
            <a:off x="3874294" y="4883113"/>
            <a:ext cx="0" cy="309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39"/>
          <p:cNvCxnSpPr/>
          <p:nvPr/>
        </p:nvCxnSpPr>
        <p:spPr>
          <a:xfrm flipH="1" rot="10800000">
            <a:off x="3149600" y="4837113"/>
            <a:ext cx="722313" cy="401637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39"/>
          <p:cNvCxnSpPr/>
          <p:nvPr/>
        </p:nvCxnSpPr>
        <p:spPr>
          <a:xfrm flipH="1" rot="10800000">
            <a:off x="3516313" y="4851400"/>
            <a:ext cx="361950" cy="379413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39"/>
          <p:cNvCxnSpPr/>
          <p:nvPr/>
        </p:nvCxnSpPr>
        <p:spPr>
          <a:xfrm flipH="1" rot="10800000">
            <a:off x="2432050" y="4792663"/>
            <a:ext cx="1430338" cy="461962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8" name="Google Shape;1918;p39"/>
          <p:cNvSpPr/>
          <p:nvPr/>
        </p:nvSpPr>
        <p:spPr>
          <a:xfrm>
            <a:off x="2262188" y="5191125"/>
            <a:ext cx="231775" cy="234950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 sz="1000">
              <a:solidFill>
                <a:srgbClr val="CF0E3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6" name="Google Shape;1926;p39"/>
          <p:cNvSpPr/>
          <p:nvPr/>
        </p:nvSpPr>
        <p:spPr>
          <a:xfrm>
            <a:off x="2954338" y="5191125"/>
            <a:ext cx="230187" cy="234950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sp>
        <p:nvSpPr>
          <p:cNvPr id="1930" name="Google Shape;1930;p39"/>
          <p:cNvSpPr/>
          <p:nvPr/>
        </p:nvSpPr>
        <p:spPr>
          <a:xfrm>
            <a:off x="3348038" y="5191125"/>
            <a:ext cx="230187" cy="234950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1933" name="Google Shape;1933;p39"/>
          <p:cNvSpPr/>
          <p:nvPr/>
        </p:nvSpPr>
        <p:spPr>
          <a:xfrm>
            <a:off x="3759200" y="4648200"/>
            <a:ext cx="230188" cy="234950"/>
          </a:xfrm>
          <a:prstGeom prst="ellipse">
            <a:avLst/>
          </a:prstGeom>
          <a:solidFill>
            <a:schemeClr val="hlink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937" name="Google Shape;1937;p39"/>
          <p:cNvSpPr/>
          <p:nvPr/>
        </p:nvSpPr>
        <p:spPr>
          <a:xfrm>
            <a:off x="8607425" y="1946275"/>
            <a:ext cx="231775" cy="2349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8" name="Google Shape;1938;p39"/>
          <p:cNvSpPr/>
          <p:nvPr/>
        </p:nvSpPr>
        <p:spPr>
          <a:xfrm>
            <a:off x="8607425" y="2971800"/>
            <a:ext cx="231775" cy="23653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9" name="Google Shape;1939;p39"/>
          <p:cNvSpPr txBox="1"/>
          <p:nvPr>
            <p:ph type="title"/>
          </p:nvPr>
        </p:nvSpPr>
        <p:spPr>
          <a:xfrm>
            <a:off x="228600" y="228600"/>
            <a:ext cx="381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Heap:  Union</a:t>
            </a:r>
            <a:endParaRPr/>
          </a:p>
        </p:txBody>
      </p:sp>
      <p:sp>
        <p:nvSpPr>
          <p:cNvPr id="1940" name="Google Shape;1940;p39"/>
          <p:cNvSpPr/>
          <p:nvPr/>
        </p:nvSpPr>
        <p:spPr>
          <a:xfrm>
            <a:off x="8586788" y="4700588"/>
            <a:ext cx="100012" cy="100012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1" name="Google Shape;1941;p39"/>
          <p:cNvSpPr/>
          <p:nvPr/>
        </p:nvSpPr>
        <p:spPr>
          <a:xfrm>
            <a:off x="8458200" y="1524000"/>
            <a:ext cx="685800" cy="2514600"/>
          </a:xfrm>
          <a:prstGeom prst="wedgeEllipseCallout">
            <a:avLst>
              <a:gd fmla="val -100463" name="adj1"/>
              <a:gd fmla="val -58269" name="adj2"/>
            </a:avLst>
          </a:prstGeom>
          <a:noFill/>
          <a:ln cap="flat" cmpd="sng" w="12700">
            <a:solidFill>
              <a:schemeClr val="folHlink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2" name="Google Shape;1942;p39"/>
          <p:cNvSpPr/>
          <p:nvPr/>
        </p:nvSpPr>
        <p:spPr>
          <a:xfrm>
            <a:off x="7620000" y="1600200"/>
            <a:ext cx="685800" cy="2514600"/>
          </a:xfrm>
          <a:prstGeom prst="wedgeEllipseCallout">
            <a:avLst>
              <a:gd fmla="val -102778" name="adj1"/>
              <a:gd fmla="val -58269" name="adj2"/>
            </a:avLst>
          </a:prstGeom>
          <a:noFill/>
          <a:ln cap="flat" cmpd="sng" w="12700">
            <a:solidFill>
              <a:srgbClr val="CF0E3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3" name="Google Shape;1943;p39"/>
          <p:cNvSpPr/>
          <p:nvPr/>
        </p:nvSpPr>
        <p:spPr>
          <a:xfrm>
            <a:off x="6400800" y="457200"/>
            <a:ext cx="990600" cy="3886200"/>
          </a:xfrm>
          <a:prstGeom prst="wedgeEllipseCallout">
            <a:avLst>
              <a:gd fmla="val -93431" name="adj1"/>
              <a:gd fmla="val -24838" name="adj2"/>
            </a:avLst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4" name="Google Shape;1944;p39"/>
          <p:cNvCxnSpPr/>
          <p:nvPr/>
        </p:nvCxnSpPr>
        <p:spPr>
          <a:xfrm flipH="1">
            <a:off x="1371600" y="2743200"/>
            <a:ext cx="7543800" cy="1371600"/>
          </a:xfrm>
          <a:prstGeom prst="curvedConnector3">
            <a:avLst>
              <a:gd fmla="val 50000" name="adj1"/>
            </a:avLst>
          </a:prstGeom>
          <a:noFill/>
          <a:ln cap="flat" cmpd="sng" w="127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0"/>
          <p:cNvSpPr txBox="1"/>
          <p:nvPr>
            <p:ph type="title"/>
          </p:nvPr>
        </p:nvSpPr>
        <p:spPr>
          <a:xfrm>
            <a:off x="457200" y="3810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Heap:  Union</a:t>
            </a:r>
            <a:endParaRPr/>
          </a:p>
        </p:txBody>
      </p:sp>
      <p:sp>
        <p:nvSpPr>
          <p:cNvPr id="1950" name="Google Shape;1950;p40"/>
          <p:cNvSpPr txBox="1"/>
          <p:nvPr>
            <p:ph idx="1" type="body"/>
          </p:nvPr>
        </p:nvSpPr>
        <p:spPr>
          <a:xfrm>
            <a:off x="76200" y="1371600"/>
            <a:ext cx="8915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Create heap H that is union of heaps H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H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Analogous to binary addition.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Running time.  </a:t>
            </a:r>
            <a:r>
              <a:rPr b="0" i="0" lang="en-US" sz="2800" u="none" cap="none" strike="noStrike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O(log 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Proportional to number of trees in root lists  ≤  2( ⎣log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n⎦ + 1).</a:t>
            </a:r>
            <a:endParaRPr b="0" i="0" sz="24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1" name="Google Shape;1951;p40"/>
          <p:cNvSpPr/>
          <p:nvPr/>
        </p:nvSpPr>
        <p:spPr>
          <a:xfrm>
            <a:off x="6705600" y="49530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40"/>
          <p:cNvSpPr/>
          <p:nvPr/>
        </p:nvSpPr>
        <p:spPr>
          <a:xfrm>
            <a:off x="6248400" y="49530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40"/>
          <p:cNvSpPr/>
          <p:nvPr/>
        </p:nvSpPr>
        <p:spPr>
          <a:xfrm>
            <a:off x="5791200" y="49530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4" name="Google Shape;1954;p40"/>
          <p:cNvSpPr/>
          <p:nvPr/>
        </p:nvSpPr>
        <p:spPr>
          <a:xfrm>
            <a:off x="7162800" y="49530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40"/>
          <p:cNvSpPr/>
          <p:nvPr/>
        </p:nvSpPr>
        <p:spPr>
          <a:xfrm>
            <a:off x="5334000" y="49530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6" name="Google Shape;1956;p40"/>
          <p:cNvSpPr/>
          <p:nvPr/>
        </p:nvSpPr>
        <p:spPr>
          <a:xfrm>
            <a:off x="7162800" y="49530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40"/>
          <p:cNvSpPr/>
          <p:nvPr/>
        </p:nvSpPr>
        <p:spPr>
          <a:xfrm>
            <a:off x="5334000" y="49530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1"/>
          <p:cNvSpPr txBox="1"/>
          <p:nvPr>
            <p:ph type="title"/>
          </p:nvPr>
        </p:nvSpPr>
        <p:spPr>
          <a:xfrm>
            <a:off x="457200" y="152400"/>
            <a:ext cx="815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Heap:  Delete Min</a:t>
            </a:r>
            <a:endParaRPr/>
          </a:p>
        </p:txBody>
      </p:sp>
      <p:sp>
        <p:nvSpPr>
          <p:cNvPr id="1963" name="Google Shape;1963;p41"/>
          <p:cNvSpPr txBox="1"/>
          <p:nvPr>
            <p:ph idx="1" type="body"/>
          </p:nvPr>
        </p:nvSpPr>
        <p:spPr>
          <a:xfrm>
            <a:off x="228600" y="838200"/>
            <a:ext cx="8610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node with minimum key in binomial heap H.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Find root x with min key in root list of H, and delete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H' ←  broken binomial trees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  ←  Union(H')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Running time.  </a:t>
            </a:r>
            <a:r>
              <a:rPr b="0" i="0" lang="en-US" sz="2800" u="none" cap="none" strike="noStrike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O(log n)</a:t>
            </a:r>
            <a:endParaRPr/>
          </a:p>
        </p:txBody>
      </p:sp>
      <p:sp>
        <p:nvSpPr>
          <p:cNvPr id="1964" name="Google Shape;1964;p41"/>
          <p:cNvSpPr/>
          <p:nvPr/>
        </p:nvSpPr>
        <p:spPr>
          <a:xfrm>
            <a:off x="5334000" y="28194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1965" name="Google Shape;1965;p41"/>
          <p:cNvSpPr/>
          <p:nvPr/>
        </p:nvSpPr>
        <p:spPr>
          <a:xfrm>
            <a:off x="914400" y="611981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55</a:t>
            </a:r>
            <a:endParaRPr/>
          </a:p>
        </p:txBody>
      </p:sp>
      <p:sp>
        <p:nvSpPr>
          <p:cNvPr id="1966" name="Google Shape;1966;p41"/>
          <p:cNvSpPr/>
          <p:nvPr/>
        </p:nvSpPr>
        <p:spPr>
          <a:xfrm>
            <a:off x="914400" y="551021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cxnSp>
        <p:nvCxnSpPr>
          <p:cNvPr id="1967" name="Google Shape;1967;p41"/>
          <p:cNvCxnSpPr>
            <a:stCxn id="1965" idx="0"/>
            <a:endCxn id="1966" idx="4"/>
          </p:cNvCxnSpPr>
          <p:nvPr/>
        </p:nvCxnSpPr>
        <p:spPr>
          <a:xfrm rot="10800000">
            <a:off x="1089025" y="5867513"/>
            <a:ext cx="0" cy="252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8" name="Google Shape;1968;p41"/>
          <p:cNvSpPr/>
          <p:nvPr/>
        </p:nvSpPr>
        <p:spPr>
          <a:xfrm>
            <a:off x="1485900" y="5511800"/>
            <a:ext cx="349250" cy="3587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32</a:t>
            </a:r>
            <a:endParaRPr/>
          </a:p>
        </p:txBody>
      </p:sp>
      <p:sp>
        <p:nvSpPr>
          <p:cNvPr id="1969" name="Google Shape;1969;p41"/>
          <p:cNvSpPr/>
          <p:nvPr/>
        </p:nvSpPr>
        <p:spPr>
          <a:xfrm>
            <a:off x="1485900" y="485616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1970" name="Google Shape;1970;p41"/>
          <p:cNvCxnSpPr>
            <a:stCxn id="1968" idx="0"/>
            <a:endCxn id="1969" idx="4"/>
          </p:cNvCxnSpPr>
          <p:nvPr/>
        </p:nvCxnSpPr>
        <p:spPr>
          <a:xfrm rot="10800000">
            <a:off x="1660525" y="5213300"/>
            <a:ext cx="0" cy="2985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1" name="Google Shape;1971;p41"/>
          <p:cNvCxnSpPr>
            <a:stCxn id="1966" idx="7"/>
            <a:endCxn id="1969" idx="3"/>
          </p:cNvCxnSpPr>
          <p:nvPr/>
        </p:nvCxnSpPr>
        <p:spPr>
          <a:xfrm flipH="1" rot="10800000">
            <a:off x="1212504" y="5161122"/>
            <a:ext cx="324600" cy="401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2" name="Google Shape;1972;p41"/>
          <p:cNvSpPr/>
          <p:nvPr/>
        </p:nvSpPr>
        <p:spPr>
          <a:xfrm>
            <a:off x="2030413" y="5526088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1973" name="Google Shape;1973;p41"/>
          <p:cNvSpPr/>
          <p:nvPr/>
        </p:nvSpPr>
        <p:spPr>
          <a:xfrm>
            <a:off x="2030413" y="485616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974" name="Google Shape;1974;p41"/>
          <p:cNvCxnSpPr>
            <a:stCxn id="1972" idx="0"/>
            <a:endCxn id="1973" idx="4"/>
          </p:cNvCxnSpPr>
          <p:nvPr/>
        </p:nvCxnSpPr>
        <p:spPr>
          <a:xfrm rot="10800000">
            <a:off x="2205038" y="5213488"/>
            <a:ext cx="0" cy="312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5" name="Google Shape;1975;p41"/>
          <p:cNvSpPr/>
          <p:nvPr/>
        </p:nvSpPr>
        <p:spPr>
          <a:xfrm>
            <a:off x="2603500" y="485616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cxnSp>
        <p:nvCxnSpPr>
          <p:cNvPr id="1976" name="Google Shape;1976;p41"/>
          <p:cNvCxnSpPr>
            <a:stCxn id="1975" idx="0"/>
            <a:endCxn id="1977" idx="4"/>
          </p:cNvCxnSpPr>
          <p:nvPr/>
        </p:nvCxnSpPr>
        <p:spPr>
          <a:xfrm rot="10800000">
            <a:off x="2778125" y="4495863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41"/>
          <p:cNvCxnSpPr>
            <a:stCxn id="1973" idx="7"/>
            <a:endCxn id="1977" idx="3"/>
          </p:cNvCxnSpPr>
          <p:nvPr/>
        </p:nvCxnSpPr>
        <p:spPr>
          <a:xfrm flipH="1" rot="10800000">
            <a:off x="2328517" y="4443772"/>
            <a:ext cx="326100" cy="464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9" name="Google Shape;1979;p41"/>
          <p:cNvCxnSpPr>
            <a:stCxn id="1969" idx="7"/>
            <a:endCxn id="1977" idx="2"/>
          </p:cNvCxnSpPr>
          <p:nvPr/>
        </p:nvCxnSpPr>
        <p:spPr>
          <a:xfrm flipH="1" rot="10800000">
            <a:off x="1784004" y="4318072"/>
            <a:ext cx="819600" cy="590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0" name="Google Shape;1980;p41"/>
          <p:cNvSpPr/>
          <p:nvPr/>
        </p:nvSpPr>
        <p:spPr>
          <a:xfrm>
            <a:off x="3124200" y="5526088"/>
            <a:ext cx="347663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sp>
        <p:nvSpPr>
          <p:cNvPr id="1981" name="Google Shape;1981;p41"/>
          <p:cNvSpPr/>
          <p:nvPr/>
        </p:nvSpPr>
        <p:spPr>
          <a:xfrm>
            <a:off x="3124200" y="4856163"/>
            <a:ext cx="347663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48</a:t>
            </a:r>
            <a:endParaRPr/>
          </a:p>
        </p:txBody>
      </p:sp>
      <p:cxnSp>
        <p:nvCxnSpPr>
          <p:cNvPr id="1982" name="Google Shape;1982;p41"/>
          <p:cNvCxnSpPr>
            <a:stCxn id="1980" idx="0"/>
            <a:endCxn id="1981" idx="4"/>
          </p:cNvCxnSpPr>
          <p:nvPr/>
        </p:nvCxnSpPr>
        <p:spPr>
          <a:xfrm rot="10800000">
            <a:off x="3298031" y="5213488"/>
            <a:ext cx="0" cy="312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3" name="Google Shape;1983;p41"/>
          <p:cNvSpPr/>
          <p:nvPr/>
        </p:nvSpPr>
        <p:spPr>
          <a:xfrm>
            <a:off x="3646488" y="4856163"/>
            <a:ext cx="346075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/>
          </a:p>
        </p:txBody>
      </p:sp>
      <p:cxnSp>
        <p:nvCxnSpPr>
          <p:cNvPr id="1984" name="Google Shape;1984;p41"/>
          <p:cNvCxnSpPr>
            <a:stCxn id="1983" idx="0"/>
            <a:endCxn id="1985" idx="4"/>
          </p:cNvCxnSpPr>
          <p:nvPr/>
        </p:nvCxnSpPr>
        <p:spPr>
          <a:xfrm rot="10800000">
            <a:off x="3819525" y="4495863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6" name="Google Shape;1986;p41"/>
          <p:cNvCxnSpPr>
            <a:stCxn id="1981" idx="7"/>
            <a:endCxn id="1985" idx="3"/>
          </p:cNvCxnSpPr>
          <p:nvPr/>
        </p:nvCxnSpPr>
        <p:spPr>
          <a:xfrm flipH="1" rot="10800000">
            <a:off x="3420949" y="4443772"/>
            <a:ext cx="276300" cy="464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7" name="Google Shape;1987;p41"/>
          <p:cNvSpPr/>
          <p:nvPr/>
        </p:nvSpPr>
        <p:spPr>
          <a:xfrm>
            <a:off x="4240213" y="485616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cxnSp>
        <p:nvCxnSpPr>
          <p:cNvPr id="1988" name="Google Shape;1988;p41"/>
          <p:cNvCxnSpPr>
            <a:stCxn id="1987" idx="0"/>
            <a:endCxn id="1989" idx="4"/>
          </p:cNvCxnSpPr>
          <p:nvPr/>
        </p:nvCxnSpPr>
        <p:spPr>
          <a:xfrm rot="10800000">
            <a:off x="4414838" y="4495863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0" name="Google Shape;1990;p41"/>
          <p:cNvSpPr/>
          <p:nvPr/>
        </p:nvSpPr>
        <p:spPr>
          <a:xfrm>
            <a:off x="6334125" y="4191000"/>
            <a:ext cx="349250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sp>
        <p:nvSpPr>
          <p:cNvPr id="1991" name="Google Shape;1991;p41"/>
          <p:cNvSpPr/>
          <p:nvPr/>
        </p:nvSpPr>
        <p:spPr>
          <a:xfrm>
            <a:off x="6334125" y="3228975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92" name="Google Shape;1992;p41"/>
          <p:cNvCxnSpPr>
            <a:stCxn id="1990" idx="0"/>
            <a:endCxn id="1991" idx="4"/>
          </p:cNvCxnSpPr>
          <p:nvPr/>
        </p:nvCxnSpPr>
        <p:spPr>
          <a:xfrm rot="10800000">
            <a:off x="6508750" y="3584700"/>
            <a:ext cx="0" cy="606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3" name="Google Shape;1993;p41"/>
          <p:cNvSpPr/>
          <p:nvPr/>
        </p:nvSpPr>
        <p:spPr>
          <a:xfrm>
            <a:off x="7423150" y="3228975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4" name="Google Shape;1994;p41"/>
          <p:cNvSpPr/>
          <p:nvPr/>
        </p:nvSpPr>
        <p:spPr>
          <a:xfrm>
            <a:off x="4859338" y="4138613"/>
            <a:ext cx="347662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44</a:t>
            </a:r>
            <a:endParaRPr/>
          </a:p>
        </p:txBody>
      </p:sp>
      <p:sp>
        <p:nvSpPr>
          <p:cNvPr id="1977" name="Google Shape;1977;p41"/>
          <p:cNvSpPr/>
          <p:nvPr/>
        </p:nvSpPr>
        <p:spPr>
          <a:xfrm>
            <a:off x="2603500" y="4140200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5" name="Google Shape;1985;p41"/>
          <p:cNvSpPr/>
          <p:nvPr/>
        </p:nvSpPr>
        <p:spPr>
          <a:xfrm>
            <a:off x="3646488" y="4140200"/>
            <a:ext cx="346075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sp>
        <p:nvSpPr>
          <p:cNvPr id="1989" name="Google Shape;1989;p41"/>
          <p:cNvSpPr/>
          <p:nvPr/>
        </p:nvSpPr>
        <p:spPr>
          <a:xfrm>
            <a:off x="4240213" y="4140200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1995" name="Google Shape;1995;p41"/>
          <p:cNvSpPr/>
          <p:nvPr/>
        </p:nvSpPr>
        <p:spPr>
          <a:xfrm>
            <a:off x="5291138" y="3224213"/>
            <a:ext cx="347662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1996" name="Google Shape;1996;p41"/>
          <p:cNvCxnSpPr>
            <a:stCxn id="1994" idx="7"/>
            <a:endCxn id="1995" idx="3"/>
          </p:cNvCxnSpPr>
          <p:nvPr/>
        </p:nvCxnSpPr>
        <p:spPr>
          <a:xfrm flipH="1" rot="10800000">
            <a:off x="5156086" y="3529122"/>
            <a:ext cx="186000" cy="6618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7" name="Google Shape;1997;p41"/>
          <p:cNvCxnSpPr>
            <a:stCxn id="1989" idx="7"/>
            <a:endCxn id="1995" idx="3"/>
          </p:cNvCxnSpPr>
          <p:nvPr/>
        </p:nvCxnSpPr>
        <p:spPr>
          <a:xfrm flipH="1" rot="10800000">
            <a:off x="4538316" y="3528976"/>
            <a:ext cx="803700" cy="663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8" name="Google Shape;1998;p41"/>
          <p:cNvCxnSpPr>
            <a:stCxn id="1985" idx="7"/>
            <a:endCxn id="1995" idx="3"/>
          </p:cNvCxnSpPr>
          <p:nvPr/>
        </p:nvCxnSpPr>
        <p:spPr>
          <a:xfrm flipH="1" rot="10800000">
            <a:off x="3941881" y="3528976"/>
            <a:ext cx="1400100" cy="663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9" name="Google Shape;1999;p41"/>
          <p:cNvCxnSpPr>
            <a:stCxn id="1977" idx="6"/>
            <a:endCxn id="1995" idx="3"/>
          </p:cNvCxnSpPr>
          <p:nvPr/>
        </p:nvCxnSpPr>
        <p:spPr>
          <a:xfrm flipH="1" rot="10800000">
            <a:off x="2952750" y="3529000"/>
            <a:ext cx="2389200" cy="789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4294967295" type="title"/>
          </p:nvPr>
        </p:nvSpPr>
        <p:spPr>
          <a:xfrm>
            <a:off x="6096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Insertion</a:t>
            </a:r>
            <a:endParaRPr/>
          </a:p>
        </p:txBody>
      </p:sp>
      <p:sp>
        <p:nvSpPr>
          <p:cNvPr id="153" name="Google Shape;153;p15"/>
          <p:cNvSpPr txBox="1"/>
          <p:nvPr>
            <p:ph idx="4294967295" type="body"/>
          </p:nvPr>
        </p:nvSpPr>
        <p:spPr>
          <a:xfrm>
            <a:off x="381000" y="914400"/>
            <a:ext cx="8382000" cy="2286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the new key at the left most available position of the top level.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Perform a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sift up (percolate up)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operation from the new key, ie. keep swapping the new key with its parent, until its parent is smaller or there is no parent.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time is O(h) which is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O(log</a:t>
            </a:r>
            <a:r>
              <a:rPr b="0" baseline="-2500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n)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543800" y="3505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6934200" y="4038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8153400" y="4038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6553200" y="4724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315200" y="4724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6324600" y="5405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60" name="Google Shape;160;p15"/>
          <p:cNvCxnSpPr>
            <a:stCxn id="154" idx="4"/>
            <a:endCxn id="155" idx="0"/>
          </p:cNvCxnSpPr>
          <p:nvPr/>
        </p:nvCxnSpPr>
        <p:spPr>
          <a:xfrm flipH="1">
            <a:off x="7086600" y="38100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5"/>
          <p:cNvCxnSpPr>
            <a:stCxn id="154" idx="4"/>
            <a:endCxn id="156" idx="0"/>
          </p:cNvCxnSpPr>
          <p:nvPr/>
        </p:nvCxnSpPr>
        <p:spPr>
          <a:xfrm>
            <a:off x="7696200" y="38100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5"/>
          <p:cNvCxnSpPr>
            <a:stCxn id="155" idx="4"/>
            <a:endCxn id="157" idx="0"/>
          </p:cNvCxnSpPr>
          <p:nvPr/>
        </p:nvCxnSpPr>
        <p:spPr>
          <a:xfrm flipH="1">
            <a:off x="6705600" y="4343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5"/>
          <p:cNvCxnSpPr>
            <a:stCxn id="155" idx="4"/>
            <a:endCxn id="158" idx="0"/>
          </p:cNvCxnSpPr>
          <p:nvPr/>
        </p:nvCxnSpPr>
        <p:spPr>
          <a:xfrm>
            <a:off x="7086600" y="4343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5"/>
          <p:cNvCxnSpPr>
            <a:stCxn id="157" idx="4"/>
            <a:endCxn id="159" idx="0"/>
          </p:cNvCxnSpPr>
          <p:nvPr/>
        </p:nvCxnSpPr>
        <p:spPr>
          <a:xfrm flipH="1">
            <a:off x="6477000" y="5029200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5"/>
          <p:cNvSpPr/>
          <p:nvPr/>
        </p:nvSpPr>
        <p:spPr>
          <a:xfrm>
            <a:off x="7772400" y="4719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8534400" y="4719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6781800" y="5405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168" name="Google Shape;168;p15"/>
          <p:cNvCxnSpPr>
            <a:stCxn id="156" idx="4"/>
          </p:cNvCxnSpPr>
          <p:nvPr/>
        </p:nvCxnSpPr>
        <p:spPr>
          <a:xfrm flipH="1">
            <a:off x="7924800" y="4343400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5"/>
          <p:cNvCxnSpPr>
            <a:stCxn id="156" idx="4"/>
          </p:cNvCxnSpPr>
          <p:nvPr/>
        </p:nvCxnSpPr>
        <p:spPr>
          <a:xfrm>
            <a:off x="8305800" y="4343400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5"/>
          <p:cNvCxnSpPr>
            <a:stCxn id="157" idx="4"/>
          </p:cNvCxnSpPr>
          <p:nvPr/>
        </p:nvCxnSpPr>
        <p:spPr>
          <a:xfrm>
            <a:off x="6705600" y="5029200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5"/>
          <p:cNvSpPr/>
          <p:nvPr/>
        </p:nvSpPr>
        <p:spPr>
          <a:xfrm>
            <a:off x="7162800" y="5405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cxnSp>
        <p:nvCxnSpPr>
          <p:cNvPr id="172" name="Google Shape;172;p15"/>
          <p:cNvCxnSpPr>
            <a:stCxn id="158" idx="4"/>
          </p:cNvCxnSpPr>
          <p:nvPr/>
        </p:nvCxnSpPr>
        <p:spPr>
          <a:xfrm flipH="1">
            <a:off x="7315200" y="5029200"/>
            <a:ext cx="1524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5"/>
          <p:cNvSpPr/>
          <p:nvPr/>
        </p:nvSpPr>
        <p:spPr>
          <a:xfrm>
            <a:off x="4572000" y="3576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3962400" y="41100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181600" y="41100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3581400" y="47958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4343400" y="47958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3352800" y="54768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79" name="Google Shape;179;p15"/>
          <p:cNvCxnSpPr/>
          <p:nvPr/>
        </p:nvCxnSpPr>
        <p:spPr>
          <a:xfrm flipH="1">
            <a:off x="4114800" y="3881438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4724400" y="3881438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5"/>
          <p:cNvCxnSpPr/>
          <p:nvPr/>
        </p:nvCxnSpPr>
        <p:spPr>
          <a:xfrm flipH="1">
            <a:off x="3733800" y="4414838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5"/>
          <p:cNvCxnSpPr/>
          <p:nvPr/>
        </p:nvCxnSpPr>
        <p:spPr>
          <a:xfrm>
            <a:off x="4114800" y="4414838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5"/>
          <p:cNvCxnSpPr/>
          <p:nvPr/>
        </p:nvCxnSpPr>
        <p:spPr>
          <a:xfrm flipH="1">
            <a:off x="3505200" y="5100638"/>
            <a:ext cx="2286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5"/>
          <p:cNvSpPr/>
          <p:nvPr/>
        </p:nvSpPr>
        <p:spPr>
          <a:xfrm>
            <a:off x="4800600" y="47910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5562600" y="47910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3810000" y="54768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187" name="Google Shape;187;p15"/>
          <p:cNvCxnSpPr/>
          <p:nvPr/>
        </p:nvCxnSpPr>
        <p:spPr>
          <a:xfrm flipH="1">
            <a:off x="4953000" y="4414838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5"/>
          <p:cNvCxnSpPr/>
          <p:nvPr/>
        </p:nvCxnSpPr>
        <p:spPr>
          <a:xfrm>
            <a:off x="5334000" y="4414838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5"/>
          <p:cNvCxnSpPr/>
          <p:nvPr/>
        </p:nvCxnSpPr>
        <p:spPr>
          <a:xfrm>
            <a:off x="3733800" y="5100638"/>
            <a:ext cx="2286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5"/>
          <p:cNvSpPr/>
          <p:nvPr/>
        </p:nvSpPr>
        <p:spPr>
          <a:xfrm>
            <a:off x="4191000" y="54768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cxnSp>
        <p:nvCxnSpPr>
          <p:cNvPr id="191" name="Google Shape;191;p15"/>
          <p:cNvCxnSpPr/>
          <p:nvPr/>
        </p:nvCxnSpPr>
        <p:spPr>
          <a:xfrm flipH="1">
            <a:off x="4343400" y="5100638"/>
            <a:ext cx="1524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5"/>
          <p:cNvSpPr/>
          <p:nvPr/>
        </p:nvSpPr>
        <p:spPr>
          <a:xfrm>
            <a:off x="1676400" y="3509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1066800" y="40433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286000" y="40433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685800" y="4729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1447800" y="4729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457200" y="5410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98" name="Google Shape;198;p15"/>
          <p:cNvCxnSpPr/>
          <p:nvPr/>
        </p:nvCxnSpPr>
        <p:spPr>
          <a:xfrm flipH="1">
            <a:off x="1219200" y="38147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5"/>
          <p:cNvCxnSpPr/>
          <p:nvPr/>
        </p:nvCxnSpPr>
        <p:spPr>
          <a:xfrm>
            <a:off x="1828800" y="38147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5"/>
          <p:cNvCxnSpPr/>
          <p:nvPr/>
        </p:nvCxnSpPr>
        <p:spPr>
          <a:xfrm flipH="1">
            <a:off x="838200" y="43481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1219200" y="43481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5"/>
          <p:cNvCxnSpPr/>
          <p:nvPr/>
        </p:nvCxnSpPr>
        <p:spPr>
          <a:xfrm flipH="1">
            <a:off x="609600" y="5033963"/>
            <a:ext cx="2286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5"/>
          <p:cNvSpPr/>
          <p:nvPr/>
        </p:nvSpPr>
        <p:spPr>
          <a:xfrm>
            <a:off x="1905000" y="4724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2667000" y="4724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914400" y="5410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206" name="Google Shape;206;p15"/>
          <p:cNvCxnSpPr/>
          <p:nvPr/>
        </p:nvCxnSpPr>
        <p:spPr>
          <a:xfrm flipH="1">
            <a:off x="2057400" y="4348163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5"/>
          <p:cNvCxnSpPr/>
          <p:nvPr/>
        </p:nvCxnSpPr>
        <p:spPr>
          <a:xfrm>
            <a:off x="2438400" y="4348163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5"/>
          <p:cNvCxnSpPr/>
          <p:nvPr/>
        </p:nvCxnSpPr>
        <p:spPr>
          <a:xfrm>
            <a:off x="838200" y="5033963"/>
            <a:ext cx="2286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15"/>
          <p:cNvSpPr/>
          <p:nvPr/>
        </p:nvSpPr>
        <p:spPr>
          <a:xfrm>
            <a:off x="1295400" y="5410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cxnSp>
        <p:nvCxnSpPr>
          <p:cNvPr id="210" name="Google Shape;210;p15"/>
          <p:cNvCxnSpPr/>
          <p:nvPr/>
        </p:nvCxnSpPr>
        <p:spPr>
          <a:xfrm flipH="1">
            <a:off x="1447800" y="5033963"/>
            <a:ext cx="1524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5"/>
          <p:cNvSpPr/>
          <p:nvPr/>
        </p:nvSpPr>
        <p:spPr>
          <a:xfrm flipH="1">
            <a:off x="5562600" y="5791200"/>
            <a:ext cx="914400" cy="304800"/>
          </a:xfrm>
          <a:prstGeom prst="curvedUpArrow">
            <a:avLst>
              <a:gd fmla="val 60000" name="adj1"/>
              <a:gd fmla="val 120000" name="adj2"/>
              <a:gd fmla="val 49306" name="adj3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15"/>
          <p:cNvSpPr/>
          <p:nvPr/>
        </p:nvSpPr>
        <p:spPr>
          <a:xfrm flipH="1">
            <a:off x="2743200" y="5867400"/>
            <a:ext cx="914400" cy="304800"/>
          </a:xfrm>
          <a:prstGeom prst="curvedUpArrow">
            <a:avLst>
              <a:gd fmla="val 60000" name="adj1"/>
              <a:gd fmla="val 120000" name="adj2"/>
              <a:gd fmla="val 49306" name="adj3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50292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Swap 15 &amp; 100</a:t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21336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Swap 15 &amp; 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42"/>
          <p:cNvSpPr txBox="1"/>
          <p:nvPr>
            <p:ph type="title"/>
          </p:nvPr>
        </p:nvSpPr>
        <p:spPr>
          <a:xfrm>
            <a:off x="457200" y="152400"/>
            <a:ext cx="800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Heap:  Delete Min </a:t>
            </a: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2005" name="Google Shape;2005;p42"/>
          <p:cNvSpPr/>
          <p:nvPr/>
        </p:nvSpPr>
        <p:spPr>
          <a:xfrm>
            <a:off x="1143000" y="3124200"/>
            <a:ext cx="349250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55</a:t>
            </a:r>
            <a:endParaRPr/>
          </a:p>
        </p:txBody>
      </p:sp>
      <p:sp>
        <p:nvSpPr>
          <p:cNvPr id="2006" name="Google Shape;2006;p42"/>
          <p:cNvSpPr/>
          <p:nvPr/>
        </p:nvSpPr>
        <p:spPr>
          <a:xfrm>
            <a:off x="1143000" y="2514600"/>
            <a:ext cx="349250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cxnSp>
        <p:nvCxnSpPr>
          <p:cNvPr id="2007" name="Google Shape;2007;p42"/>
          <p:cNvCxnSpPr>
            <a:stCxn id="2005" idx="0"/>
            <a:endCxn id="2006" idx="4"/>
          </p:cNvCxnSpPr>
          <p:nvPr/>
        </p:nvCxnSpPr>
        <p:spPr>
          <a:xfrm rot="10800000">
            <a:off x="1317625" y="2871900"/>
            <a:ext cx="0" cy="252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8" name="Google Shape;2008;p42"/>
          <p:cNvSpPr/>
          <p:nvPr/>
        </p:nvSpPr>
        <p:spPr>
          <a:xfrm>
            <a:off x="1714500" y="2516188"/>
            <a:ext cx="349250" cy="3587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32</a:t>
            </a:r>
            <a:endParaRPr/>
          </a:p>
        </p:txBody>
      </p:sp>
      <p:sp>
        <p:nvSpPr>
          <p:cNvPr id="2009" name="Google Shape;2009;p42"/>
          <p:cNvSpPr/>
          <p:nvPr/>
        </p:nvSpPr>
        <p:spPr>
          <a:xfrm>
            <a:off x="1714500" y="1860550"/>
            <a:ext cx="349250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2010" name="Google Shape;2010;p42"/>
          <p:cNvCxnSpPr>
            <a:stCxn id="2008" idx="0"/>
            <a:endCxn id="2009" idx="4"/>
          </p:cNvCxnSpPr>
          <p:nvPr/>
        </p:nvCxnSpPr>
        <p:spPr>
          <a:xfrm rot="10800000">
            <a:off x="1889125" y="2217688"/>
            <a:ext cx="0" cy="2985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42"/>
          <p:cNvCxnSpPr>
            <a:stCxn id="2006" idx="7"/>
            <a:endCxn id="2009" idx="3"/>
          </p:cNvCxnSpPr>
          <p:nvPr/>
        </p:nvCxnSpPr>
        <p:spPr>
          <a:xfrm flipH="1" rot="10800000">
            <a:off x="1441104" y="2165509"/>
            <a:ext cx="324600" cy="401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2" name="Google Shape;2012;p42"/>
          <p:cNvSpPr/>
          <p:nvPr/>
        </p:nvSpPr>
        <p:spPr>
          <a:xfrm>
            <a:off x="2259013" y="2530475"/>
            <a:ext cx="349250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2013" name="Google Shape;2013;p42"/>
          <p:cNvSpPr/>
          <p:nvPr/>
        </p:nvSpPr>
        <p:spPr>
          <a:xfrm>
            <a:off x="2259013" y="1860550"/>
            <a:ext cx="349250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2014" name="Google Shape;2014;p42"/>
          <p:cNvCxnSpPr>
            <a:stCxn id="2012" idx="0"/>
            <a:endCxn id="2013" idx="4"/>
          </p:cNvCxnSpPr>
          <p:nvPr/>
        </p:nvCxnSpPr>
        <p:spPr>
          <a:xfrm rot="10800000">
            <a:off x="2433638" y="2217875"/>
            <a:ext cx="0" cy="312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5" name="Google Shape;2015;p42"/>
          <p:cNvSpPr/>
          <p:nvPr/>
        </p:nvSpPr>
        <p:spPr>
          <a:xfrm>
            <a:off x="2832100" y="1860550"/>
            <a:ext cx="349250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cxnSp>
        <p:nvCxnSpPr>
          <p:cNvPr id="2016" name="Google Shape;2016;p42"/>
          <p:cNvCxnSpPr>
            <a:stCxn id="2015" idx="0"/>
            <a:endCxn id="2017" idx="4"/>
          </p:cNvCxnSpPr>
          <p:nvPr/>
        </p:nvCxnSpPr>
        <p:spPr>
          <a:xfrm rot="10800000">
            <a:off x="3006725" y="1500250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42"/>
          <p:cNvCxnSpPr>
            <a:stCxn id="2013" idx="7"/>
            <a:endCxn id="2017" idx="3"/>
          </p:cNvCxnSpPr>
          <p:nvPr/>
        </p:nvCxnSpPr>
        <p:spPr>
          <a:xfrm flipH="1" rot="10800000">
            <a:off x="2557117" y="1448159"/>
            <a:ext cx="326100" cy="464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9" name="Google Shape;2019;p42"/>
          <p:cNvCxnSpPr>
            <a:stCxn id="2009" idx="7"/>
            <a:endCxn id="2017" idx="2"/>
          </p:cNvCxnSpPr>
          <p:nvPr/>
        </p:nvCxnSpPr>
        <p:spPr>
          <a:xfrm flipH="1" rot="10800000">
            <a:off x="2012604" y="1322459"/>
            <a:ext cx="819600" cy="590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Google Shape;2020;p42"/>
          <p:cNvSpPr/>
          <p:nvPr/>
        </p:nvSpPr>
        <p:spPr>
          <a:xfrm>
            <a:off x="3352800" y="2530475"/>
            <a:ext cx="347663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sp>
        <p:nvSpPr>
          <p:cNvPr id="2021" name="Google Shape;2021;p42"/>
          <p:cNvSpPr/>
          <p:nvPr/>
        </p:nvSpPr>
        <p:spPr>
          <a:xfrm>
            <a:off x="3352800" y="1860550"/>
            <a:ext cx="347663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48</a:t>
            </a:r>
            <a:endParaRPr/>
          </a:p>
        </p:txBody>
      </p:sp>
      <p:cxnSp>
        <p:nvCxnSpPr>
          <p:cNvPr id="2022" name="Google Shape;2022;p42"/>
          <p:cNvCxnSpPr>
            <a:stCxn id="2020" idx="0"/>
            <a:endCxn id="2021" idx="4"/>
          </p:cNvCxnSpPr>
          <p:nvPr/>
        </p:nvCxnSpPr>
        <p:spPr>
          <a:xfrm rot="10800000">
            <a:off x="3526631" y="2217875"/>
            <a:ext cx="0" cy="312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3" name="Google Shape;2023;p42"/>
          <p:cNvSpPr/>
          <p:nvPr/>
        </p:nvSpPr>
        <p:spPr>
          <a:xfrm>
            <a:off x="3875088" y="1860550"/>
            <a:ext cx="346075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/>
          </a:p>
        </p:txBody>
      </p:sp>
      <p:cxnSp>
        <p:nvCxnSpPr>
          <p:cNvPr id="2024" name="Google Shape;2024;p42"/>
          <p:cNvCxnSpPr>
            <a:stCxn id="2023" idx="0"/>
            <a:endCxn id="2025" idx="4"/>
          </p:cNvCxnSpPr>
          <p:nvPr/>
        </p:nvCxnSpPr>
        <p:spPr>
          <a:xfrm rot="10800000">
            <a:off x="4048125" y="1500250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42"/>
          <p:cNvCxnSpPr>
            <a:stCxn id="2021" idx="7"/>
            <a:endCxn id="2025" idx="3"/>
          </p:cNvCxnSpPr>
          <p:nvPr/>
        </p:nvCxnSpPr>
        <p:spPr>
          <a:xfrm flipH="1" rot="10800000">
            <a:off x="3649549" y="1448159"/>
            <a:ext cx="276300" cy="464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7" name="Google Shape;2027;p42"/>
          <p:cNvSpPr/>
          <p:nvPr/>
        </p:nvSpPr>
        <p:spPr>
          <a:xfrm>
            <a:off x="4468813" y="1860550"/>
            <a:ext cx="349250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cxnSp>
        <p:nvCxnSpPr>
          <p:cNvPr id="2028" name="Google Shape;2028;p42"/>
          <p:cNvCxnSpPr>
            <a:stCxn id="2027" idx="0"/>
            <a:endCxn id="2029" idx="4"/>
          </p:cNvCxnSpPr>
          <p:nvPr/>
        </p:nvCxnSpPr>
        <p:spPr>
          <a:xfrm rot="10800000">
            <a:off x="4643438" y="1500250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0" name="Google Shape;2030;p42"/>
          <p:cNvSpPr/>
          <p:nvPr/>
        </p:nvSpPr>
        <p:spPr>
          <a:xfrm>
            <a:off x="6562725" y="1981200"/>
            <a:ext cx="349250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sp>
        <p:nvSpPr>
          <p:cNvPr id="2031" name="Google Shape;2031;p42"/>
          <p:cNvSpPr/>
          <p:nvPr/>
        </p:nvSpPr>
        <p:spPr>
          <a:xfrm>
            <a:off x="6562725" y="1171575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32" name="Google Shape;2032;p42"/>
          <p:cNvCxnSpPr>
            <a:stCxn id="2030" idx="0"/>
            <a:endCxn id="2031" idx="4"/>
          </p:cNvCxnSpPr>
          <p:nvPr/>
        </p:nvCxnSpPr>
        <p:spPr>
          <a:xfrm rot="10800000">
            <a:off x="6737350" y="1527300"/>
            <a:ext cx="0" cy="453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3" name="Google Shape;2033;p42"/>
          <p:cNvSpPr/>
          <p:nvPr/>
        </p:nvSpPr>
        <p:spPr>
          <a:xfrm>
            <a:off x="7651750" y="1171575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4" name="Google Shape;2034;p42"/>
          <p:cNvSpPr/>
          <p:nvPr/>
        </p:nvSpPr>
        <p:spPr>
          <a:xfrm>
            <a:off x="5087938" y="1143000"/>
            <a:ext cx="347662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44</a:t>
            </a:r>
            <a:endParaRPr/>
          </a:p>
        </p:txBody>
      </p:sp>
      <p:sp>
        <p:nvSpPr>
          <p:cNvPr id="2017" name="Google Shape;2017;p42"/>
          <p:cNvSpPr/>
          <p:nvPr/>
        </p:nvSpPr>
        <p:spPr>
          <a:xfrm>
            <a:off x="2832100" y="1144588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5" name="Google Shape;2025;p42"/>
          <p:cNvSpPr/>
          <p:nvPr/>
        </p:nvSpPr>
        <p:spPr>
          <a:xfrm>
            <a:off x="3875088" y="1144588"/>
            <a:ext cx="346075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sp>
        <p:nvSpPr>
          <p:cNvPr id="2029" name="Google Shape;2029;p42"/>
          <p:cNvSpPr/>
          <p:nvPr/>
        </p:nvSpPr>
        <p:spPr>
          <a:xfrm>
            <a:off x="4468813" y="1144588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2035" name="Google Shape;2035;p42"/>
          <p:cNvSpPr/>
          <p:nvPr/>
        </p:nvSpPr>
        <p:spPr>
          <a:xfrm>
            <a:off x="6584950" y="3530600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6" name="Google Shape;2036;p42"/>
          <p:cNvSpPr/>
          <p:nvPr/>
        </p:nvSpPr>
        <p:spPr>
          <a:xfrm>
            <a:off x="6584950" y="4368800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44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37" name="Google Shape;2037;p42"/>
          <p:cNvCxnSpPr/>
          <p:nvPr/>
        </p:nvCxnSpPr>
        <p:spPr>
          <a:xfrm rot="10800000">
            <a:off x="6737350" y="3906838"/>
            <a:ext cx="0" cy="436562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8" name="Google Shape;2038;p42"/>
          <p:cNvSpPr/>
          <p:nvPr/>
        </p:nvSpPr>
        <p:spPr>
          <a:xfrm>
            <a:off x="5259388" y="4916488"/>
            <a:ext cx="347662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2039" name="Google Shape;2039;p42"/>
          <p:cNvSpPr/>
          <p:nvPr/>
        </p:nvSpPr>
        <p:spPr>
          <a:xfrm>
            <a:off x="5259388" y="4246563"/>
            <a:ext cx="347662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cxnSp>
        <p:nvCxnSpPr>
          <p:cNvPr id="2040" name="Google Shape;2040;p42"/>
          <p:cNvCxnSpPr>
            <a:stCxn id="2038" idx="0"/>
            <a:endCxn id="2039" idx="4"/>
          </p:cNvCxnSpPr>
          <p:nvPr/>
        </p:nvCxnSpPr>
        <p:spPr>
          <a:xfrm rot="10800000">
            <a:off x="5433219" y="4603888"/>
            <a:ext cx="0" cy="312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1" name="Google Shape;2041;p42"/>
          <p:cNvSpPr/>
          <p:nvPr/>
        </p:nvSpPr>
        <p:spPr>
          <a:xfrm>
            <a:off x="5781675" y="4246563"/>
            <a:ext cx="346075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cxnSp>
        <p:nvCxnSpPr>
          <p:cNvPr id="2042" name="Google Shape;2042;p42"/>
          <p:cNvCxnSpPr>
            <a:stCxn id="2041" idx="0"/>
            <a:endCxn id="2043" idx="4"/>
          </p:cNvCxnSpPr>
          <p:nvPr/>
        </p:nvCxnSpPr>
        <p:spPr>
          <a:xfrm rot="10800000">
            <a:off x="5954712" y="3886263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42"/>
          <p:cNvCxnSpPr>
            <a:stCxn id="2039" idx="7"/>
            <a:endCxn id="2043" idx="3"/>
          </p:cNvCxnSpPr>
          <p:nvPr/>
        </p:nvCxnSpPr>
        <p:spPr>
          <a:xfrm flipH="1" rot="10800000">
            <a:off x="5556136" y="3834172"/>
            <a:ext cx="276300" cy="464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3" name="Google Shape;2043;p42"/>
          <p:cNvSpPr/>
          <p:nvPr/>
        </p:nvSpPr>
        <p:spPr>
          <a:xfrm>
            <a:off x="5781675" y="3530600"/>
            <a:ext cx="346075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045" name="Google Shape;2045;p42"/>
          <p:cNvSpPr/>
          <p:nvPr/>
        </p:nvSpPr>
        <p:spPr>
          <a:xfrm>
            <a:off x="4070350" y="5678488"/>
            <a:ext cx="347663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sp>
        <p:nvSpPr>
          <p:cNvPr id="2046" name="Google Shape;2046;p42"/>
          <p:cNvSpPr/>
          <p:nvPr/>
        </p:nvSpPr>
        <p:spPr>
          <a:xfrm>
            <a:off x="4070350" y="5008563"/>
            <a:ext cx="347663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48</a:t>
            </a:r>
            <a:endParaRPr/>
          </a:p>
        </p:txBody>
      </p:sp>
      <p:cxnSp>
        <p:nvCxnSpPr>
          <p:cNvPr id="2047" name="Google Shape;2047;p42"/>
          <p:cNvCxnSpPr>
            <a:stCxn id="2045" idx="0"/>
            <a:endCxn id="2046" idx="4"/>
          </p:cNvCxnSpPr>
          <p:nvPr/>
        </p:nvCxnSpPr>
        <p:spPr>
          <a:xfrm rot="10800000">
            <a:off x="4244181" y="5365888"/>
            <a:ext cx="0" cy="312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8" name="Google Shape;2048;p42"/>
          <p:cNvSpPr/>
          <p:nvPr/>
        </p:nvSpPr>
        <p:spPr>
          <a:xfrm>
            <a:off x="4592638" y="5008563"/>
            <a:ext cx="346075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/>
          </a:p>
        </p:txBody>
      </p:sp>
      <p:cxnSp>
        <p:nvCxnSpPr>
          <p:cNvPr id="2049" name="Google Shape;2049;p42"/>
          <p:cNvCxnSpPr>
            <a:stCxn id="2048" idx="0"/>
            <a:endCxn id="2050" idx="4"/>
          </p:cNvCxnSpPr>
          <p:nvPr/>
        </p:nvCxnSpPr>
        <p:spPr>
          <a:xfrm rot="10800000">
            <a:off x="4765675" y="4648263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42"/>
          <p:cNvCxnSpPr>
            <a:stCxn id="2046" idx="7"/>
            <a:endCxn id="2050" idx="3"/>
          </p:cNvCxnSpPr>
          <p:nvPr/>
        </p:nvCxnSpPr>
        <p:spPr>
          <a:xfrm flipH="1" rot="10800000">
            <a:off x="4367099" y="4596172"/>
            <a:ext cx="276300" cy="464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0" name="Google Shape;2050;p42"/>
          <p:cNvSpPr/>
          <p:nvPr/>
        </p:nvSpPr>
        <p:spPr>
          <a:xfrm>
            <a:off x="4592638" y="4292600"/>
            <a:ext cx="346075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cxnSp>
        <p:nvCxnSpPr>
          <p:cNvPr id="2052" name="Google Shape;2052;p42"/>
          <p:cNvCxnSpPr>
            <a:stCxn id="2050" idx="7"/>
            <a:endCxn id="2043" idx="2"/>
          </p:cNvCxnSpPr>
          <p:nvPr/>
        </p:nvCxnSpPr>
        <p:spPr>
          <a:xfrm flipH="1" rot="10800000">
            <a:off x="4888031" y="3708376"/>
            <a:ext cx="893700" cy="636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3" name="Google Shape;2053;p42"/>
          <p:cNvSpPr/>
          <p:nvPr/>
        </p:nvSpPr>
        <p:spPr>
          <a:xfrm>
            <a:off x="1879600" y="619601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55</a:t>
            </a:r>
            <a:endParaRPr/>
          </a:p>
        </p:txBody>
      </p:sp>
      <p:sp>
        <p:nvSpPr>
          <p:cNvPr id="2054" name="Google Shape;2054;p42"/>
          <p:cNvSpPr/>
          <p:nvPr/>
        </p:nvSpPr>
        <p:spPr>
          <a:xfrm>
            <a:off x="1879600" y="558641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cxnSp>
        <p:nvCxnSpPr>
          <p:cNvPr id="2055" name="Google Shape;2055;p42"/>
          <p:cNvCxnSpPr>
            <a:stCxn id="2053" idx="0"/>
            <a:endCxn id="2054" idx="4"/>
          </p:cNvCxnSpPr>
          <p:nvPr/>
        </p:nvCxnSpPr>
        <p:spPr>
          <a:xfrm rot="10800000">
            <a:off x="2054225" y="5943713"/>
            <a:ext cx="0" cy="252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6" name="Google Shape;2056;p42"/>
          <p:cNvSpPr/>
          <p:nvPr/>
        </p:nvSpPr>
        <p:spPr>
          <a:xfrm>
            <a:off x="2451100" y="5588000"/>
            <a:ext cx="349250" cy="3587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32</a:t>
            </a:r>
            <a:endParaRPr/>
          </a:p>
        </p:txBody>
      </p:sp>
      <p:sp>
        <p:nvSpPr>
          <p:cNvPr id="2057" name="Google Shape;2057;p42"/>
          <p:cNvSpPr/>
          <p:nvPr/>
        </p:nvSpPr>
        <p:spPr>
          <a:xfrm>
            <a:off x="2451100" y="493236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2058" name="Google Shape;2058;p42"/>
          <p:cNvCxnSpPr>
            <a:stCxn id="2056" idx="0"/>
            <a:endCxn id="2057" idx="4"/>
          </p:cNvCxnSpPr>
          <p:nvPr/>
        </p:nvCxnSpPr>
        <p:spPr>
          <a:xfrm rot="10800000">
            <a:off x="2625725" y="5289500"/>
            <a:ext cx="0" cy="2985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9" name="Google Shape;2059;p42"/>
          <p:cNvCxnSpPr>
            <a:stCxn id="2054" idx="7"/>
            <a:endCxn id="2057" idx="3"/>
          </p:cNvCxnSpPr>
          <p:nvPr/>
        </p:nvCxnSpPr>
        <p:spPr>
          <a:xfrm flipH="1" rot="10800000">
            <a:off x="2177704" y="5237322"/>
            <a:ext cx="324600" cy="401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0" name="Google Shape;2060;p42"/>
          <p:cNvSpPr/>
          <p:nvPr/>
        </p:nvSpPr>
        <p:spPr>
          <a:xfrm>
            <a:off x="2995613" y="5602288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2061" name="Google Shape;2061;p42"/>
          <p:cNvSpPr/>
          <p:nvPr/>
        </p:nvSpPr>
        <p:spPr>
          <a:xfrm>
            <a:off x="2995613" y="493236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2062" name="Google Shape;2062;p42"/>
          <p:cNvCxnSpPr>
            <a:stCxn id="2060" idx="0"/>
            <a:endCxn id="2061" idx="4"/>
          </p:cNvCxnSpPr>
          <p:nvPr/>
        </p:nvCxnSpPr>
        <p:spPr>
          <a:xfrm rot="10800000">
            <a:off x="3170238" y="5289688"/>
            <a:ext cx="0" cy="312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3" name="Google Shape;2063;p42"/>
          <p:cNvSpPr/>
          <p:nvPr/>
        </p:nvSpPr>
        <p:spPr>
          <a:xfrm>
            <a:off x="3568700" y="493236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cxnSp>
        <p:nvCxnSpPr>
          <p:cNvPr id="2064" name="Google Shape;2064;p42"/>
          <p:cNvCxnSpPr>
            <a:stCxn id="2063" idx="0"/>
            <a:endCxn id="2065" idx="4"/>
          </p:cNvCxnSpPr>
          <p:nvPr/>
        </p:nvCxnSpPr>
        <p:spPr>
          <a:xfrm rot="10800000">
            <a:off x="3743325" y="4572063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6" name="Google Shape;2066;p42"/>
          <p:cNvCxnSpPr>
            <a:stCxn id="2061" idx="7"/>
            <a:endCxn id="2065" idx="3"/>
          </p:cNvCxnSpPr>
          <p:nvPr/>
        </p:nvCxnSpPr>
        <p:spPr>
          <a:xfrm flipH="1" rot="10800000">
            <a:off x="3293717" y="4519972"/>
            <a:ext cx="326100" cy="464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7" name="Google Shape;2067;p42"/>
          <p:cNvCxnSpPr>
            <a:stCxn id="2057" idx="7"/>
            <a:endCxn id="2065" idx="2"/>
          </p:cNvCxnSpPr>
          <p:nvPr/>
        </p:nvCxnSpPr>
        <p:spPr>
          <a:xfrm flipH="1" rot="10800000">
            <a:off x="2749204" y="4394272"/>
            <a:ext cx="819600" cy="590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5" name="Google Shape;2065;p42"/>
          <p:cNvSpPr/>
          <p:nvPr/>
        </p:nvSpPr>
        <p:spPr>
          <a:xfrm>
            <a:off x="3568700" y="4216400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68" name="Google Shape;2068;p42"/>
          <p:cNvCxnSpPr>
            <a:stCxn id="2065" idx="7"/>
            <a:endCxn id="2043" idx="2"/>
          </p:cNvCxnSpPr>
          <p:nvPr/>
        </p:nvCxnSpPr>
        <p:spPr>
          <a:xfrm flipH="1" rot="10800000">
            <a:off x="3866804" y="3708376"/>
            <a:ext cx="1914900" cy="5601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9" name="Google Shape;2069;p42"/>
          <p:cNvCxnSpPr/>
          <p:nvPr/>
        </p:nvCxnSpPr>
        <p:spPr>
          <a:xfrm flipH="1">
            <a:off x="6934200" y="1828800"/>
            <a:ext cx="914400" cy="15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070" name="Google Shape;2070;p42"/>
          <p:cNvCxnSpPr/>
          <p:nvPr/>
        </p:nvCxnSpPr>
        <p:spPr>
          <a:xfrm>
            <a:off x="5486400" y="1828800"/>
            <a:ext cx="1143000" cy="15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071" name="Google Shape;2071;p42"/>
          <p:cNvCxnSpPr/>
          <p:nvPr/>
        </p:nvCxnSpPr>
        <p:spPr>
          <a:xfrm flipH="1">
            <a:off x="6019800" y="2514600"/>
            <a:ext cx="6096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072" name="Google Shape;2072;p42"/>
          <p:cNvCxnSpPr/>
          <p:nvPr/>
        </p:nvCxnSpPr>
        <p:spPr>
          <a:xfrm>
            <a:off x="4953000" y="2286000"/>
            <a:ext cx="838200" cy="106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073" name="Google Shape;2073;p42"/>
          <p:cNvCxnSpPr/>
          <p:nvPr/>
        </p:nvCxnSpPr>
        <p:spPr>
          <a:xfrm>
            <a:off x="3886200" y="2438400"/>
            <a:ext cx="609600" cy="190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074" name="Google Shape;2074;p42"/>
          <p:cNvCxnSpPr/>
          <p:nvPr/>
        </p:nvCxnSpPr>
        <p:spPr>
          <a:xfrm>
            <a:off x="2743200" y="2895600"/>
            <a:ext cx="838200" cy="12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43"/>
          <p:cNvSpPr txBox="1"/>
          <p:nvPr>
            <p:ph type="title"/>
          </p:nvPr>
        </p:nvSpPr>
        <p:spPr>
          <a:xfrm>
            <a:off x="457200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Binomial Heap:  Insert</a:t>
            </a:r>
            <a:endParaRPr/>
          </a:p>
        </p:txBody>
      </p:sp>
      <p:sp>
        <p:nvSpPr>
          <p:cNvPr id="2080" name="Google Shape;2080;p43"/>
          <p:cNvSpPr txBox="1"/>
          <p:nvPr>
            <p:ph idx="1" type="body"/>
          </p:nvPr>
        </p:nvSpPr>
        <p:spPr>
          <a:xfrm>
            <a:off x="457200" y="9144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a new node x into binomial heap H.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H' ←  MakeHeap(x)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  ←  Union(H', H)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Running time.  </a:t>
            </a:r>
            <a:r>
              <a:rPr b="0" i="0" lang="en-US" sz="2800" u="none" cap="none" strike="noStrike">
                <a:solidFill>
                  <a:srgbClr val="CF0E30"/>
                </a:solidFill>
                <a:latin typeface="Tahoma"/>
                <a:ea typeface="Tahoma"/>
                <a:cs typeface="Tahoma"/>
                <a:sym typeface="Tahoma"/>
              </a:rPr>
              <a:t>O(log n)</a:t>
            </a:r>
            <a:endParaRPr/>
          </a:p>
        </p:txBody>
      </p:sp>
      <p:cxnSp>
        <p:nvCxnSpPr>
          <p:cNvPr id="2081" name="Google Shape;2081;p43"/>
          <p:cNvCxnSpPr>
            <a:endCxn id="2082" idx="4"/>
          </p:cNvCxnSpPr>
          <p:nvPr/>
        </p:nvCxnSpPr>
        <p:spPr>
          <a:xfrm rot="10800000">
            <a:off x="4634706" y="3860800"/>
            <a:ext cx="0" cy="449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3" name="Google Shape;2083;p43"/>
          <p:cNvCxnSpPr/>
          <p:nvPr/>
        </p:nvCxnSpPr>
        <p:spPr>
          <a:xfrm flipH="1" rot="10800000">
            <a:off x="3543300" y="3790950"/>
            <a:ext cx="1087438" cy="604838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4" name="Google Shape;2084;p43"/>
          <p:cNvCxnSpPr/>
          <p:nvPr/>
        </p:nvCxnSpPr>
        <p:spPr>
          <a:xfrm flipH="1" rot="10800000">
            <a:off x="4097338" y="3811588"/>
            <a:ext cx="544512" cy="573087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5" name="Google Shape;2085;p43"/>
          <p:cNvCxnSpPr/>
          <p:nvPr/>
        </p:nvCxnSpPr>
        <p:spPr>
          <a:xfrm flipH="1" rot="10800000">
            <a:off x="2460625" y="3722688"/>
            <a:ext cx="2155825" cy="696912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2" name="Google Shape;2082;p43"/>
          <p:cNvSpPr/>
          <p:nvPr/>
        </p:nvSpPr>
        <p:spPr>
          <a:xfrm>
            <a:off x="4460875" y="3505200"/>
            <a:ext cx="347663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086" name="Google Shape;2086;p43"/>
          <p:cNvSpPr/>
          <p:nvPr/>
        </p:nvSpPr>
        <p:spPr>
          <a:xfrm>
            <a:off x="5562600" y="4314825"/>
            <a:ext cx="349250" cy="357188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sp>
        <p:nvSpPr>
          <p:cNvPr id="2087" name="Google Shape;2087;p43"/>
          <p:cNvSpPr/>
          <p:nvPr/>
        </p:nvSpPr>
        <p:spPr>
          <a:xfrm>
            <a:off x="5562600" y="3505200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88" name="Google Shape;2088;p43"/>
          <p:cNvCxnSpPr>
            <a:stCxn id="2086" idx="0"/>
            <a:endCxn id="2087" idx="4"/>
          </p:cNvCxnSpPr>
          <p:nvPr/>
        </p:nvCxnSpPr>
        <p:spPr>
          <a:xfrm rot="10800000">
            <a:off x="5737225" y="3860925"/>
            <a:ext cx="0" cy="4539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9" name="Google Shape;2089;p43"/>
          <p:cNvSpPr/>
          <p:nvPr/>
        </p:nvSpPr>
        <p:spPr>
          <a:xfrm>
            <a:off x="6629400" y="3505200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0" name="Google Shape;2090;p43"/>
          <p:cNvSpPr/>
          <p:nvPr/>
        </p:nvSpPr>
        <p:spPr>
          <a:xfrm>
            <a:off x="515938" y="627221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55</a:t>
            </a:r>
            <a:endParaRPr/>
          </a:p>
        </p:txBody>
      </p:sp>
      <p:sp>
        <p:nvSpPr>
          <p:cNvPr id="2091" name="Google Shape;2091;p43"/>
          <p:cNvSpPr/>
          <p:nvPr/>
        </p:nvSpPr>
        <p:spPr>
          <a:xfrm>
            <a:off x="515938" y="566261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cxnSp>
        <p:nvCxnSpPr>
          <p:cNvPr id="2092" name="Google Shape;2092;p43"/>
          <p:cNvCxnSpPr>
            <a:stCxn id="2090" idx="0"/>
            <a:endCxn id="2091" idx="4"/>
          </p:cNvCxnSpPr>
          <p:nvPr/>
        </p:nvCxnSpPr>
        <p:spPr>
          <a:xfrm rot="10800000">
            <a:off x="690563" y="6019913"/>
            <a:ext cx="0" cy="252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3" name="Google Shape;2093;p43"/>
          <p:cNvSpPr/>
          <p:nvPr/>
        </p:nvSpPr>
        <p:spPr>
          <a:xfrm>
            <a:off x="1087438" y="5664200"/>
            <a:ext cx="349250" cy="35877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32</a:t>
            </a:r>
            <a:endParaRPr/>
          </a:p>
        </p:txBody>
      </p:sp>
      <p:sp>
        <p:nvSpPr>
          <p:cNvPr id="2094" name="Google Shape;2094;p43"/>
          <p:cNvSpPr/>
          <p:nvPr/>
        </p:nvSpPr>
        <p:spPr>
          <a:xfrm>
            <a:off x="1087438" y="500856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2095" name="Google Shape;2095;p43"/>
          <p:cNvCxnSpPr>
            <a:stCxn id="2093" idx="0"/>
            <a:endCxn id="2094" idx="4"/>
          </p:cNvCxnSpPr>
          <p:nvPr/>
        </p:nvCxnSpPr>
        <p:spPr>
          <a:xfrm rot="10800000">
            <a:off x="1262063" y="5365700"/>
            <a:ext cx="0" cy="2985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43"/>
          <p:cNvCxnSpPr>
            <a:stCxn id="2091" idx="7"/>
            <a:endCxn id="2094" idx="3"/>
          </p:cNvCxnSpPr>
          <p:nvPr/>
        </p:nvCxnSpPr>
        <p:spPr>
          <a:xfrm flipH="1" rot="10800000">
            <a:off x="814042" y="5313522"/>
            <a:ext cx="324600" cy="401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7" name="Google Shape;2097;p43"/>
          <p:cNvSpPr/>
          <p:nvPr/>
        </p:nvSpPr>
        <p:spPr>
          <a:xfrm>
            <a:off x="1631950" y="5678488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2098" name="Google Shape;2098;p43"/>
          <p:cNvSpPr/>
          <p:nvPr/>
        </p:nvSpPr>
        <p:spPr>
          <a:xfrm>
            <a:off x="1631950" y="500856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2099" name="Google Shape;2099;p43"/>
          <p:cNvCxnSpPr>
            <a:stCxn id="2097" idx="0"/>
            <a:endCxn id="2098" idx="4"/>
          </p:cNvCxnSpPr>
          <p:nvPr/>
        </p:nvCxnSpPr>
        <p:spPr>
          <a:xfrm rot="10800000">
            <a:off x="1806575" y="5365888"/>
            <a:ext cx="0" cy="312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0" name="Google Shape;2100;p43"/>
          <p:cNvSpPr/>
          <p:nvPr/>
        </p:nvSpPr>
        <p:spPr>
          <a:xfrm>
            <a:off x="2205038" y="500856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cxnSp>
        <p:nvCxnSpPr>
          <p:cNvPr id="2101" name="Google Shape;2101;p43"/>
          <p:cNvCxnSpPr>
            <a:stCxn id="2100" idx="0"/>
            <a:endCxn id="2102" idx="4"/>
          </p:cNvCxnSpPr>
          <p:nvPr/>
        </p:nvCxnSpPr>
        <p:spPr>
          <a:xfrm rot="10800000">
            <a:off x="2379663" y="4648263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43"/>
          <p:cNvCxnSpPr>
            <a:stCxn id="2098" idx="7"/>
            <a:endCxn id="2102" idx="3"/>
          </p:cNvCxnSpPr>
          <p:nvPr/>
        </p:nvCxnSpPr>
        <p:spPr>
          <a:xfrm flipH="1" rot="10800000">
            <a:off x="1930054" y="4596172"/>
            <a:ext cx="326100" cy="464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43"/>
          <p:cNvCxnSpPr>
            <a:stCxn id="2094" idx="7"/>
            <a:endCxn id="2102" idx="2"/>
          </p:cNvCxnSpPr>
          <p:nvPr/>
        </p:nvCxnSpPr>
        <p:spPr>
          <a:xfrm flipH="1" rot="10800000">
            <a:off x="1385542" y="4470472"/>
            <a:ext cx="819600" cy="5904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5" name="Google Shape;2105;p43"/>
          <p:cNvSpPr/>
          <p:nvPr/>
        </p:nvSpPr>
        <p:spPr>
          <a:xfrm>
            <a:off x="2725738" y="5678488"/>
            <a:ext cx="347662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sp>
        <p:nvSpPr>
          <p:cNvPr id="2106" name="Google Shape;2106;p43"/>
          <p:cNvSpPr/>
          <p:nvPr/>
        </p:nvSpPr>
        <p:spPr>
          <a:xfrm>
            <a:off x="2725738" y="5008563"/>
            <a:ext cx="347662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48</a:t>
            </a:r>
            <a:endParaRPr/>
          </a:p>
        </p:txBody>
      </p:sp>
      <p:cxnSp>
        <p:nvCxnSpPr>
          <p:cNvPr id="2107" name="Google Shape;2107;p43"/>
          <p:cNvCxnSpPr>
            <a:stCxn id="2105" idx="0"/>
            <a:endCxn id="2106" idx="4"/>
          </p:cNvCxnSpPr>
          <p:nvPr/>
        </p:nvCxnSpPr>
        <p:spPr>
          <a:xfrm rot="10800000">
            <a:off x="2899569" y="5365888"/>
            <a:ext cx="0" cy="3126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8" name="Google Shape;2108;p43"/>
          <p:cNvSpPr/>
          <p:nvPr/>
        </p:nvSpPr>
        <p:spPr>
          <a:xfrm>
            <a:off x="3248025" y="5008563"/>
            <a:ext cx="346075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/>
          </a:p>
        </p:txBody>
      </p:sp>
      <p:cxnSp>
        <p:nvCxnSpPr>
          <p:cNvPr id="2109" name="Google Shape;2109;p43"/>
          <p:cNvCxnSpPr>
            <a:stCxn id="2108" idx="0"/>
            <a:endCxn id="2110" idx="4"/>
          </p:cNvCxnSpPr>
          <p:nvPr/>
        </p:nvCxnSpPr>
        <p:spPr>
          <a:xfrm rot="10800000">
            <a:off x="3421062" y="4648263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43"/>
          <p:cNvCxnSpPr>
            <a:stCxn id="2106" idx="7"/>
            <a:endCxn id="2110" idx="3"/>
          </p:cNvCxnSpPr>
          <p:nvPr/>
        </p:nvCxnSpPr>
        <p:spPr>
          <a:xfrm flipH="1" rot="10800000">
            <a:off x="3022486" y="4596172"/>
            <a:ext cx="276300" cy="4647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2" name="Google Shape;2112;p43"/>
          <p:cNvSpPr/>
          <p:nvPr/>
        </p:nvSpPr>
        <p:spPr>
          <a:xfrm>
            <a:off x="3841750" y="5008563"/>
            <a:ext cx="349250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cxnSp>
        <p:nvCxnSpPr>
          <p:cNvPr id="2113" name="Google Shape;2113;p43"/>
          <p:cNvCxnSpPr>
            <a:stCxn id="2112" idx="0"/>
            <a:endCxn id="2114" idx="4"/>
          </p:cNvCxnSpPr>
          <p:nvPr/>
        </p:nvCxnSpPr>
        <p:spPr>
          <a:xfrm rot="10800000">
            <a:off x="4016375" y="4648263"/>
            <a:ext cx="0" cy="3603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5" name="Google Shape;2115;p43"/>
          <p:cNvSpPr/>
          <p:nvPr/>
        </p:nvSpPr>
        <p:spPr>
          <a:xfrm>
            <a:off x="4460875" y="4291013"/>
            <a:ext cx="347663" cy="35718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44</a:t>
            </a:r>
            <a:endParaRPr/>
          </a:p>
        </p:txBody>
      </p:sp>
      <p:sp>
        <p:nvSpPr>
          <p:cNvPr id="2102" name="Google Shape;2102;p43"/>
          <p:cNvSpPr/>
          <p:nvPr/>
        </p:nvSpPr>
        <p:spPr>
          <a:xfrm>
            <a:off x="2205038" y="4292600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43"/>
          <p:cNvSpPr/>
          <p:nvPr/>
        </p:nvSpPr>
        <p:spPr>
          <a:xfrm>
            <a:off x="3248025" y="4292600"/>
            <a:ext cx="346075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sp>
        <p:nvSpPr>
          <p:cNvPr id="2114" name="Google Shape;2114;p43"/>
          <p:cNvSpPr/>
          <p:nvPr/>
        </p:nvSpPr>
        <p:spPr>
          <a:xfrm>
            <a:off x="3841750" y="4292600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2116" name="Google Shape;2116;p43"/>
          <p:cNvSpPr txBox="1"/>
          <p:nvPr/>
        </p:nvSpPr>
        <p:spPr>
          <a:xfrm>
            <a:off x="5105400" y="5410200"/>
            <a:ext cx="63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 b="1" baseline="-25000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7" name="Google Shape;2117;p43"/>
          <p:cNvSpPr/>
          <p:nvPr/>
        </p:nvSpPr>
        <p:spPr>
          <a:xfrm>
            <a:off x="8108950" y="3505200"/>
            <a:ext cx="349250" cy="355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8" name="Google Shape;2118;p43"/>
          <p:cNvSpPr txBox="1"/>
          <p:nvPr/>
        </p:nvSpPr>
        <p:spPr>
          <a:xfrm>
            <a:off x="8051800" y="5029200"/>
            <a:ext cx="63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H'</a:t>
            </a:r>
            <a:endParaRPr b="1" baseline="-25000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19" name="Google Shape;2119;p43"/>
          <p:cNvCxnSpPr/>
          <p:nvPr/>
        </p:nvCxnSpPr>
        <p:spPr>
          <a:xfrm rot="5400000">
            <a:off x="4953000" y="3429000"/>
            <a:ext cx="3962400" cy="2133600"/>
          </a:xfrm>
          <a:prstGeom prst="curvedConnector3">
            <a:avLst>
              <a:gd fmla="val 60574" name="adj1"/>
            </a:avLst>
          </a:prstGeom>
          <a:noFill/>
          <a:ln cap="flat" cmpd="sng" w="12700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44"/>
          <p:cNvSpPr txBox="1"/>
          <p:nvPr>
            <p:ph type="title"/>
          </p:nvPr>
        </p:nvSpPr>
        <p:spPr>
          <a:xfrm>
            <a:off x="457200" y="15240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Homework</a:t>
            </a:r>
            <a:endParaRPr/>
          </a:p>
        </p:txBody>
      </p:sp>
      <p:sp>
        <p:nvSpPr>
          <p:cNvPr id="2125" name="Google Shape;2125;p44"/>
          <p:cNvSpPr txBox="1"/>
          <p:nvPr>
            <p:ph idx="1" type="body"/>
          </p:nvPr>
        </p:nvSpPr>
        <p:spPr>
          <a:xfrm>
            <a:off x="457200" y="914400"/>
            <a:ext cx="8305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Convert the following array into a heap.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10 from the heap created in 1).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1, 2, 3, 4, 5, 6, 7, 8, 9, 10, 11, 12, 13 into an empty leftist heap.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1 from the leftist heap created in 3).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1, 2, 3, 4, 5, 6, 7, 8, 9, 10, 11, 12, 13 into an empty binomial queue.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1 from the binomial queue created in 5).</a:t>
            </a:r>
            <a:endParaRPr/>
          </a:p>
        </p:txBody>
      </p:sp>
      <p:graphicFrame>
        <p:nvGraphicFramePr>
          <p:cNvPr id="2126" name="Google Shape;2126;p44"/>
          <p:cNvGraphicFramePr/>
          <p:nvPr/>
        </p:nvGraphicFramePr>
        <p:xfrm>
          <a:off x="14478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7" name="Google Shape;2127;p44"/>
          <p:cNvSpPr txBox="1"/>
          <p:nvPr/>
        </p:nvSpPr>
        <p:spPr>
          <a:xfrm>
            <a:off x="1474788" y="14478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128" name="Google Shape;2128;p44"/>
          <p:cNvSpPr txBox="1"/>
          <p:nvPr/>
        </p:nvSpPr>
        <p:spPr>
          <a:xfrm>
            <a:off x="1855788" y="14478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129" name="Google Shape;2129;p44"/>
          <p:cNvSpPr txBox="1"/>
          <p:nvPr/>
        </p:nvSpPr>
        <p:spPr>
          <a:xfrm>
            <a:off x="2236788" y="14478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130" name="Google Shape;2130;p44"/>
          <p:cNvSpPr txBox="1"/>
          <p:nvPr/>
        </p:nvSpPr>
        <p:spPr>
          <a:xfrm>
            <a:off x="2617788" y="14478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131" name="Google Shape;2131;p44"/>
          <p:cNvSpPr txBox="1"/>
          <p:nvPr/>
        </p:nvSpPr>
        <p:spPr>
          <a:xfrm>
            <a:off x="2998788" y="14478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132" name="Google Shape;2132;p44"/>
          <p:cNvSpPr txBox="1"/>
          <p:nvPr/>
        </p:nvSpPr>
        <p:spPr>
          <a:xfrm>
            <a:off x="3379788" y="14478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133" name="Google Shape;2133;p44"/>
          <p:cNvSpPr txBox="1"/>
          <p:nvPr/>
        </p:nvSpPr>
        <p:spPr>
          <a:xfrm>
            <a:off x="3836988" y="14478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134" name="Google Shape;2134;p44"/>
          <p:cNvSpPr txBox="1"/>
          <p:nvPr/>
        </p:nvSpPr>
        <p:spPr>
          <a:xfrm>
            <a:off x="4191000" y="1447800"/>
            <a:ext cx="304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2135" name="Google Shape;2135;p44"/>
          <p:cNvSpPr txBox="1"/>
          <p:nvPr/>
        </p:nvSpPr>
        <p:spPr>
          <a:xfrm>
            <a:off x="4572000" y="1447800"/>
            <a:ext cx="304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136" name="Google Shape;2136;p44"/>
          <p:cNvSpPr txBox="1"/>
          <p:nvPr/>
        </p:nvSpPr>
        <p:spPr>
          <a:xfrm>
            <a:off x="4876800" y="1447800"/>
            <a:ext cx="3540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2137" name="Google Shape;2137;p44"/>
          <p:cNvSpPr txBox="1"/>
          <p:nvPr/>
        </p:nvSpPr>
        <p:spPr>
          <a:xfrm>
            <a:off x="5284788" y="1447800"/>
            <a:ext cx="3540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2138" name="Google Shape;2138;p44"/>
          <p:cNvSpPr txBox="1"/>
          <p:nvPr/>
        </p:nvSpPr>
        <p:spPr>
          <a:xfrm>
            <a:off x="5665788" y="1447800"/>
            <a:ext cx="4302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2139" name="Google Shape;2139;p44"/>
          <p:cNvSpPr txBox="1"/>
          <p:nvPr/>
        </p:nvSpPr>
        <p:spPr>
          <a:xfrm>
            <a:off x="6046788" y="1447800"/>
            <a:ext cx="3540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2140" name="Google Shape;2140;p44"/>
          <p:cNvSpPr txBox="1"/>
          <p:nvPr/>
        </p:nvSpPr>
        <p:spPr>
          <a:xfrm>
            <a:off x="6427788" y="1447800"/>
            <a:ext cx="3540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2141" name="Google Shape;2141;p44"/>
          <p:cNvSpPr txBox="1"/>
          <p:nvPr/>
        </p:nvSpPr>
        <p:spPr>
          <a:xfrm>
            <a:off x="6808788" y="1447800"/>
            <a:ext cx="4302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2142" name="Google Shape;2142;p44"/>
          <p:cNvSpPr txBox="1"/>
          <p:nvPr/>
        </p:nvSpPr>
        <p:spPr>
          <a:xfrm>
            <a:off x="7162800" y="1447800"/>
            <a:ext cx="381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idx="4294967295" type="title"/>
          </p:nvPr>
        </p:nvSpPr>
        <p:spPr>
          <a:xfrm>
            <a:off x="609600" y="1524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Delete the minimum</a:t>
            </a:r>
            <a:endParaRPr/>
          </a:p>
        </p:txBody>
      </p:sp>
      <p:sp>
        <p:nvSpPr>
          <p:cNvPr id="222" name="Google Shape;222;p16"/>
          <p:cNvSpPr txBox="1"/>
          <p:nvPr>
            <p:ph idx="4294967295" type="body"/>
          </p:nvPr>
        </p:nvSpPr>
        <p:spPr>
          <a:xfrm>
            <a:off x="381000" y="838200"/>
            <a:ext cx="8534400" cy="2590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Replace the min (the root) with the right most node of the top level.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Remove the right most node.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Perform a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heapify(sift down)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operation from the root. That is, keep swapping the node with its smaller child until the smaller child is bigger or no more child.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time is O(h) =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O(log</a:t>
            </a:r>
            <a:r>
              <a:rPr b="0" baseline="-2500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n).</a:t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7696200" y="36417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7086600" y="41751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8305800" y="41751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6705600" y="48609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7467600" y="48609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6477000" y="5541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229" name="Google Shape;229;p16"/>
          <p:cNvCxnSpPr>
            <a:stCxn id="223" idx="4"/>
            <a:endCxn id="224" idx="0"/>
          </p:cNvCxnSpPr>
          <p:nvPr/>
        </p:nvCxnSpPr>
        <p:spPr>
          <a:xfrm flipH="1">
            <a:off x="7239000" y="3946525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6"/>
          <p:cNvCxnSpPr>
            <a:stCxn id="223" idx="4"/>
            <a:endCxn id="225" idx="0"/>
          </p:cNvCxnSpPr>
          <p:nvPr/>
        </p:nvCxnSpPr>
        <p:spPr>
          <a:xfrm>
            <a:off x="7848600" y="3946525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6"/>
          <p:cNvCxnSpPr>
            <a:stCxn id="224" idx="4"/>
            <a:endCxn id="226" idx="0"/>
          </p:cNvCxnSpPr>
          <p:nvPr/>
        </p:nvCxnSpPr>
        <p:spPr>
          <a:xfrm flipH="1">
            <a:off x="6858000" y="4479925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6"/>
          <p:cNvCxnSpPr>
            <a:stCxn id="224" idx="4"/>
            <a:endCxn id="227" idx="0"/>
          </p:cNvCxnSpPr>
          <p:nvPr/>
        </p:nvCxnSpPr>
        <p:spPr>
          <a:xfrm>
            <a:off x="7239000" y="4479925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6"/>
          <p:cNvCxnSpPr>
            <a:stCxn id="226" idx="4"/>
            <a:endCxn id="228" idx="0"/>
          </p:cNvCxnSpPr>
          <p:nvPr/>
        </p:nvCxnSpPr>
        <p:spPr>
          <a:xfrm flipH="1">
            <a:off x="6629400" y="5165725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16"/>
          <p:cNvSpPr/>
          <p:nvPr/>
        </p:nvSpPr>
        <p:spPr>
          <a:xfrm>
            <a:off x="7924800" y="4856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8686800" y="4856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6934200" y="5541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237" name="Google Shape;237;p16"/>
          <p:cNvCxnSpPr>
            <a:stCxn id="225" idx="4"/>
          </p:cNvCxnSpPr>
          <p:nvPr/>
        </p:nvCxnSpPr>
        <p:spPr>
          <a:xfrm flipH="1">
            <a:off x="8077200" y="4479925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6"/>
          <p:cNvCxnSpPr>
            <a:stCxn id="225" idx="4"/>
          </p:cNvCxnSpPr>
          <p:nvPr/>
        </p:nvCxnSpPr>
        <p:spPr>
          <a:xfrm>
            <a:off x="8458200" y="4479925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6"/>
          <p:cNvCxnSpPr>
            <a:stCxn id="226" idx="4"/>
          </p:cNvCxnSpPr>
          <p:nvPr/>
        </p:nvCxnSpPr>
        <p:spPr>
          <a:xfrm>
            <a:off x="6858000" y="5165725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6"/>
          <p:cNvSpPr/>
          <p:nvPr/>
        </p:nvSpPr>
        <p:spPr>
          <a:xfrm flipH="1">
            <a:off x="5867400" y="5927725"/>
            <a:ext cx="914400" cy="304800"/>
          </a:xfrm>
          <a:prstGeom prst="curvedUpArrow">
            <a:avLst>
              <a:gd fmla="val 60000" name="adj1"/>
              <a:gd fmla="val 120000" name="adj2"/>
              <a:gd fmla="val 49306" name="adj3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16"/>
          <p:cNvSpPr/>
          <p:nvPr/>
        </p:nvSpPr>
        <p:spPr>
          <a:xfrm flipH="1">
            <a:off x="3276600" y="6003925"/>
            <a:ext cx="914400" cy="304800"/>
          </a:xfrm>
          <a:prstGeom prst="curvedUpArrow">
            <a:avLst>
              <a:gd fmla="val 60000" name="adj1"/>
              <a:gd fmla="val 120000" name="adj2"/>
              <a:gd fmla="val 49306" name="adj3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5334000" y="6156325"/>
            <a:ext cx="3276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Replace 2 with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Remove the original 30</a:t>
            </a:r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2743200" y="630872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Swap 30 &amp; 6</a:t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5105400" y="36417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4495800" y="41751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5715000" y="41751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4114800" y="48609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4876800" y="48609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3886200" y="5541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250" name="Google Shape;250;p16"/>
          <p:cNvCxnSpPr/>
          <p:nvPr/>
        </p:nvCxnSpPr>
        <p:spPr>
          <a:xfrm flipH="1">
            <a:off x="4648200" y="3946525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6"/>
          <p:cNvCxnSpPr/>
          <p:nvPr/>
        </p:nvCxnSpPr>
        <p:spPr>
          <a:xfrm>
            <a:off x="5257800" y="3946525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6"/>
          <p:cNvCxnSpPr/>
          <p:nvPr/>
        </p:nvCxnSpPr>
        <p:spPr>
          <a:xfrm flipH="1">
            <a:off x="4267200" y="4479925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6"/>
          <p:cNvCxnSpPr/>
          <p:nvPr/>
        </p:nvCxnSpPr>
        <p:spPr>
          <a:xfrm>
            <a:off x="4648200" y="4479925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6"/>
          <p:cNvCxnSpPr/>
          <p:nvPr/>
        </p:nvCxnSpPr>
        <p:spPr>
          <a:xfrm flipH="1">
            <a:off x="4038600" y="5165725"/>
            <a:ext cx="2286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16"/>
          <p:cNvSpPr/>
          <p:nvPr/>
        </p:nvSpPr>
        <p:spPr>
          <a:xfrm>
            <a:off x="5334000" y="4856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6096000" y="4856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257" name="Google Shape;257;p16"/>
          <p:cNvCxnSpPr/>
          <p:nvPr/>
        </p:nvCxnSpPr>
        <p:spPr>
          <a:xfrm flipH="1">
            <a:off x="5486400" y="4479925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6"/>
          <p:cNvCxnSpPr/>
          <p:nvPr/>
        </p:nvCxnSpPr>
        <p:spPr>
          <a:xfrm>
            <a:off x="5867400" y="4479925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16"/>
          <p:cNvSpPr/>
          <p:nvPr/>
        </p:nvSpPr>
        <p:spPr>
          <a:xfrm>
            <a:off x="2590800" y="36417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>
            <a:off x="1981200" y="41751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3200400" y="41751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1600200" y="48609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2362200" y="48609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1371600" y="5541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265" name="Google Shape;265;p16"/>
          <p:cNvCxnSpPr/>
          <p:nvPr/>
        </p:nvCxnSpPr>
        <p:spPr>
          <a:xfrm flipH="1">
            <a:off x="2133600" y="3946525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6"/>
          <p:cNvCxnSpPr/>
          <p:nvPr/>
        </p:nvCxnSpPr>
        <p:spPr>
          <a:xfrm>
            <a:off x="2743200" y="3946525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6"/>
          <p:cNvCxnSpPr/>
          <p:nvPr/>
        </p:nvCxnSpPr>
        <p:spPr>
          <a:xfrm flipH="1">
            <a:off x="1752600" y="4479925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6"/>
          <p:cNvCxnSpPr/>
          <p:nvPr/>
        </p:nvCxnSpPr>
        <p:spPr>
          <a:xfrm>
            <a:off x="2133600" y="4479925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6"/>
          <p:cNvCxnSpPr/>
          <p:nvPr/>
        </p:nvCxnSpPr>
        <p:spPr>
          <a:xfrm flipH="1">
            <a:off x="1524000" y="5165725"/>
            <a:ext cx="2286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16"/>
          <p:cNvSpPr/>
          <p:nvPr/>
        </p:nvSpPr>
        <p:spPr>
          <a:xfrm>
            <a:off x="2819400" y="4856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3581400" y="4856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272" name="Google Shape;272;p16"/>
          <p:cNvCxnSpPr/>
          <p:nvPr/>
        </p:nvCxnSpPr>
        <p:spPr>
          <a:xfrm flipH="1">
            <a:off x="2971800" y="4479925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6"/>
          <p:cNvCxnSpPr/>
          <p:nvPr/>
        </p:nvCxnSpPr>
        <p:spPr>
          <a:xfrm>
            <a:off x="3352800" y="4479925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16"/>
          <p:cNvSpPr/>
          <p:nvPr/>
        </p:nvSpPr>
        <p:spPr>
          <a:xfrm flipH="1">
            <a:off x="914400" y="5927725"/>
            <a:ext cx="914400" cy="304800"/>
          </a:xfrm>
          <a:prstGeom prst="curvedUpArrow">
            <a:avLst>
              <a:gd fmla="val 60000" name="adj1"/>
              <a:gd fmla="val 120000" name="adj2"/>
              <a:gd fmla="val 49306" name="adj3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381000" y="623252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Swap 30 &amp; 7</a:t>
            </a: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76200" y="36417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85800" y="41751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cxnSp>
        <p:nvCxnSpPr>
          <p:cNvPr id="278" name="Google Shape;278;p16"/>
          <p:cNvCxnSpPr/>
          <p:nvPr/>
        </p:nvCxnSpPr>
        <p:spPr>
          <a:xfrm flipH="1">
            <a:off x="0" y="3946525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6"/>
          <p:cNvCxnSpPr/>
          <p:nvPr/>
        </p:nvCxnSpPr>
        <p:spPr>
          <a:xfrm>
            <a:off x="228600" y="3946525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16"/>
          <p:cNvSpPr/>
          <p:nvPr/>
        </p:nvSpPr>
        <p:spPr>
          <a:xfrm>
            <a:off x="304800" y="4856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1066800" y="4856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282" name="Google Shape;282;p16"/>
          <p:cNvCxnSpPr/>
          <p:nvPr/>
        </p:nvCxnSpPr>
        <p:spPr>
          <a:xfrm flipH="1">
            <a:off x="457200" y="4479925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6"/>
          <p:cNvCxnSpPr/>
          <p:nvPr/>
        </p:nvCxnSpPr>
        <p:spPr>
          <a:xfrm>
            <a:off x="838200" y="4479925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idx="4294967295" type="title"/>
          </p:nvPr>
        </p:nvSpPr>
        <p:spPr>
          <a:xfrm>
            <a:off x="609600" y="2286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decreaseKey/increaseKey</a:t>
            </a:r>
            <a:endParaRPr/>
          </a:p>
        </p:txBody>
      </p:sp>
      <p:sp>
        <p:nvSpPr>
          <p:cNvPr id="290" name="Google Shape;290;p17"/>
          <p:cNvSpPr txBox="1"/>
          <p:nvPr>
            <p:ph idx="4294967295" type="body"/>
          </p:nvPr>
        </p:nvSpPr>
        <p:spPr>
          <a:xfrm>
            <a:off x="228600" y="1295400"/>
            <a:ext cx="8763000" cy="2209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decreaseKey/increaseKey operation lowers/increases the value of the item at a position, say p.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maintain the heap order, perform a sift up/sift down operation from p.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time is O(h) =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O(log</a:t>
            </a:r>
            <a:r>
              <a:rPr b="0" baseline="-2500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n).</a:t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2286000" y="38147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1676400" y="4348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2895600" y="4348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1295400" y="5033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2057400" y="5033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1066800" y="5715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297" name="Google Shape;297;p17"/>
          <p:cNvCxnSpPr>
            <a:stCxn id="291" idx="4"/>
            <a:endCxn id="292" idx="0"/>
          </p:cNvCxnSpPr>
          <p:nvPr/>
        </p:nvCxnSpPr>
        <p:spPr>
          <a:xfrm flipH="1">
            <a:off x="1828800" y="41195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17"/>
          <p:cNvCxnSpPr>
            <a:stCxn id="291" idx="4"/>
            <a:endCxn id="293" idx="0"/>
          </p:cNvCxnSpPr>
          <p:nvPr/>
        </p:nvCxnSpPr>
        <p:spPr>
          <a:xfrm>
            <a:off x="2438400" y="41195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17"/>
          <p:cNvCxnSpPr>
            <a:stCxn id="292" idx="4"/>
            <a:endCxn id="294" idx="0"/>
          </p:cNvCxnSpPr>
          <p:nvPr/>
        </p:nvCxnSpPr>
        <p:spPr>
          <a:xfrm flipH="1">
            <a:off x="1447800" y="46529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7"/>
          <p:cNvCxnSpPr>
            <a:stCxn id="292" idx="4"/>
            <a:endCxn id="295" idx="0"/>
          </p:cNvCxnSpPr>
          <p:nvPr/>
        </p:nvCxnSpPr>
        <p:spPr>
          <a:xfrm>
            <a:off x="1828800" y="46529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7"/>
          <p:cNvCxnSpPr>
            <a:stCxn id="294" idx="4"/>
            <a:endCxn id="296" idx="0"/>
          </p:cNvCxnSpPr>
          <p:nvPr/>
        </p:nvCxnSpPr>
        <p:spPr>
          <a:xfrm flipH="1">
            <a:off x="1219200" y="5338763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17"/>
          <p:cNvSpPr/>
          <p:nvPr/>
        </p:nvSpPr>
        <p:spPr>
          <a:xfrm>
            <a:off x="2514600" y="5029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03" name="Google Shape;303;p17"/>
          <p:cNvSpPr/>
          <p:nvPr/>
        </p:nvSpPr>
        <p:spPr>
          <a:xfrm>
            <a:off x="3276600" y="5029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1524000" y="5715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305" name="Google Shape;305;p17"/>
          <p:cNvCxnSpPr>
            <a:stCxn id="293" idx="4"/>
          </p:cNvCxnSpPr>
          <p:nvPr/>
        </p:nvCxnSpPr>
        <p:spPr>
          <a:xfrm flipH="1">
            <a:off x="2667000" y="4652963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7"/>
          <p:cNvCxnSpPr>
            <a:stCxn id="293" idx="4"/>
          </p:cNvCxnSpPr>
          <p:nvPr/>
        </p:nvCxnSpPr>
        <p:spPr>
          <a:xfrm>
            <a:off x="3048000" y="4652963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7"/>
          <p:cNvCxnSpPr>
            <a:stCxn id="294" idx="4"/>
          </p:cNvCxnSpPr>
          <p:nvPr/>
        </p:nvCxnSpPr>
        <p:spPr>
          <a:xfrm>
            <a:off x="1447800" y="5338763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17"/>
          <p:cNvSpPr/>
          <p:nvPr/>
        </p:nvSpPr>
        <p:spPr>
          <a:xfrm rot="10800000">
            <a:off x="757238" y="5181600"/>
            <a:ext cx="538162" cy="609600"/>
          </a:xfrm>
          <a:custGeom>
            <a:rect b="b" l="l" r="r" t="t"/>
            <a:pathLst>
              <a:path extrusionOk="0" h="935" w="426">
                <a:moveTo>
                  <a:pt x="251" y="0"/>
                </a:moveTo>
                <a:cubicBezTo>
                  <a:pt x="308" y="22"/>
                  <a:pt x="366" y="44"/>
                  <a:pt x="394" y="91"/>
                </a:cubicBezTo>
                <a:cubicBezTo>
                  <a:pt x="422" y="138"/>
                  <a:pt x="426" y="223"/>
                  <a:pt x="417" y="285"/>
                </a:cubicBezTo>
                <a:cubicBezTo>
                  <a:pt x="408" y="347"/>
                  <a:pt x="382" y="393"/>
                  <a:pt x="337" y="462"/>
                </a:cubicBezTo>
                <a:cubicBezTo>
                  <a:pt x="292" y="531"/>
                  <a:pt x="194" y="643"/>
                  <a:pt x="149" y="701"/>
                </a:cubicBezTo>
                <a:cubicBezTo>
                  <a:pt x="104" y="759"/>
                  <a:pt x="94" y="771"/>
                  <a:pt x="69" y="810"/>
                </a:cubicBezTo>
                <a:cubicBezTo>
                  <a:pt x="44" y="849"/>
                  <a:pt x="22" y="892"/>
                  <a:pt x="0" y="93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757225" y="5181600"/>
            <a:ext cx="5381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17"/>
          <p:cNvSpPr/>
          <p:nvPr/>
        </p:nvSpPr>
        <p:spPr>
          <a:xfrm rot="10800000">
            <a:off x="985838" y="4572000"/>
            <a:ext cx="614362" cy="533400"/>
          </a:xfrm>
          <a:custGeom>
            <a:rect b="b" l="l" r="r" t="t"/>
            <a:pathLst>
              <a:path extrusionOk="0" h="935" w="426">
                <a:moveTo>
                  <a:pt x="251" y="0"/>
                </a:moveTo>
                <a:cubicBezTo>
                  <a:pt x="308" y="22"/>
                  <a:pt x="366" y="44"/>
                  <a:pt x="394" y="91"/>
                </a:cubicBezTo>
                <a:cubicBezTo>
                  <a:pt x="422" y="138"/>
                  <a:pt x="426" y="223"/>
                  <a:pt x="417" y="285"/>
                </a:cubicBezTo>
                <a:cubicBezTo>
                  <a:pt x="408" y="347"/>
                  <a:pt x="382" y="393"/>
                  <a:pt x="337" y="462"/>
                </a:cubicBezTo>
                <a:cubicBezTo>
                  <a:pt x="292" y="531"/>
                  <a:pt x="194" y="643"/>
                  <a:pt x="149" y="701"/>
                </a:cubicBezTo>
                <a:cubicBezTo>
                  <a:pt x="104" y="759"/>
                  <a:pt x="94" y="771"/>
                  <a:pt x="69" y="810"/>
                </a:cubicBezTo>
                <a:cubicBezTo>
                  <a:pt x="44" y="849"/>
                  <a:pt x="22" y="892"/>
                  <a:pt x="0" y="93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 txBox="1"/>
          <p:nvPr/>
        </p:nvSpPr>
        <p:spPr>
          <a:xfrm>
            <a:off x="985825" y="4572000"/>
            <a:ext cx="61436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4076700" y="4838700"/>
            <a:ext cx="723900" cy="495300"/>
          </a:xfrm>
          <a:prstGeom prst="rightArrow">
            <a:avLst>
              <a:gd fmla="val 50000" name="adj1"/>
              <a:gd fmla="val 36538" name="adj2"/>
            </a:avLst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6248400" y="3967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5638800" y="45005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6858000" y="45005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5257800" y="51863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6019800" y="51863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5029200" y="586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cxnSp>
        <p:nvCxnSpPr>
          <p:cNvPr id="319" name="Google Shape;319;p17"/>
          <p:cNvCxnSpPr/>
          <p:nvPr/>
        </p:nvCxnSpPr>
        <p:spPr>
          <a:xfrm flipH="1">
            <a:off x="5791200" y="42719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7"/>
          <p:cNvCxnSpPr/>
          <p:nvPr/>
        </p:nvCxnSpPr>
        <p:spPr>
          <a:xfrm>
            <a:off x="6400800" y="42719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7"/>
          <p:cNvCxnSpPr/>
          <p:nvPr/>
        </p:nvCxnSpPr>
        <p:spPr>
          <a:xfrm flipH="1">
            <a:off x="5410200" y="48053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7"/>
          <p:cNvCxnSpPr/>
          <p:nvPr/>
        </p:nvCxnSpPr>
        <p:spPr>
          <a:xfrm>
            <a:off x="5791200" y="48053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7"/>
          <p:cNvCxnSpPr/>
          <p:nvPr/>
        </p:nvCxnSpPr>
        <p:spPr>
          <a:xfrm flipH="1">
            <a:off x="5181600" y="5491163"/>
            <a:ext cx="2286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17"/>
          <p:cNvSpPr/>
          <p:nvPr/>
        </p:nvSpPr>
        <p:spPr>
          <a:xfrm>
            <a:off x="6477000" y="518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5486400" y="586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327" name="Google Shape;327;p17"/>
          <p:cNvCxnSpPr/>
          <p:nvPr/>
        </p:nvCxnSpPr>
        <p:spPr>
          <a:xfrm flipH="1">
            <a:off x="6629400" y="4805363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7"/>
          <p:cNvCxnSpPr/>
          <p:nvPr/>
        </p:nvCxnSpPr>
        <p:spPr>
          <a:xfrm>
            <a:off x="7010400" y="4805363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7"/>
          <p:cNvCxnSpPr/>
          <p:nvPr/>
        </p:nvCxnSpPr>
        <p:spPr>
          <a:xfrm>
            <a:off x="5410200" y="5491163"/>
            <a:ext cx="2286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17"/>
          <p:cNvSpPr/>
          <p:nvPr/>
        </p:nvSpPr>
        <p:spPr>
          <a:xfrm>
            <a:off x="990600" y="57150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762000" y="6019800"/>
            <a:ext cx="304800" cy="304800"/>
          </a:xfrm>
          <a:prstGeom prst="ellipse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4572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Representation</a:t>
            </a:r>
            <a:endParaRPr/>
          </a:p>
        </p:txBody>
      </p:sp>
      <p:sp>
        <p:nvSpPr>
          <p:cNvPr id="337" name="Google Shape;337;p18"/>
          <p:cNvSpPr txBox="1"/>
          <p:nvPr>
            <p:ph idx="1" type="body"/>
          </p:nvPr>
        </p:nvSpPr>
        <p:spPr>
          <a:xfrm>
            <a:off x="228600" y="1066800"/>
            <a:ext cx="8610600" cy="990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Since the tree is complete, array based representation is most efficient.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7113588" y="2544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7113588" y="28194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40" name="Google Shape;340;p18"/>
          <p:cNvSpPr txBox="1"/>
          <p:nvPr/>
        </p:nvSpPr>
        <p:spPr>
          <a:xfrm>
            <a:off x="7113588" y="31702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41" name="Google Shape;341;p18"/>
          <p:cNvSpPr txBox="1"/>
          <p:nvPr/>
        </p:nvSpPr>
        <p:spPr>
          <a:xfrm>
            <a:off x="7113588" y="3535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7113588" y="3840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43" name="Google Shape;343;p18"/>
          <p:cNvSpPr txBox="1"/>
          <p:nvPr/>
        </p:nvSpPr>
        <p:spPr>
          <a:xfrm>
            <a:off x="7113588" y="4144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344" name="Google Shape;344;p18"/>
          <p:cNvSpPr/>
          <p:nvPr/>
        </p:nvSpPr>
        <p:spPr>
          <a:xfrm flipH="1">
            <a:off x="6248400" y="2895600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4648200" y="2819400"/>
            <a:ext cx="152400" cy="381000"/>
          </a:xfrm>
          <a:prstGeom prst="rightBrace">
            <a:avLst>
              <a:gd fmla="val 208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Google Shape;346;p18"/>
          <p:cNvSpPr/>
          <p:nvPr/>
        </p:nvSpPr>
        <p:spPr>
          <a:xfrm flipH="1">
            <a:off x="6248400" y="3200400"/>
            <a:ext cx="304800" cy="609600"/>
          </a:xfrm>
          <a:prstGeom prst="rightBrace">
            <a:avLst>
              <a:gd fmla="val 16667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18"/>
          <p:cNvSpPr/>
          <p:nvPr/>
        </p:nvSpPr>
        <p:spPr>
          <a:xfrm flipH="1">
            <a:off x="6248400" y="3810000"/>
            <a:ext cx="304800" cy="1219200"/>
          </a:xfrm>
          <a:prstGeom prst="rightBrace">
            <a:avLst>
              <a:gd fmla="val 33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18"/>
          <p:cNvSpPr/>
          <p:nvPr/>
        </p:nvSpPr>
        <p:spPr>
          <a:xfrm>
            <a:off x="4648200" y="3352800"/>
            <a:ext cx="152400" cy="381000"/>
          </a:xfrm>
          <a:prstGeom prst="rightBrace">
            <a:avLst>
              <a:gd fmla="val 208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4648200" y="3962400"/>
            <a:ext cx="152400" cy="381000"/>
          </a:xfrm>
          <a:prstGeom prst="rightBrace">
            <a:avLst>
              <a:gd fmla="val 208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0" name="Google Shape;350;p18"/>
          <p:cNvCxnSpPr/>
          <p:nvPr/>
        </p:nvCxnSpPr>
        <p:spPr>
          <a:xfrm>
            <a:off x="4953000" y="30480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18"/>
          <p:cNvCxnSpPr/>
          <p:nvPr/>
        </p:nvCxnSpPr>
        <p:spPr>
          <a:xfrm>
            <a:off x="5029200" y="3505200"/>
            <a:ext cx="1143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18"/>
          <p:cNvCxnSpPr/>
          <p:nvPr/>
        </p:nvCxnSpPr>
        <p:spPr>
          <a:xfrm>
            <a:off x="4953000" y="4191000"/>
            <a:ext cx="12192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18"/>
          <p:cNvSpPr txBox="1"/>
          <p:nvPr/>
        </p:nvSpPr>
        <p:spPr>
          <a:xfrm>
            <a:off x="7113588" y="4449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54" name="Google Shape;354;p18"/>
          <p:cNvSpPr txBox="1"/>
          <p:nvPr/>
        </p:nvSpPr>
        <p:spPr>
          <a:xfrm>
            <a:off x="7113588" y="4754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55" name="Google Shape;355;p18"/>
          <p:cNvSpPr txBox="1"/>
          <p:nvPr/>
        </p:nvSpPr>
        <p:spPr>
          <a:xfrm>
            <a:off x="3124200" y="26257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56" name="Google Shape;356;p18"/>
          <p:cNvSpPr txBox="1"/>
          <p:nvPr/>
        </p:nvSpPr>
        <p:spPr>
          <a:xfrm>
            <a:off x="2552700" y="31591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57" name="Google Shape;357;p18"/>
          <p:cNvSpPr txBox="1"/>
          <p:nvPr/>
        </p:nvSpPr>
        <p:spPr>
          <a:xfrm>
            <a:off x="3733800" y="31591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58" name="Google Shape;358;p18"/>
          <p:cNvSpPr txBox="1"/>
          <p:nvPr/>
        </p:nvSpPr>
        <p:spPr>
          <a:xfrm>
            <a:off x="2095500" y="38449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59" name="Google Shape;359;p18"/>
          <p:cNvSpPr txBox="1"/>
          <p:nvPr/>
        </p:nvSpPr>
        <p:spPr>
          <a:xfrm>
            <a:off x="3009900" y="38449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360" name="Google Shape;360;p18"/>
          <p:cNvSpPr txBox="1"/>
          <p:nvPr/>
        </p:nvSpPr>
        <p:spPr>
          <a:xfrm>
            <a:off x="3352800" y="38449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4191000" y="38449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62" name="Google Shape;362;p18"/>
          <p:cNvSpPr txBox="1"/>
          <p:nvPr/>
        </p:nvSpPr>
        <p:spPr>
          <a:xfrm>
            <a:off x="7680325" y="5410200"/>
            <a:ext cx="327025" cy="287338"/>
          </a:xfrm>
          <a:prstGeom prst="rect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endParaRPr/>
          </a:p>
        </p:txBody>
      </p:sp>
      <p:sp>
        <p:nvSpPr>
          <p:cNvPr id="363" name="Google Shape;363;p18"/>
          <p:cNvSpPr txBox="1"/>
          <p:nvPr/>
        </p:nvSpPr>
        <p:spPr>
          <a:xfrm>
            <a:off x="7543800" y="5683250"/>
            <a:ext cx="577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endParaRPr/>
          </a:p>
        </p:txBody>
      </p:sp>
      <p:cxnSp>
        <p:nvCxnSpPr>
          <p:cNvPr id="364" name="Google Shape;364;p18"/>
          <p:cNvCxnSpPr/>
          <p:nvPr/>
        </p:nvCxnSpPr>
        <p:spPr>
          <a:xfrm rot="10800000">
            <a:off x="7315200" y="55626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18"/>
          <p:cNvSpPr/>
          <p:nvPr/>
        </p:nvSpPr>
        <p:spPr>
          <a:xfrm>
            <a:off x="3124200" y="29003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2514600" y="34337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3733800" y="34337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2133600" y="41195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2895600" y="41195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1905000" y="4800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371" name="Google Shape;371;p18"/>
          <p:cNvCxnSpPr>
            <a:stCxn id="365" idx="4"/>
            <a:endCxn id="366" idx="0"/>
          </p:cNvCxnSpPr>
          <p:nvPr/>
        </p:nvCxnSpPr>
        <p:spPr>
          <a:xfrm flipH="1">
            <a:off x="2667000" y="32051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18"/>
          <p:cNvCxnSpPr>
            <a:stCxn id="365" idx="4"/>
            <a:endCxn id="367" idx="0"/>
          </p:cNvCxnSpPr>
          <p:nvPr/>
        </p:nvCxnSpPr>
        <p:spPr>
          <a:xfrm>
            <a:off x="3276600" y="32051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18"/>
          <p:cNvCxnSpPr>
            <a:stCxn id="366" idx="4"/>
            <a:endCxn id="368" idx="0"/>
          </p:cNvCxnSpPr>
          <p:nvPr/>
        </p:nvCxnSpPr>
        <p:spPr>
          <a:xfrm flipH="1">
            <a:off x="2286000" y="37385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18"/>
          <p:cNvCxnSpPr>
            <a:stCxn id="366" idx="4"/>
            <a:endCxn id="369" idx="0"/>
          </p:cNvCxnSpPr>
          <p:nvPr/>
        </p:nvCxnSpPr>
        <p:spPr>
          <a:xfrm>
            <a:off x="2667000" y="37385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18"/>
          <p:cNvCxnSpPr>
            <a:stCxn id="368" idx="4"/>
            <a:endCxn id="370" idx="0"/>
          </p:cNvCxnSpPr>
          <p:nvPr/>
        </p:nvCxnSpPr>
        <p:spPr>
          <a:xfrm flipH="1">
            <a:off x="2057400" y="4424363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18"/>
          <p:cNvSpPr/>
          <p:nvPr/>
        </p:nvSpPr>
        <p:spPr>
          <a:xfrm>
            <a:off x="3352800" y="4114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4114800" y="4114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2362200" y="4800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379" name="Google Shape;379;p18"/>
          <p:cNvCxnSpPr>
            <a:stCxn id="367" idx="4"/>
          </p:cNvCxnSpPr>
          <p:nvPr/>
        </p:nvCxnSpPr>
        <p:spPr>
          <a:xfrm flipH="1">
            <a:off x="3505200" y="3738563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18"/>
          <p:cNvCxnSpPr>
            <a:stCxn id="367" idx="4"/>
          </p:cNvCxnSpPr>
          <p:nvPr/>
        </p:nvCxnSpPr>
        <p:spPr>
          <a:xfrm>
            <a:off x="3886200" y="3738563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8"/>
          <p:cNvCxnSpPr>
            <a:stCxn id="368" idx="4"/>
          </p:cNvCxnSpPr>
          <p:nvPr/>
        </p:nvCxnSpPr>
        <p:spPr>
          <a:xfrm>
            <a:off x="2286000" y="4424363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18"/>
          <p:cNvSpPr txBox="1"/>
          <p:nvPr/>
        </p:nvSpPr>
        <p:spPr>
          <a:xfrm>
            <a:off x="1905000" y="4500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383" name="Google Shape;383;p18"/>
          <p:cNvSpPr txBox="1"/>
          <p:nvPr/>
        </p:nvSpPr>
        <p:spPr>
          <a:xfrm>
            <a:off x="2438400" y="453072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4648200" y="4648200"/>
            <a:ext cx="152400" cy="381000"/>
          </a:xfrm>
          <a:prstGeom prst="rightBrace">
            <a:avLst>
              <a:gd fmla="val 208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7124700" y="5135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386" name="Google Shape;386;p18"/>
          <p:cNvSpPr txBox="1"/>
          <p:nvPr/>
        </p:nvSpPr>
        <p:spPr>
          <a:xfrm>
            <a:off x="7124700" y="5440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graphicFrame>
        <p:nvGraphicFramePr>
          <p:cNvPr id="387" name="Google Shape;387;p18"/>
          <p:cNvGraphicFramePr/>
          <p:nvPr/>
        </p:nvGraphicFramePr>
        <p:xfrm>
          <a:off x="6553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533400"/>
              </a:tblGrid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18"/>
          <p:cNvSpPr/>
          <p:nvPr/>
        </p:nvSpPr>
        <p:spPr>
          <a:xfrm flipH="1">
            <a:off x="6248400" y="5105400"/>
            <a:ext cx="304800" cy="609600"/>
          </a:xfrm>
          <a:prstGeom prst="rightBrace">
            <a:avLst>
              <a:gd fmla="val 16667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9" name="Google Shape;389;p18"/>
          <p:cNvCxnSpPr/>
          <p:nvPr/>
        </p:nvCxnSpPr>
        <p:spPr>
          <a:xfrm>
            <a:off x="4876800" y="4876800"/>
            <a:ext cx="12954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/>
          <p:nvPr>
            <p:ph idx="4294967295" type="title"/>
          </p:nvPr>
        </p:nvSpPr>
        <p:spPr>
          <a:xfrm>
            <a:off x="6096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Insertion Revisit</a:t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543800" y="762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6934200" y="1295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8153400" y="1295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6553200" y="1981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7315200" y="1981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6324600" y="26622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403" name="Google Shape;403;p19"/>
          <p:cNvCxnSpPr>
            <a:stCxn id="397" idx="4"/>
            <a:endCxn id="398" idx="0"/>
          </p:cNvCxnSpPr>
          <p:nvPr/>
        </p:nvCxnSpPr>
        <p:spPr>
          <a:xfrm flipH="1">
            <a:off x="7086600" y="10668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19"/>
          <p:cNvCxnSpPr>
            <a:stCxn id="397" idx="4"/>
            <a:endCxn id="399" idx="0"/>
          </p:cNvCxnSpPr>
          <p:nvPr/>
        </p:nvCxnSpPr>
        <p:spPr>
          <a:xfrm>
            <a:off x="7696200" y="10668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19"/>
          <p:cNvCxnSpPr>
            <a:stCxn id="398" idx="4"/>
            <a:endCxn id="400" idx="0"/>
          </p:cNvCxnSpPr>
          <p:nvPr/>
        </p:nvCxnSpPr>
        <p:spPr>
          <a:xfrm flipH="1">
            <a:off x="6705600" y="16002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19"/>
          <p:cNvCxnSpPr>
            <a:stCxn id="398" idx="4"/>
            <a:endCxn id="401" idx="0"/>
          </p:cNvCxnSpPr>
          <p:nvPr/>
        </p:nvCxnSpPr>
        <p:spPr>
          <a:xfrm>
            <a:off x="7086600" y="16002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19"/>
          <p:cNvCxnSpPr>
            <a:stCxn id="400" idx="4"/>
            <a:endCxn id="402" idx="0"/>
          </p:cNvCxnSpPr>
          <p:nvPr/>
        </p:nvCxnSpPr>
        <p:spPr>
          <a:xfrm flipH="1">
            <a:off x="6477000" y="2286000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19"/>
          <p:cNvSpPr/>
          <p:nvPr/>
        </p:nvSpPr>
        <p:spPr>
          <a:xfrm>
            <a:off x="7772400" y="1976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8534400" y="1976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6781800" y="26622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411" name="Google Shape;411;p19"/>
          <p:cNvCxnSpPr>
            <a:stCxn id="399" idx="4"/>
          </p:cNvCxnSpPr>
          <p:nvPr/>
        </p:nvCxnSpPr>
        <p:spPr>
          <a:xfrm flipH="1">
            <a:off x="7924800" y="1600200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19"/>
          <p:cNvCxnSpPr>
            <a:stCxn id="399" idx="4"/>
          </p:cNvCxnSpPr>
          <p:nvPr/>
        </p:nvCxnSpPr>
        <p:spPr>
          <a:xfrm>
            <a:off x="8305800" y="1600200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19"/>
          <p:cNvCxnSpPr>
            <a:stCxn id="400" idx="4"/>
          </p:cNvCxnSpPr>
          <p:nvPr/>
        </p:nvCxnSpPr>
        <p:spPr>
          <a:xfrm>
            <a:off x="6705600" y="2286000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19"/>
          <p:cNvSpPr/>
          <p:nvPr/>
        </p:nvSpPr>
        <p:spPr>
          <a:xfrm>
            <a:off x="7162800" y="26622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cxnSp>
        <p:nvCxnSpPr>
          <p:cNvPr id="415" name="Google Shape;415;p19"/>
          <p:cNvCxnSpPr>
            <a:stCxn id="401" idx="4"/>
          </p:cNvCxnSpPr>
          <p:nvPr/>
        </p:nvCxnSpPr>
        <p:spPr>
          <a:xfrm flipH="1">
            <a:off x="7315200" y="2286000"/>
            <a:ext cx="1524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19"/>
          <p:cNvSpPr/>
          <p:nvPr/>
        </p:nvSpPr>
        <p:spPr>
          <a:xfrm>
            <a:off x="4572000" y="833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17" name="Google Shape;417;p19"/>
          <p:cNvSpPr/>
          <p:nvPr/>
        </p:nvSpPr>
        <p:spPr>
          <a:xfrm>
            <a:off x="3962400" y="13668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18" name="Google Shape;418;p19"/>
          <p:cNvSpPr/>
          <p:nvPr/>
        </p:nvSpPr>
        <p:spPr>
          <a:xfrm>
            <a:off x="5181600" y="13668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3581400" y="2052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420" name="Google Shape;420;p19"/>
          <p:cNvSpPr/>
          <p:nvPr/>
        </p:nvSpPr>
        <p:spPr>
          <a:xfrm>
            <a:off x="4343400" y="2052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21" name="Google Shape;421;p19"/>
          <p:cNvSpPr/>
          <p:nvPr/>
        </p:nvSpPr>
        <p:spPr>
          <a:xfrm>
            <a:off x="3352800" y="27336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422" name="Google Shape;422;p19"/>
          <p:cNvCxnSpPr/>
          <p:nvPr/>
        </p:nvCxnSpPr>
        <p:spPr>
          <a:xfrm flipH="1">
            <a:off x="4114800" y="1138238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19"/>
          <p:cNvCxnSpPr/>
          <p:nvPr/>
        </p:nvCxnSpPr>
        <p:spPr>
          <a:xfrm>
            <a:off x="4724400" y="1138238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19"/>
          <p:cNvCxnSpPr/>
          <p:nvPr/>
        </p:nvCxnSpPr>
        <p:spPr>
          <a:xfrm flipH="1">
            <a:off x="3733800" y="1671638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19"/>
          <p:cNvCxnSpPr/>
          <p:nvPr/>
        </p:nvCxnSpPr>
        <p:spPr>
          <a:xfrm>
            <a:off x="4114800" y="1671638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19"/>
          <p:cNvCxnSpPr/>
          <p:nvPr/>
        </p:nvCxnSpPr>
        <p:spPr>
          <a:xfrm flipH="1">
            <a:off x="3505200" y="2357438"/>
            <a:ext cx="2286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19"/>
          <p:cNvSpPr/>
          <p:nvPr/>
        </p:nvSpPr>
        <p:spPr>
          <a:xfrm>
            <a:off x="4800600" y="20478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28" name="Google Shape;428;p19"/>
          <p:cNvSpPr/>
          <p:nvPr/>
        </p:nvSpPr>
        <p:spPr>
          <a:xfrm>
            <a:off x="5562600" y="20478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29" name="Google Shape;429;p19"/>
          <p:cNvSpPr/>
          <p:nvPr/>
        </p:nvSpPr>
        <p:spPr>
          <a:xfrm>
            <a:off x="3810000" y="27336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430" name="Google Shape;430;p19"/>
          <p:cNvCxnSpPr/>
          <p:nvPr/>
        </p:nvCxnSpPr>
        <p:spPr>
          <a:xfrm flipH="1">
            <a:off x="4953000" y="1671638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19"/>
          <p:cNvCxnSpPr/>
          <p:nvPr/>
        </p:nvCxnSpPr>
        <p:spPr>
          <a:xfrm>
            <a:off x="5334000" y="1671638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19"/>
          <p:cNvCxnSpPr/>
          <p:nvPr/>
        </p:nvCxnSpPr>
        <p:spPr>
          <a:xfrm>
            <a:off x="3733800" y="2357438"/>
            <a:ext cx="2286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19"/>
          <p:cNvSpPr/>
          <p:nvPr/>
        </p:nvSpPr>
        <p:spPr>
          <a:xfrm>
            <a:off x="4191000" y="27336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cxnSp>
        <p:nvCxnSpPr>
          <p:cNvPr id="434" name="Google Shape;434;p19"/>
          <p:cNvCxnSpPr/>
          <p:nvPr/>
        </p:nvCxnSpPr>
        <p:spPr>
          <a:xfrm flipH="1">
            <a:off x="4343400" y="2357438"/>
            <a:ext cx="1524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19"/>
          <p:cNvSpPr/>
          <p:nvPr/>
        </p:nvSpPr>
        <p:spPr>
          <a:xfrm>
            <a:off x="1676400" y="7667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36" name="Google Shape;436;p19"/>
          <p:cNvSpPr/>
          <p:nvPr/>
        </p:nvSpPr>
        <p:spPr>
          <a:xfrm>
            <a:off x="1066800" y="1300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37" name="Google Shape;437;p19"/>
          <p:cNvSpPr/>
          <p:nvPr/>
        </p:nvSpPr>
        <p:spPr>
          <a:xfrm>
            <a:off x="2286000" y="13001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38" name="Google Shape;438;p19"/>
          <p:cNvSpPr/>
          <p:nvPr/>
        </p:nvSpPr>
        <p:spPr>
          <a:xfrm>
            <a:off x="685800" y="1985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439" name="Google Shape;439;p19"/>
          <p:cNvSpPr/>
          <p:nvPr/>
        </p:nvSpPr>
        <p:spPr>
          <a:xfrm>
            <a:off x="1447800" y="19859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40" name="Google Shape;440;p19"/>
          <p:cNvSpPr/>
          <p:nvPr/>
        </p:nvSpPr>
        <p:spPr>
          <a:xfrm>
            <a:off x="457200" y="2667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441" name="Google Shape;441;p19"/>
          <p:cNvCxnSpPr/>
          <p:nvPr/>
        </p:nvCxnSpPr>
        <p:spPr>
          <a:xfrm flipH="1">
            <a:off x="1219200" y="10715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19"/>
          <p:cNvCxnSpPr/>
          <p:nvPr/>
        </p:nvCxnSpPr>
        <p:spPr>
          <a:xfrm>
            <a:off x="1828800" y="107156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9"/>
          <p:cNvCxnSpPr/>
          <p:nvPr/>
        </p:nvCxnSpPr>
        <p:spPr>
          <a:xfrm flipH="1">
            <a:off x="838200" y="16049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19"/>
          <p:cNvCxnSpPr/>
          <p:nvPr/>
        </p:nvCxnSpPr>
        <p:spPr>
          <a:xfrm>
            <a:off x="1219200" y="160496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19"/>
          <p:cNvCxnSpPr/>
          <p:nvPr/>
        </p:nvCxnSpPr>
        <p:spPr>
          <a:xfrm flipH="1">
            <a:off x="609600" y="2290763"/>
            <a:ext cx="2286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19"/>
          <p:cNvSpPr/>
          <p:nvPr/>
        </p:nvSpPr>
        <p:spPr>
          <a:xfrm>
            <a:off x="1905000" y="1981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47" name="Google Shape;447;p19"/>
          <p:cNvSpPr/>
          <p:nvPr/>
        </p:nvSpPr>
        <p:spPr>
          <a:xfrm>
            <a:off x="2667000" y="1981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48" name="Google Shape;448;p19"/>
          <p:cNvSpPr/>
          <p:nvPr/>
        </p:nvSpPr>
        <p:spPr>
          <a:xfrm>
            <a:off x="914400" y="2667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449" name="Google Shape;449;p19"/>
          <p:cNvCxnSpPr/>
          <p:nvPr/>
        </p:nvCxnSpPr>
        <p:spPr>
          <a:xfrm flipH="1">
            <a:off x="2057400" y="1604963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19"/>
          <p:cNvCxnSpPr/>
          <p:nvPr/>
        </p:nvCxnSpPr>
        <p:spPr>
          <a:xfrm>
            <a:off x="2438400" y="1604963"/>
            <a:ext cx="3810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19"/>
          <p:cNvCxnSpPr/>
          <p:nvPr/>
        </p:nvCxnSpPr>
        <p:spPr>
          <a:xfrm>
            <a:off x="838200" y="2290763"/>
            <a:ext cx="2286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19"/>
          <p:cNvSpPr/>
          <p:nvPr/>
        </p:nvSpPr>
        <p:spPr>
          <a:xfrm>
            <a:off x="1295400" y="2667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cxnSp>
        <p:nvCxnSpPr>
          <p:cNvPr id="453" name="Google Shape;453;p19"/>
          <p:cNvCxnSpPr/>
          <p:nvPr/>
        </p:nvCxnSpPr>
        <p:spPr>
          <a:xfrm flipH="1">
            <a:off x="1447800" y="2290763"/>
            <a:ext cx="152400" cy="3762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9"/>
          <p:cNvSpPr/>
          <p:nvPr/>
        </p:nvSpPr>
        <p:spPr>
          <a:xfrm flipH="1">
            <a:off x="5562600" y="3048000"/>
            <a:ext cx="914400" cy="304800"/>
          </a:xfrm>
          <a:prstGeom prst="curvedUpArrow">
            <a:avLst>
              <a:gd fmla="val 60000" name="adj1"/>
              <a:gd fmla="val 120000" name="adj2"/>
              <a:gd fmla="val 49306" name="adj3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5" name="Google Shape;455;p19"/>
          <p:cNvSpPr/>
          <p:nvPr/>
        </p:nvSpPr>
        <p:spPr>
          <a:xfrm flipH="1">
            <a:off x="2743200" y="3124200"/>
            <a:ext cx="914400" cy="304800"/>
          </a:xfrm>
          <a:prstGeom prst="curvedUpArrow">
            <a:avLst>
              <a:gd fmla="val 60000" name="adj1"/>
              <a:gd fmla="val 120000" name="adj2"/>
              <a:gd fmla="val 49306" name="adj3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19"/>
          <p:cNvSpPr txBox="1"/>
          <p:nvPr/>
        </p:nvSpPr>
        <p:spPr>
          <a:xfrm>
            <a:off x="5029200" y="34290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Swap 15 &amp; 100</a:t>
            </a:r>
            <a:endParaRPr/>
          </a:p>
        </p:txBody>
      </p:sp>
      <p:sp>
        <p:nvSpPr>
          <p:cNvPr id="457" name="Google Shape;457;p19"/>
          <p:cNvSpPr txBox="1"/>
          <p:nvPr/>
        </p:nvSpPr>
        <p:spPr>
          <a:xfrm>
            <a:off x="2133600" y="34290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Swap 15 &amp; 20</a:t>
            </a:r>
            <a:endParaRPr/>
          </a:p>
        </p:txBody>
      </p:sp>
      <p:graphicFrame>
        <p:nvGraphicFramePr>
          <p:cNvPr id="458" name="Google Shape;458;p19"/>
          <p:cNvGraphicFramePr/>
          <p:nvPr/>
        </p:nvGraphicFramePr>
        <p:xfrm>
          <a:off x="76962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533400"/>
              </a:tblGrid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C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9" name="Google Shape;459;p19"/>
          <p:cNvSpPr txBox="1"/>
          <p:nvPr/>
        </p:nvSpPr>
        <p:spPr>
          <a:xfrm>
            <a:off x="8256588" y="3078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60" name="Google Shape;460;p19"/>
          <p:cNvSpPr txBox="1"/>
          <p:nvPr/>
        </p:nvSpPr>
        <p:spPr>
          <a:xfrm>
            <a:off x="8256588" y="3382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61" name="Google Shape;461;p19"/>
          <p:cNvSpPr txBox="1"/>
          <p:nvPr/>
        </p:nvSpPr>
        <p:spPr>
          <a:xfrm>
            <a:off x="8256588" y="3703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62" name="Google Shape;462;p19"/>
          <p:cNvSpPr txBox="1"/>
          <p:nvPr/>
        </p:nvSpPr>
        <p:spPr>
          <a:xfrm>
            <a:off x="8229600" y="4068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463" name="Google Shape;463;p19"/>
          <p:cNvSpPr txBox="1"/>
          <p:nvPr/>
        </p:nvSpPr>
        <p:spPr>
          <a:xfrm>
            <a:off x="8256588" y="4449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464" name="Google Shape;464;p19"/>
          <p:cNvSpPr txBox="1"/>
          <p:nvPr/>
        </p:nvSpPr>
        <p:spPr>
          <a:xfrm>
            <a:off x="8229600" y="4754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465" name="Google Shape;465;p19"/>
          <p:cNvSpPr txBox="1"/>
          <p:nvPr/>
        </p:nvSpPr>
        <p:spPr>
          <a:xfrm>
            <a:off x="8229600" y="5059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66" name="Google Shape;466;p19"/>
          <p:cNvSpPr txBox="1"/>
          <p:nvPr/>
        </p:nvSpPr>
        <p:spPr>
          <a:xfrm>
            <a:off x="8229600" y="5410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67" name="Google Shape;467;p19"/>
          <p:cNvSpPr txBox="1"/>
          <p:nvPr/>
        </p:nvSpPr>
        <p:spPr>
          <a:xfrm>
            <a:off x="8229600" y="5745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68" name="Google Shape;468;p19"/>
          <p:cNvSpPr txBox="1"/>
          <p:nvPr/>
        </p:nvSpPr>
        <p:spPr>
          <a:xfrm>
            <a:off x="8229600" y="6096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69" name="Google Shape;469;p19"/>
          <p:cNvSpPr txBox="1"/>
          <p:nvPr/>
        </p:nvSpPr>
        <p:spPr>
          <a:xfrm>
            <a:off x="8229600" y="6354763"/>
            <a:ext cx="3492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470" name="Google Shape;470;p19"/>
          <p:cNvSpPr txBox="1"/>
          <p:nvPr/>
        </p:nvSpPr>
        <p:spPr>
          <a:xfrm>
            <a:off x="8582025" y="6418263"/>
            <a:ext cx="409575" cy="287337"/>
          </a:xfrm>
          <a:prstGeom prst="rect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 </a:t>
            </a:r>
            <a:endParaRPr/>
          </a:p>
        </p:txBody>
      </p:sp>
      <p:sp>
        <p:nvSpPr>
          <p:cNvPr id="471" name="Google Shape;471;p19"/>
          <p:cNvSpPr txBox="1"/>
          <p:nvPr/>
        </p:nvSpPr>
        <p:spPr>
          <a:xfrm>
            <a:off x="8489950" y="6140450"/>
            <a:ext cx="577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endParaRPr/>
          </a:p>
        </p:txBody>
      </p:sp>
      <p:cxnSp>
        <p:nvCxnSpPr>
          <p:cNvPr id="472" name="Google Shape;472;p19"/>
          <p:cNvCxnSpPr/>
          <p:nvPr/>
        </p:nvCxnSpPr>
        <p:spPr>
          <a:xfrm rot="10800000">
            <a:off x="8407400" y="6553200"/>
            <a:ext cx="381000" cy="17463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73" name="Google Shape;473;p19"/>
          <p:cNvGraphicFramePr/>
          <p:nvPr/>
        </p:nvGraphicFramePr>
        <p:xfrm>
          <a:off x="43434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533400"/>
              </a:tblGrid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C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4" name="Google Shape;474;p19"/>
          <p:cNvSpPr txBox="1"/>
          <p:nvPr/>
        </p:nvSpPr>
        <p:spPr>
          <a:xfrm>
            <a:off x="4914900" y="3154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75" name="Google Shape;475;p19"/>
          <p:cNvSpPr txBox="1"/>
          <p:nvPr/>
        </p:nvSpPr>
        <p:spPr>
          <a:xfrm>
            <a:off x="4903788" y="3459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76" name="Google Shape;476;p19"/>
          <p:cNvSpPr txBox="1"/>
          <p:nvPr/>
        </p:nvSpPr>
        <p:spPr>
          <a:xfrm>
            <a:off x="4903788" y="3779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77" name="Google Shape;477;p19"/>
          <p:cNvSpPr txBox="1"/>
          <p:nvPr/>
        </p:nvSpPr>
        <p:spPr>
          <a:xfrm>
            <a:off x="4876800" y="4144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478" name="Google Shape;478;p19"/>
          <p:cNvSpPr txBox="1"/>
          <p:nvPr/>
        </p:nvSpPr>
        <p:spPr>
          <a:xfrm>
            <a:off x="4903788" y="4525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479" name="Google Shape;479;p19"/>
          <p:cNvSpPr txBox="1"/>
          <p:nvPr/>
        </p:nvSpPr>
        <p:spPr>
          <a:xfrm>
            <a:off x="4876800" y="4830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480" name="Google Shape;480;p19"/>
          <p:cNvSpPr txBox="1"/>
          <p:nvPr/>
        </p:nvSpPr>
        <p:spPr>
          <a:xfrm>
            <a:off x="4876800" y="5135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81" name="Google Shape;481;p19"/>
          <p:cNvSpPr txBox="1"/>
          <p:nvPr/>
        </p:nvSpPr>
        <p:spPr>
          <a:xfrm>
            <a:off x="4876800" y="54864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82" name="Google Shape;482;p19"/>
          <p:cNvSpPr txBox="1"/>
          <p:nvPr/>
        </p:nvSpPr>
        <p:spPr>
          <a:xfrm>
            <a:off x="4876800" y="5821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83" name="Google Shape;483;p19"/>
          <p:cNvSpPr txBox="1"/>
          <p:nvPr/>
        </p:nvSpPr>
        <p:spPr>
          <a:xfrm>
            <a:off x="4876800" y="6172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84" name="Google Shape;484;p19"/>
          <p:cNvSpPr txBox="1"/>
          <p:nvPr/>
        </p:nvSpPr>
        <p:spPr>
          <a:xfrm>
            <a:off x="4876800" y="6430963"/>
            <a:ext cx="3492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graphicFrame>
        <p:nvGraphicFramePr>
          <p:cNvPr id="485" name="Google Shape;485;p19"/>
          <p:cNvGraphicFramePr/>
          <p:nvPr/>
        </p:nvGraphicFramePr>
        <p:xfrm>
          <a:off x="11430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533400"/>
              </a:tblGrid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C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6" name="Google Shape;486;p19"/>
          <p:cNvSpPr txBox="1"/>
          <p:nvPr/>
        </p:nvSpPr>
        <p:spPr>
          <a:xfrm>
            <a:off x="1714500" y="3078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87" name="Google Shape;487;p19"/>
          <p:cNvSpPr txBox="1"/>
          <p:nvPr/>
        </p:nvSpPr>
        <p:spPr>
          <a:xfrm>
            <a:off x="1703388" y="3382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88" name="Google Shape;488;p19"/>
          <p:cNvSpPr txBox="1"/>
          <p:nvPr/>
        </p:nvSpPr>
        <p:spPr>
          <a:xfrm>
            <a:off x="1703388" y="3703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89" name="Google Shape;489;p19"/>
          <p:cNvSpPr txBox="1"/>
          <p:nvPr/>
        </p:nvSpPr>
        <p:spPr>
          <a:xfrm>
            <a:off x="1676400" y="4068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490" name="Google Shape;490;p19"/>
          <p:cNvSpPr txBox="1"/>
          <p:nvPr/>
        </p:nvSpPr>
        <p:spPr>
          <a:xfrm>
            <a:off x="1703388" y="4449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491" name="Google Shape;491;p19"/>
          <p:cNvSpPr txBox="1"/>
          <p:nvPr/>
        </p:nvSpPr>
        <p:spPr>
          <a:xfrm>
            <a:off x="1676400" y="4754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492" name="Google Shape;492;p19"/>
          <p:cNvSpPr txBox="1"/>
          <p:nvPr/>
        </p:nvSpPr>
        <p:spPr>
          <a:xfrm>
            <a:off x="1676400" y="5059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93" name="Google Shape;493;p19"/>
          <p:cNvSpPr txBox="1"/>
          <p:nvPr/>
        </p:nvSpPr>
        <p:spPr>
          <a:xfrm>
            <a:off x="1676400" y="5410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94" name="Google Shape;494;p19"/>
          <p:cNvSpPr txBox="1"/>
          <p:nvPr/>
        </p:nvSpPr>
        <p:spPr>
          <a:xfrm>
            <a:off x="1676400" y="5745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95" name="Google Shape;495;p19"/>
          <p:cNvSpPr txBox="1"/>
          <p:nvPr/>
        </p:nvSpPr>
        <p:spPr>
          <a:xfrm>
            <a:off x="1676400" y="6096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96" name="Google Shape;496;p19"/>
          <p:cNvSpPr txBox="1"/>
          <p:nvPr/>
        </p:nvSpPr>
        <p:spPr>
          <a:xfrm>
            <a:off x="1676400" y="6354763"/>
            <a:ext cx="3492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497" name="Google Shape;497;p19"/>
          <p:cNvSpPr/>
          <p:nvPr/>
        </p:nvSpPr>
        <p:spPr>
          <a:xfrm>
            <a:off x="7189788" y="4953000"/>
            <a:ext cx="354012" cy="1524000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8" name="Google Shape;498;p19"/>
          <p:cNvSpPr txBox="1"/>
          <p:nvPr/>
        </p:nvSpPr>
        <p:spPr>
          <a:xfrm>
            <a:off x="5943600" y="5668963"/>
            <a:ext cx="1295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Parent =10/2=5</a:t>
            </a:r>
            <a:endParaRPr/>
          </a:p>
        </p:txBody>
      </p:sp>
      <p:sp>
        <p:nvSpPr>
          <p:cNvPr id="499" name="Google Shape;499;p19"/>
          <p:cNvSpPr/>
          <p:nvPr/>
        </p:nvSpPr>
        <p:spPr>
          <a:xfrm>
            <a:off x="3836988" y="4038600"/>
            <a:ext cx="354012" cy="914400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19"/>
          <p:cNvSpPr txBox="1"/>
          <p:nvPr/>
        </p:nvSpPr>
        <p:spPr>
          <a:xfrm>
            <a:off x="2590800" y="4343400"/>
            <a:ext cx="1219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Parent =5/2=2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0"/>
          <p:cNvSpPr txBox="1"/>
          <p:nvPr>
            <p:ph idx="4294967295" type="title"/>
          </p:nvPr>
        </p:nvSpPr>
        <p:spPr>
          <a:xfrm>
            <a:off x="6096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Deletion Revisit</a:t>
            </a:r>
            <a:endParaRPr/>
          </a:p>
        </p:txBody>
      </p:sp>
      <p:sp>
        <p:nvSpPr>
          <p:cNvPr id="507" name="Google Shape;507;p20"/>
          <p:cNvSpPr/>
          <p:nvPr/>
        </p:nvSpPr>
        <p:spPr>
          <a:xfrm>
            <a:off x="7696200" y="838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7086600" y="137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8305800" y="137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6705600" y="205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511" name="Google Shape;511;p20"/>
          <p:cNvSpPr/>
          <p:nvPr/>
        </p:nvSpPr>
        <p:spPr>
          <a:xfrm>
            <a:off x="7467600" y="205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512" name="Google Shape;512;p20"/>
          <p:cNvSpPr/>
          <p:nvPr/>
        </p:nvSpPr>
        <p:spPr>
          <a:xfrm>
            <a:off x="6477000" y="2738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513" name="Google Shape;513;p20"/>
          <p:cNvCxnSpPr>
            <a:stCxn id="507" idx="4"/>
            <a:endCxn id="508" idx="0"/>
          </p:cNvCxnSpPr>
          <p:nvPr/>
        </p:nvCxnSpPr>
        <p:spPr>
          <a:xfrm flipH="1">
            <a:off x="7239000" y="11430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0"/>
          <p:cNvCxnSpPr>
            <a:stCxn id="507" idx="4"/>
            <a:endCxn id="509" idx="0"/>
          </p:cNvCxnSpPr>
          <p:nvPr/>
        </p:nvCxnSpPr>
        <p:spPr>
          <a:xfrm>
            <a:off x="7848600" y="11430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0"/>
          <p:cNvCxnSpPr>
            <a:stCxn id="508" idx="4"/>
            <a:endCxn id="510" idx="0"/>
          </p:cNvCxnSpPr>
          <p:nvPr/>
        </p:nvCxnSpPr>
        <p:spPr>
          <a:xfrm flipH="1">
            <a:off x="6858000" y="1676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0"/>
          <p:cNvCxnSpPr>
            <a:stCxn id="508" idx="4"/>
            <a:endCxn id="511" idx="0"/>
          </p:cNvCxnSpPr>
          <p:nvPr/>
        </p:nvCxnSpPr>
        <p:spPr>
          <a:xfrm>
            <a:off x="7239000" y="1676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0"/>
          <p:cNvCxnSpPr>
            <a:stCxn id="510" idx="4"/>
            <a:endCxn id="512" idx="0"/>
          </p:cNvCxnSpPr>
          <p:nvPr/>
        </p:nvCxnSpPr>
        <p:spPr>
          <a:xfrm flipH="1">
            <a:off x="6629400" y="2362200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20"/>
          <p:cNvSpPr/>
          <p:nvPr/>
        </p:nvSpPr>
        <p:spPr>
          <a:xfrm>
            <a:off x="7924800" y="2052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8686800" y="2052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6934200" y="2738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521" name="Google Shape;521;p20"/>
          <p:cNvCxnSpPr>
            <a:stCxn id="509" idx="4"/>
          </p:cNvCxnSpPr>
          <p:nvPr/>
        </p:nvCxnSpPr>
        <p:spPr>
          <a:xfrm flipH="1">
            <a:off x="8077200" y="1676400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0"/>
          <p:cNvCxnSpPr>
            <a:stCxn id="509" idx="4"/>
          </p:cNvCxnSpPr>
          <p:nvPr/>
        </p:nvCxnSpPr>
        <p:spPr>
          <a:xfrm>
            <a:off x="8458200" y="1676400"/>
            <a:ext cx="3810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0"/>
          <p:cNvCxnSpPr>
            <a:stCxn id="510" idx="4"/>
          </p:cNvCxnSpPr>
          <p:nvPr/>
        </p:nvCxnSpPr>
        <p:spPr>
          <a:xfrm>
            <a:off x="6858000" y="2362200"/>
            <a:ext cx="228600" cy="3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20"/>
          <p:cNvSpPr/>
          <p:nvPr/>
        </p:nvSpPr>
        <p:spPr>
          <a:xfrm flipH="1">
            <a:off x="5867400" y="3124200"/>
            <a:ext cx="914400" cy="304800"/>
          </a:xfrm>
          <a:prstGeom prst="curvedUpArrow">
            <a:avLst>
              <a:gd fmla="val 60000" name="adj1"/>
              <a:gd fmla="val 120000" name="adj2"/>
              <a:gd fmla="val 49306" name="adj3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" name="Google Shape;525;p20"/>
          <p:cNvSpPr/>
          <p:nvPr/>
        </p:nvSpPr>
        <p:spPr>
          <a:xfrm flipH="1">
            <a:off x="3276600" y="3200400"/>
            <a:ext cx="914400" cy="304800"/>
          </a:xfrm>
          <a:prstGeom prst="curvedUpArrow">
            <a:avLst>
              <a:gd fmla="val 60000" name="adj1"/>
              <a:gd fmla="val 120000" name="adj2"/>
              <a:gd fmla="val 49306" name="adj3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" name="Google Shape;526;p20"/>
          <p:cNvSpPr txBox="1"/>
          <p:nvPr/>
        </p:nvSpPr>
        <p:spPr>
          <a:xfrm>
            <a:off x="5486400" y="3457575"/>
            <a:ext cx="18288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Replace 2 with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Remove the original 30</a:t>
            </a:r>
            <a:endParaRPr/>
          </a:p>
        </p:txBody>
      </p:sp>
      <p:sp>
        <p:nvSpPr>
          <p:cNvPr id="527" name="Google Shape;527;p20"/>
          <p:cNvSpPr txBox="1"/>
          <p:nvPr/>
        </p:nvSpPr>
        <p:spPr>
          <a:xfrm>
            <a:off x="2667000" y="2895600"/>
            <a:ext cx="137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Swap 30 &amp; 6</a:t>
            </a: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5105400" y="838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4495800" y="137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5715000" y="137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4114800" y="205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4876800" y="205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3886200" y="2738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534" name="Google Shape;534;p20"/>
          <p:cNvCxnSpPr/>
          <p:nvPr/>
        </p:nvCxnSpPr>
        <p:spPr>
          <a:xfrm flipH="1">
            <a:off x="4648200" y="11430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0"/>
          <p:cNvCxnSpPr/>
          <p:nvPr/>
        </p:nvCxnSpPr>
        <p:spPr>
          <a:xfrm>
            <a:off x="5257800" y="11430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0"/>
          <p:cNvCxnSpPr/>
          <p:nvPr/>
        </p:nvCxnSpPr>
        <p:spPr>
          <a:xfrm flipH="1">
            <a:off x="4267200" y="1676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20"/>
          <p:cNvCxnSpPr/>
          <p:nvPr/>
        </p:nvCxnSpPr>
        <p:spPr>
          <a:xfrm>
            <a:off x="4648200" y="1676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0"/>
          <p:cNvCxnSpPr/>
          <p:nvPr/>
        </p:nvCxnSpPr>
        <p:spPr>
          <a:xfrm flipH="1">
            <a:off x="4038600" y="2362200"/>
            <a:ext cx="2286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20"/>
          <p:cNvSpPr/>
          <p:nvPr/>
        </p:nvSpPr>
        <p:spPr>
          <a:xfrm>
            <a:off x="5334000" y="2052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6096000" y="2052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541" name="Google Shape;541;p20"/>
          <p:cNvCxnSpPr/>
          <p:nvPr/>
        </p:nvCxnSpPr>
        <p:spPr>
          <a:xfrm flipH="1">
            <a:off x="5486400" y="1676400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20"/>
          <p:cNvCxnSpPr/>
          <p:nvPr/>
        </p:nvCxnSpPr>
        <p:spPr>
          <a:xfrm>
            <a:off x="5867400" y="1676400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20"/>
          <p:cNvSpPr/>
          <p:nvPr/>
        </p:nvSpPr>
        <p:spPr>
          <a:xfrm>
            <a:off x="2590800" y="838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1981200" y="137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545" name="Google Shape;545;p20"/>
          <p:cNvSpPr/>
          <p:nvPr/>
        </p:nvSpPr>
        <p:spPr>
          <a:xfrm>
            <a:off x="3200400" y="137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sp>
        <p:nvSpPr>
          <p:cNvPr id="546" name="Google Shape;546;p20"/>
          <p:cNvSpPr/>
          <p:nvPr/>
        </p:nvSpPr>
        <p:spPr>
          <a:xfrm>
            <a:off x="1600200" y="205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547" name="Google Shape;547;p20"/>
          <p:cNvSpPr/>
          <p:nvPr/>
        </p:nvSpPr>
        <p:spPr>
          <a:xfrm>
            <a:off x="2362200" y="2057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</p:txBody>
      </p:sp>
      <p:sp>
        <p:nvSpPr>
          <p:cNvPr id="548" name="Google Shape;548;p20"/>
          <p:cNvSpPr/>
          <p:nvPr/>
        </p:nvSpPr>
        <p:spPr>
          <a:xfrm>
            <a:off x="1371600" y="27384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549" name="Google Shape;549;p20"/>
          <p:cNvCxnSpPr/>
          <p:nvPr/>
        </p:nvCxnSpPr>
        <p:spPr>
          <a:xfrm flipH="1">
            <a:off x="2133600" y="11430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0"/>
          <p:cNvCxnSpPr/>
          <p:nvPr/>
        </p:nvCxnSpPr>
        <p:spPr>
          <a:xfrm>
            <a:off x="2743200" y="11430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0"/>
          <p:cNvCxnSpPr/>
          <p:nvPr/>
        </p:nvCxnSpPr>
        <p:spPr>
          <a:xfrm flipH="1">
            <a:off x="1752600" y="1676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0"/>
          <p:cNvCxnSpPr/>
          <p:nvPr/>
        </p:nvCxnSpPr>
        <p:spPr>
          <a:xfrm>
            <a:off x="2133600" y="1676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0"/>
          <p:cNvCxnSpPr/>
          <p:nvPr/>
        </p:nvCxnSpPr>
        <p:spPr>
          <a:xfrm flipH="1">
            <a:off x="1524000" y="2362200"/>
            <a:ext cx="2286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20"/>
          <p:cNvSpPr/>
          <p:nvPr/>
        </p:nvSpPr>
        <p:spPr>
          <a:xfrm>
            <a:off x="2819400" y="2052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55" name="Google Shape;555;p20"/>
          <p:cNvSpPr/>
          <p:nvPr/>
        </p:nvSpPr>
        <p:spPr>
          <a:xfrm>
            <a:off x="3581400" y="2052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556" name="Google Shape;556;p20"/>
          <p:cNvCxnSpPr/>
          <p:nvPr/>
        </p:nvCxnSpPr>
        <p:spPr>
          <a:xfrm flipH="1">
            <a:off x="2971800" y="1676400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0"/>
          <p:cNvCxnSpPr/>
          <p:nvPr/>
        </p:nvCxnSpPr>
        <p:spPr>
          <a:xfrm>
            <a:off x="3352800" y="1676400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20"/>
          <p:cNvSpPr/>
          <p:nvPr/>
        </p:nvSpPr>
        <p:spPr>
          <a:xfrm flipH="1">
            <a:off x="914400" y="3124200"/>
            <a:ext cx="914400" cy="304800"/>
          </a:xfrm>
          <a:prstGeom prst="curvedUpArrow">
            <a:avLst>
              <a:gd fmla="val 60000" name="adj1"/>
              <a:gd fmla="val 120000" name="adj2"/>
              <a:gd fmla="val 49306" name="adj3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76200" y="2711450"/>
            <a:ext cx="137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Swap 30 &amp; 7</a:t>
            </a: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76200" y="838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685800" y="1371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cxnSp>
        <p:nvCxnSpPr>
          <p:cNvPr id="562" name="Google Shape;562;p20"/>
          <p:cNvCxnSpPr/>
          <p:nvPr/>
        </p:nvCxnSpPr>
        <p:spPr>
          <a:xfrm flipH="1">
            <a:off x="0" y="11430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0"/>
          <p:cNvCxnSpPr/>
          <p:nvPr/>
        </p:nvCxnSpPr>
        <p:spPr>
          <a:xfrm>
            <a:off x="228600" y="11430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20"/>
          <p:cNvSpPr/>
          <p:nvPr/>
        </p:nvSpPr>
        <p:spPr>
          <a:xfrm>
            <a:off x="304800" y="2052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1066800" y="20526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566" name="Google Shape;566;p20"/>
          <p:cNvCxnSpPr/>
          <p:nvPr/>
        </p:nvCxnSpPr>
        <p:spPr>
          <a:xfrm flipH="1">
            <a:off x="457200" y="1676400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0"/>
          <p:cNvCxnSpPr/>
          <p:nvPr/>
        </p:nvCxnSpPr>
        <p:spPr>
          <a:xfrm>
            <a:off x="838200" y="1676400"/>
            <a:ext cx="381000" cy="3762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20"/>
          <p:cNvSpPr txBox="1"/>
          <p:nvPr/>
        </p:nvSpPr>
        <p:spPr>
          <a:xfrm>
            <a:off x="8027988" y="3535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569" name="Google Shape;569;p20"/>
          <p:cNvSpPr txBox="1"/>
          <p:nvPr/>
        </p:nvSpPr>
        <p:spPr>
          <a:xfrm>
            <a:off x="8027988" y="3810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70" name="Google Shape;570;p20"/>
          <p:cNvSpPr txBox="1"/>
          <p:nvPr/>
        </p:nvSpPr>
        <p:spPr>
          <a:xfrm>
            <a:off x="8027988" y="4160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71" name="Google Shape;571;p20"/>
          <p:cNvSpPr txBox="1"/>
          <p:nvPr/>
        </p:nvSpPr>
        <p:spPr>
          <a:xfrm>
            <a:off x="8027988" y="4525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72" name="Google Shape;572;p20"/>
          <p:cNvSpPr txBox="1"/>
          <p:nvPr/>
        </p:nvSpPr>
        <p:spPr>
          <a:xfrm>
            <a:off x="8027988" y="4830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73" name="Google Shape;573;p20"/>
          <p:cNvSpPr txBox="1"/>
          <p:nvPr/>
        </p:nvSpPr>
        <p:spPr>
          <a:xfrm>
            <a:off x="8027988" y="5135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74" name="Google Shape;574;p20"/>
          <p:cNvSpPr txBox="1"/>
          <p:nvPr/>
        </p:nvSpPr>
        <p:spPr>
          <a:xfrm>
            <a:off x="8027988" y="5440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75" name="Google Shape;575;p20"/>
          <p:cNvSpPr txBox="1"/>
          <p:nvPr/>
        </p:nvSpPr>
        <p:spPr>
          <a:xfrm>
            <a:off x="8027988" y="5745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76" name="Google Shape;576;p20"/>
          <p:cNvSpPr txBox="1"/>
          <p:nvPr/>
        </p:nvSpPr>
        <p:spPr>
          <a:xfrm>
            <a:off x="8594725" y="6400800"/>
            <a:ext cx="327025" cy="287338"/>
          </a:xfrm>
          <a:prstGeom prst="rect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endParaRPr/>
          </a:p>
        </p:txBody>
      </p:sp>
      <p:sp>
        <p:nvSpPr>
          <p:cNvPr id="577" name="Google Shape;577;p20"/>
          <p:cNvSpPr txBox="1"/>
          <p:nvPr/>
        </p:nvSpPr>
        <p:spPr>
          <a:xfrm>
            <a:off x="8489950" y="6019800"/>
            <a:ext cx="577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endParaRPr/>
          </a:p>
        </p:txBody>
      </p:sp>
      <p:cxnSp>
        <p:nvCxnSpPr>
          <p:cNvPr id="578" name="Google Shape;578;p20"/>
          <p:cNvCxnSpPr/>
          <p:nvPr/>
        </p:nvCxnSpPr>
        <p:spPr>
          <a:xfrm rot="10800000">
            <a:off x="8229600" y="65532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20"/>
          <p:cNvSpPr txBox="1"/>
          <p:nvPr/>
        </p:nvSpPr>
        <p:spPr>
          <a:xfrm>
            <a:off x="8039100" y="6126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580" name="Google Shape;580;p20"/>
          <p:cNvSpPr txBox="1"/>
          <p:nvPr/>
        </p:nvSpPr>
        <p:spPr>
          <a:xfrm>
            <a:off x="8039100" y="6430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graphicFrame>
        <p:nvGraphicFramePr>
          <p:cNvPr id="581" name="Google Shape;581;p20"/>
          <p:cNvGraphicFramePr/>
          <p:nvPr/>
        </p:nvGraphicFramePr>
        <p:xfrm>
          <a:off x="746760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533400"/>
              </a:tblGrid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2" name="Google Shape;582;p20"/>
          <p:cNvSpPr txBox="1"/>
          <p:nvPr/>
        </p:nvSpPr>
        <p:spPr>
          <a:xfrm>
            <a:off x="5132388" y="3535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583" name="Google Shape;583;p20"/>
          <p:cNvSpPr txBox="1"/>
          <p:nvPr/>
        </p:nvSpPr>
        <p:spPr>
          <a:xfrm>
            <a:off x="5132388" y="3810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84" name="Google Shape;584;p20"/>
          <p:cNvSpPr txBox="1"/>
          <p:nvPr/>
        </p:nvSpPr>
        <p:spPr>
          <a:xfrm>
            <a:off x="5132388" y="4160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85" name="Google Shape;585;p20"/>
          <p:cNvSpPr txBox="1"/>
          <p:nvPr/>
        </p:nvSpPr>
        <p:spPr>
          <a:xfrm>
            <a:off x="5132388" y="4525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86" name="Google Shape;586;p20"/>
          <p:cNvSpPr txBox="1"/>
          <p:nvPr/>
        </p:nvSpPr>
        <p:spPr>
          <a:xfrm>
            <a:off x="5132388" y="4830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87" name="Google Shape;587;p20"/>
          <p:cNvSpPr txBox="1"/>
          <p:nvPr/>
        </p:nvSpPr>
        <p:spPr>
          <a:xfrm>
            <a:off x="5132388" y="5135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88" name="Google Shape;588;p20"/>
          <p:cNvSpPr txBox="1"/>
          <p:nvPr/>
        </p:nvSpPr>
        <p:spPr>
          <a:xfrm>
            <a:off x="5132388" y="5440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89" name="Google Shape;589;p20"/>
          <p:cNvSpPr txBox="1"/>
          <p:nvPr/>
        </p:nvSpPr>
        <p:spPr>
          <a:xfrm>
            <a:off x="5132388" y="5745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90" name="Google Shape;590;p20"/>
          <p:cNvSpPr txBox="1"/>
          <p:nvPr/>
        </p:nvSpPr>
        <p:spPr>
          <a:xfrm>
            <a:off x="5699125" y="6096000"/>
            <a:ext cx="327025" cy="287338"/>
          </a:xfrm>
          <a:prstGeom prst="rect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endParaRPr/>
          </a:p>
        </p:txBody>
      </p:sp>
      <p:sp>
        <p:nvSpPr>
          <p:cNvPr id="591" name="Google Shape;591;p20"/>
          <p:cNvSpPr txBox="1"/>
          <p:nvPr/>
        </p:nvSpPr>
        <p:spPr>
          <a:xfrm>
            <a:off x="5594350" y="5715000"/>
            <a:ext cx="577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endParaRPr/>
          </a:p>
        </p:txBody>
      </p:sp>
      <p:cxnSp>
        <p:nvCxnSpPr>
          <p:cNvPr id="592" name="Google Shape;592;p20"/>
          <p:cNvCxnSpPr/>
          <p:nvPr/>
        </p:nvCxnSpPr>
        <p:spPr>
          <a:xfrm rot="10800000">
            <a:off x="5334000" y="62484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20"/>
          <p:cNvSpPr txBox="1"/>
          <p:nvPr/>
        </p:nvSpPr>
        <p:spPr>
          <a:xfrm>
            <a:off x="5143500" y="6126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594" name="Google Shape;594;p20"/>
          <p:cNvSpPr txBox="1"/>
          <p:nvPr/>
        </p:nvSpPr>
        <p:spPr>
          <a:xfrm>
            <a:off x="5143500" y="6430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graphicFrame>
        <p:nvGraphicFramePr>
          <p:cNvPr id="595" name="Google Shape;595;p20"/>
          <p:cNvGraphicFramePr/>
          <p:nvPr/>
        </p:nvGraphicFramePr>
        <p:xfrm>
          <a:off x="457200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533400"/>
              </a:tblGrid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6" name="Google Shape;596;p20"/>
          <p:cNvSpPr txBox="1"/>
          <p:nvPr/>
        </p:nvSpPr>
        <p:spPr>
          <a:xfrm>
            <a:off x="2998788" y="3459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597" name="Google Shape;597;p20"/>
          <p:cNvSpPr txBox="1"/>
          <p:nvPr/>
        </p:nvSpPr>
        <p:spPr>
          <a:xfrm>
            <a:off x="2998788" y="37338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98" name="Google Shape;598;p20"/>
          <p:cNvSpPr txBox="1"/>
          <p:nvPr/>
        </p:nvSpPr>
        <p:spPr>
          <a:xfrm>
            <a:off x="2998788" y="4084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99" name="Google Shape;599;p20"/>
          <p:cNvSpPr txBox="1"/>
          <p:nvPr/>
        </p:nvSpPr>
        <p:spPr>
          <a:xfrm>
            <a:off x="2998788" y="4449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600" name="Google Shape;600;p20"/>
          <p:cNvSpPr txBox="1"/>
          <p:nvPr/>
        </p:nvSpPr>
        <p:spPr>
          <a:xfrm>
            <a:off x="2998788" y="4754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601" name="Google Shape;601;p20"/>
          <p:cNvSpPr txBox="1"/>
          <p:nvPr/>
        </p:nvSpPr>
        <p:spPr>
          <a:xfrm>
            <a:off x="2998788" y="5059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602" name="Google Shape;602;p20"/>
          <p:cNvSpPr txBox="1"/>
          <p:nvPr/>
        </p:nvSpPr>
        <p:spPr>
          <a:xfrm>
            <a:off x="2998788" y="5364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603" name="Google Shape;603;p20"/>
          <p:cNvSpPr txBox="1"/>
          <p:nvPr/>
        </p:nvSpPr>
        <p:spPr>
          <a:xfrm>
            <a:off x="2998788" y="5668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604" name="Google Shape;604;p20"/>
          <p:cNvSpPr txBox="1"/>
          <p:nvPr/>
        </p:nvSpPr>
        <p:spPr>
          <a:xfrm>
            <a:off x="3565525" y="6019800"/>
            <a:ext cx="327025" cy="287338"/>
          </a:xfrm>
          <a:prstGeom prst="rect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endParaRPr/>
          </a:p>
        </p:txBody>
      </p:sp>
      <p:sp>
        <p:nvSpPr>
          <p:cNvPr id="605" name="Google Shape;605;p20"/>
          <p:cNvSpPr txBox="1"/>
          <p:nvPr/>
        </p:nvSpPr>
        <p:spPr>
          <a:xfrm>
            <a:off x="3460750" y="5638800"/>
            <a:ext cx="577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endParaRPr/>
          </a:p>
        </p:txBody>
      </p:sp>
      <p:cxnSp>
        <p:nvCxnSpPr>
          <p:cNvPr id="606" name="Google Shape;606;p20"/>
          <p:cNvCxnSpPr/>
          <p:nvPr/>
        </p:nvCxnSpPr>
        <p:spPr>
          <a:xfrm rot="10800000">
            <a:off x="3200400" y="61722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20"/>
          <p:cNvSpPr txBox="1"/>
          <p:nvPr/>
        </p:nvSpPr>
        <p:spPr>
          <a:xfrm>
            <a:off x="3009900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608" name="Google Shape;608;p20"/>
          <p:cNvSpPr txBox="1"/>
          <p:nvPr/>
        </p:nvSpPr>
        <p:spPr>
          <a:xfrm>
            <a:off x="3009900" y="6354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graphicFrame>
        <p:nvGraphicFramePr>
          <p:cNvPr id="609" name="Google Shape;609;p20"/>
          <p:cNvGraphicFramePr/>
          <p:nvPr/>
        </p:nvGraphicFramePr>
        <p:xfrm>
          <a:off x="24384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533400"/>
              </a:tblGrid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0" name="Google Shape;610;p20"/>
          <p:cNvSpPr txBox="1"/>
          <p:nvPr/>
        </p:nvSpPr>
        <p:spPr>
          <a:xfrm>
            <a:off x="712788" y="3459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611" name="Google Shape;611;p20"/>
          <p:cNvSpPr txBox="1"/>
          <p:nvPr/>
        </p:nvSpPr>
        <p:spPr>
          <a:xfrm>
            <a:off x="712788" y="37338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612" name="Google Shape;612;p20"/>
          <p:cNvSpPr txBox="1"/>
          <p:nvPr/>
        </p:nvSpPr>
        <p:spPr>
          <a:xfrm>
            <a:off x="712788" y="40846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613" name="Google Shape;613;p20"/>
          <p:cNvSpPr txBox="1"/>
          <p:nvPr/>
        </p:nvSpPr>
        <p:spPr>
          <a:xfrm>
            <a:off x="712788" y="4449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614" name="Google Shape;614;p20"/>
          <p:cNvSpPr txBox="1"/>
          <p:nvPr/>
        </p:nvSpPr>
        <p:spPr>
          <a:xfrm>
            <a:off x="712788" y="4754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615" name="Google Shape;615;p20"/>
          <p:cNvSpPr txBox="1"/>
          <p:nvPr/>
        </p:nvSpPr>
        <p:spPr>
          <a:xfrm>
            <a:off x="712788" y="5059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616" name="Google Shape;616;p20"/>
          <p:cNvSpPr txBox="1"/>
          <p:nvPr/>
        </p:nvSpPr>
        <p:spPr>
          <a:xfrm>
            <a:off x="712788" y="5364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617" name="Google Shape;617;p20"/>
          <p:cNvSpPr txBox="1"/>
          <p:nvPr/>
        </p:nvSpPr>
        <p:spPr>
          <a:xfrm>
            <a:off x="712788" y="5668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1279525" y="6019800"/>
            <a:ext cx="327025" cy="287338"/>
          </a:xfrm>
          <a:prstGeom prst="rect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endParaRPr/>
          </a:p>
        </p:txBody>
      </p:sp>
      <p:sp>
        <p:nvSpPr>
          <p:cNvPr id="619" name="Google Shape;619;p20"/>
          <p:cNvSpPr txBox="1"/>
          <p:nvPr/>
        </p:nvSpPr>
        <p:spPr>
          <a:xfrm>
            <a:off x="1174750" y="5638800"/>
            <a:ext cx="577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endParaRPr/>
          </a:p>
        </p:txBody>
      </p:sp>
      <p:cxnSp>
        <p:nvCxnSpPr>
          <p:cNvPr id="620" name="Google Shape;620;p20"/>
          <p:cNvCxnSpPr/>
          <p:nvPr/>
        </p:nvCxnSpPr>
        <p:spPr>
          <a:xfrm rot="10800000">
            <a:off x="914400" y="61722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20"/>
          <p:cNvSpPr txBox="1"/>
          <p:nvPr/>
        </p:nvSpPr>
        <p:spPr>
          <a:xfrm>
            <a:off x="723900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622" name="Google Shape;622;p20"/>
          <p:cNvSpPr txBox="1"/>
          <p:nvPr/>
        </p:nvSpPr>
        <p:spPr>
          <a:xfrm>
            <a:off x="723900" y="6354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graphicFrame>
        <p:nvGraphicFramePr>
          <p:cNvPr id="623" name="Google Shape;623;p20"/>
          <p:cNvGraphicFramePr/>
          <p:nvPr/>
        </p:nvGraphicFramePr>
        <p:xfrm>
          <a:off x="1524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{EF2749BA-A8FB-4F76-95AC-780E7B3D54B8}</a:tableStyleId>
              </a:tblPr>
              <a:tblGrid>
                <a:gridCol w="533400"/>
              </a:tblGrid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4" name="Google Shape;624;p20"/>
          <p:cNvSpPr txBox="1"/>
          <p:nvPr/>
        </p:nvSpPr>
        <p:spPr>
          <a:xfrm>
            <a:off x="3276600" y="39624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lt =1*2=2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Rt=2+1=3</a:t>
            </a: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4343400" y="3962400"/>
            <a:ext cx="152400" cy="381000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20"/>
          <p:cNvSpPr/>
          <p:nvPr/>
        </p:nvSpPr>
        <p:spPr>
          <a:xfrm>
            <a:off x="4141788" y="3971925"/>
            <a:ext cx="354012" cy="676275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7" name="Google Shape;627;p20"/>
          <p:cNvSpPr txBox="1"/>
          <p:nvPr/>
        </p:nvSpPr>
        <p:spPr>
          <a:xfrm>
            <a:off x="1371600" y="43434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lt =3*2=6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Rt=6+1=7</a:t>
            </a: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2133600" y="4505325"/>
            <a:ext cx="277813" cy="981075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9" name="Google Shape;629;p20"/>
          <p:cNvSpPr/>
          <p:nvPr/>
        </p:nvSpPr>
        <p:spPr>
          <a:xfrm>
            <a:off x="2084388" y="4495800"/>
            <a:ext cx="354012" cy="1295400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0" name="Google Shape;630;p20"/>
          <p:cNvSpPr/>
          <p:nvPr/>
        </p:nvSpPr>
        <p:spPr>
          <a:xfrm rot="10800000">
            <a:off x="7086600" y="3733800"/>
            <a:ext cx="381000" cy="2895600"/>
          </a:xfrm>
          <a:prstGeom prst="curvedLeftArrow">
            <a:avLst>
              <a:gd fmla="val 82720" name="adj1"/>
              <a:gd fmla="val 167728" name="adj2"/>
              <a:gd fmla="val 40417" name="adj3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0"/>
          <p:cNvSpPr txBox="1"/>
          <p:nvPr/>
        </p:nvSpPr>
        <p:spPr>
          <a:xfrm>
            <a:off x="7086600" y="3733800"/>
            <a:ext cx="381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 txBox="1"/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Heapsort</a:t>
            </a:r>
            <a:endParaRPr/>
          </a:p>
        </p:txBody>
      </p:sp>
      <p:sp>
        <p:nvSpPr>
          <p:cNvPr id="637" name="Google Shape;637;p21"/>
          <p:cNvSpPr txBox="1"/>
          <p:nvPr>
            <p:ph idx="1" type="body"/>
          </p:nvPr>
        </p:nvSpPr>
        <p:spPr>
          <a:xfrm>
            <a:off x="304800" y="1143000"/>
            <a:ext cx="8610600" cy="4419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“heapify” in bottom-up manner, convert the array into a heap.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Then successively remove the minimum element from the heap and move it to the last position in the sorted array.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Time complexity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Converting an array into a heap takes O(n).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of the n-1 deletion takes time O(lg n).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Total time is O(n lg 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