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embeddedFontLst>
    <p:embeddedFont>
      <p:font typeface="Arimo"/>
      <p:regular r:id="rId37"/>
      <p:bold r:id="rId38"/>
      <p:italic r:id="rId39"/>
      <p:boldItalic r:id="rId40"/>
    </p:embeddedFont>
    <p:embeddedFont>
      <p:font typeface="Tahoma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3A35434-A730-4E0E-B74D-25024D15F868}">
  <a:tblStyle styleId="{A3A35434-A730-4E0E-B74D-25024D15F86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mo-boldItalic.fntdata"/><Relationship Id="rId20" Type="http://schemas.openxmlformats.org/officeDocument/2006/relationships/slide" Target="slides/slide15.xml"/><Relationship Id="rId42" Type="http://schemas.openxmlformats.org/officeDocument/2006/relationships/font" Target="fonts/Tahoma-bold.fntdata"/><Relationship Id="rId41" Type="http://schemas.openxmlformats.org/officeDocument/2006/relationships/font" Target="fonts/Tahoma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Arim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Arimo-italic.fntdata"/><Relationship Id="rId16" Type="http://schemas.openxmlformats.org/officeDocument/2006/relationships/slide" Target="slides/slide11.xml"/><Relationship Id="rId38" Type="http://schemas.openxmlformats.org/officeDocument/2006/relationships/font" Target="fonts/Arim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12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13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14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15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16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17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7" name="Google Shape;407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18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4" name="Google Shape;414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19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85" name="Google Shape;485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8" name="Google Shape;548;p20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9" name="Google Shape;549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4" name="Google Shape;594;p21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5" name="Google Shape;59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1" name="Google Shape;601;p23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2" name="Google Shape;602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8" name="Google Shape;608;p24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9" name="Google Shape;609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0" name="Google Shape;700;p25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1" name="Google Shape;70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7" name="Google Shape;707;p26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8" name="Google Shape;708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4" name="Google Shape;714;p27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15" name="Google Shape;715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1" name="Google Shape;721;p28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22" name="Google Shape;722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2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6" name="Google Shape;826;p29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27" name="Google Shape;827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3" name="Google Shape;833;p30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34" name="Google Shape;834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0" name="Google Shape;840;p31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41" name="Google Shape;841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7" name="Google Shape;847;p32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48" name="Google Shape;848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3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4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10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11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-76200"/>
            <a:ext cx="4114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800600" y="2209800"/>
            <a:ext cx="5715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09600" y="228600"/>
            <a:ext cx="5715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lip Art and Text" type="clipArtAndTx">
  <p:cSld name="CLIPART_AND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6" name="Google Shape;86;p13"/>
          <p:cNvSpPr/>
          <p:nvPr>
            <p:ph idx="2" type="clipArt"/>
          </p:nvPr>
        </p:nvSpPr>
        <p:spPr>
          <a:xfrm>
            <a:off x="457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4648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685800" y="16764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685800" y="3124200"/>
            <a:ext cx="7696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Graphs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/>
          <p:nvPr>
            <p:ph type="title"/>
          </p:nvPr>
        </p:nvSpPr>
        <p:spPr>
          <a:xfrm>
            <a:off x="457200" y="3810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G=(V,E) is a graph</a:t>
            </a:r>
            <a:endParaRPr/>
          </a:p>
        </p:txBody>
      </p:sp>
      <p:sp>
        <p:nvSpPr>
          <p:cNvPr id="302" name="Google Shape;302;p23"/>
          <p:cNvSpPr txBox="1"/>
          <p:nvPr>
            <p:ph idx="1" type="body"/>
          </p:nvPr>
        </p:nvSpPr>
        <p:spPr>
          <a:xfrm>
            <a:off x="533400" y="1752600"/>
            <a:ext cx="8229600" cy="3810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|V| = </a:t>
            </a:r>
            <a:r>
              <a:rPr b="0" i="0" lang="en-US" sz="28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|E| = </a:t>
            </a:r>
            <a:r>
              <a:rPr b="0" i="0" lang="en-US" sz="28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Degree d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of vertex i is the number of edges incident on vertex i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each vertex i, d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&lt; n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∑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d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= 2m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 </a:t>
            </a:r>
            <a:r>
              <a:rPr b="0" i="0" lang="en-US" sz="28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m </a:t>
            </a:r>
            <a:r>
              <a:rPr b="0" i="0" lang="en-US" sz="28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n(n-1)/2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m ≈ n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the graph is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dense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m ≈ n the graph is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sparse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Complete Graphs</a:t>
            </a:r>
            <a:endParaRPr/>
          </a:p>
        </p:txBody>
      </p:sp>
      <p:sp>
        <p:nvSpPr>
          <p:cNvPr id="309" name="Google Shape;309;p24"/>
          <p:cNvSpPr txBox="1"/>
          <p:nvPr>
            <p:ph idx="1" type="body"/>
          </p:nvPr>
        </p:nvSpPr>
        <p:spPr>
          <a:xfrm>
            <a:off x="228600" y="1371600"/>
            <a:ext cx="8610600" cy="20574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 n-vertex graph with n(n-1)/2 edges is a complete graph.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Let K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denote a complete graph with j vertices.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Diagram shows K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K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K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and K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4.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5870575" y="51816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cxnSp>
        <p:nvCxnSpPr>
          <p:cNvPr id="311" name="Google Shape;311;p24"/>
          <p:cNvCxnSpPr/>
          <p:nvPr/>
        </p:nvCxnSpPr>
        <p:spPr>
          <a:xfrm>
            <a:off x="6249988" y="5408613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2" name="Google Shape;312;p24"/>
          <p:cNvCxnSpPr/>
          <p:nvPr/>
        </p:nvCxnSpPr>
        <p:spPr>
          <a:xfrm flipH="1" rot="10800000">
            <a:off x="6249988" y="4795838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" name="Google Shape;313;p24"/>
          <p:cNvSpPr/>
          <p:nvPr/>
        </p:nvSpPr>
        <p:spPr>
          <a:xfrm>
            <a:off x="7013575" y="44196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14" name="Google Shape;314;p24"/>
          <p:cNvSpPr/>
          <p:nvPr/>
        </p:nvSpPr>
        <p:spPr>
          <a:xfrm>
            <a:off x="7013575" y="51816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15" name="Google Shape;315;p24"/>
          <p:cNvSpPr/>
          <p:nvPr/>
        </p:nvSpPr>
        <p:spPr>
          <a:xfrm>
            <a:off x="5870575" y="44196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316" name="Google Shape;316;p24"/>
          <p:cNvCxnSpPr/>
          <p:nvPr/>
        </p:nvCxnSpPr>
        <p:spPr>
          <a:xfrm>
            <a:off x="6021388" y="4799013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7" name="Google Shape;317;p24"/>
          <p:cNvCxnSpPr/>
          <p:nvPr/>
        </p:nvCxnSpPr>
        <p:spPr>
          <a:xfrm>
            <a:off x="6249988" y="4646613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8" name="Google Shape;318;p24"/>
          <p:cNvCxnSpPr/>
          <p:nvPr/>
        </p:nvCxnSpPr>
        <p:spPr>
          <a:xfrm rot="10800000">
            <a:off x="6097588" y="4795838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24"/>
          <p:cNvCxnSpPr/>
          <p:nvPr/>
        </p:nvCxnSpPr>
        <p:spPr>
          <a:xfrm>
            <a:off x="7164388" y="4799013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0" name="Google Shape;320;p24"/>
          <p:cNvSpPr/>
          <p:nvPr/>
        </p:nvSpPr>
        <p:spPr>
          <a:xfrm>
            <a:off x="3584575" y="51816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cxnSp>
        <p:nvCxnSpPr>
          <p:cNvPr id="321" name="Google Shape;321;p24"/>
          <p:cNvCxnSpPr/>
          <p:nvPr/>
        </p:nvCxnSpPr>
        <p:spPr>
          <a:xfrm flipH="1" rot="10800000">
            <a:off x="3963988" y="4795838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2" name="Google Shape;322;p24"/>
          <p:cNvSpPr/>
          <p:nvPr/>
        </p:nvSpPr>
        <p:spPr>
          <a:xfrm>
            <a:off x="4727575" y="44196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3584575" y="44196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324" name="Google Shape;324;p24"/>
          <p:cNvCxnSpPr/>
          <p:nvPr/>
        </p:nvCxnSpPr>
        <p:spPr>
          <a:xfrm>
            <a:off x="3735388" y="4799013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24"/>
          <p:cNvCxnSpPr/>
          <p:nvPr/>
        </p:nvCxnSpPr>
        <p:spPr>
          <a:xfrm>
            <a:off x="3963988" y="4646613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6" name="Google Shape;326;p24"/>
          <p:cNvSpPr/>
          <p:nvPr/>
        </p:nvSpPr>
        <p:spPr>
          <a:xfrm>
            <a:off x="2060575" y="44196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2060575" y="51816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841375" y="48768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329" name="Google Shape;329;p24"/>
          <p:cNvCxnSpPr/>
          <p:nvPr/>
        </p:nvCxnSpPr>
        <p:spPr>
          <a:xfrm>
            <a:off x="2211388" y="4799013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24"/>
          <p:cNvCxnSpPr/>
          <p:nvPr/>
        </p:nvCxnSpPr>
        <p:spPr>
          <a:xfrm rot="10800000">
            <a:off x="5486400" y="3505200"/>
            <a:ext cx="0" cy="3276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1" name="Google Shape;331;p24"/>
          <p:cNvCxnSpPr/>
          <p:nvPr/>
        </p:nvCxnSpPr>
        <p:spPr>
          <a:xfrm rot="10800000">
            <a:off x="3124200" y="3505200"/>
            <a:ext cx="0" cy="3276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2" name="Google Shape;332;p24"/>
          <p:cNvCxnSpPr/>
          <p:nvPr/>
        </p:nvCxnSpPr>
        <p:spPr>
          <a:xfrm rot="10800000">
            <a:off x="1600200" y="3505200"/>
            <a:ext cx="0" cy="3276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"/>
          <p:cNvSpPr txBox="1"/>
          <p:nvPr>
            <p:ph type="title"/>
          </p:nvPr>
        </p:nvSpPr>
        <p:spPr>
          <a:xfrm>
            <a:off x="457200" y="381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G=(V,E) is a digraph</a:t>
            </a:r>
            <a:endParaRPr/>
          </a:p>
        </p:txBody>
      </p:sp>
      <p:sp>
        <p:nvSpPr>
          <p:cNvPr id="339" name="Google Shape;339;p25"/>
          <p:cNvSpPr txBox="1"/>
          <p:nvPr>
            <p:ph idx="1" type="body"/>
          </p:nvPr>
        </p:nvSpPr>
        <p:spPr>
          <a:xfrm>
            <a:off x="457200" y="1524000"/>
            <a:ext cx="8229600" cy="35052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|V| = </a:t>
            </a:r>
            <a:r>
              <a:rPr b="0" i="0" lang="en-US" sz="2800" u="none" cap="none" strike="noStrik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|E| = </a:t>
            </a:r>
            <a:r>
              <a:rPr b="0" i="0" lang="en-US" sz="2800" u="none" cap="none" strike="noStrik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is the in-degree of vertex i. The number of edges coming in to i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is the out-degree of vertex i. The number of edges leaving i</a:t>
            </a:r>
            <a:b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∑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d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= </a:t>
            </a:r>
            <a:r>
              <a:rPr b="0" i="0" lang="en-US" sz="28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∑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d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= m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 </a:t>
            </a:r>
            <a:r>
              <a:rPr b="0" i="0" lang="en-US" sz="28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m </a:t>
            </a:r>
            <a:r>
              <a:rPr b="0" i="0" lang="en-US" sz="28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n(n-1)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Complete digraphs</a:t>
            </a:r>
            <a:endParaRPr/>
          </a:p>
        </p:txBody>
      </p:sp>
      <p:sp>
        <p:nvSpPr>
          <p:cNvPr id="346" name="Google Shape;346;p26"/>
          <p:cNvSpPr txBox="1"/>
          <p:nvPr>
            <p:ph idx="1" type="body"/>
          </p:nvPr>
        </p:nvSpPr>
        <p:spPr>
          <a:xfrm>
            <a:off x="457200" y="1371600"/>
            <a:ext cx="8229600" cy="20574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 n-vertex digraph with n(n-1) edges is a complete directed graph.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Let K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denote a complete digraph with j vertices.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Diagram shows K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K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K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347" name="Google Shape;347;p26"/>
          <p:cNvSpPr/>
          <p:nvPr/>
        </p:nvSpPr>
        <p:spPr>
          <a:xfrm>
            <a:off x="5641975" y="51054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cxnSp>
        <p:nvCxnSpPr>
          <p:cNvPr id="348" name="Google Shape;348;p26"/>
          <p:cNvCxnSpPr/>
          <p:nvPr/>
        </p:nvCxnSpPr>
        <p:spPr>
          <a:xfrm flipH="1" rot="10800000">
            <a:off x="6021388" y="4719638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49" name="Google Shape;349;p26"/>
          <p:cNvSpPr/>
          <p:nvPr/>
        </p:nvSpPr>
        <p:spPr>
          <a:xfrm>
            <a:off x="6784975" y="43434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50" name="Google Shape;350;p26"/>
          <p:cNvSpPr/>
          <p:nvPr/>
        </p:nvSpPr>
        <p:spPr>
          <a:xfrm>
            <a:off x="5641975" y="43434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351" name="Google Shape;351;p26"/>
          <p:cNvCxnSpPr/>
          <p:nvPr/>
        </p:nvCxnSpPr>
        <p:spPr>
          <a:xfrm>
            <a:off x="5792788" y="4722813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2" name="Google Shape;352;p26"/>
          <p:cNvCxnSpPr/>
          <p:nvPr/>
        </p:nvCxnSpPr>
        <p:spPr>
          <a:xfrm>
            <a:off x="6021388" y="4570413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53" name="Google Shape;353;p26"/>
          <p:cNvSpPr/>
          <p:nvPr/>
        </p:nvSpPr>
        <p:spPr>
          <a:xfrm>
            <a:off x="4117975" y="43434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54" name="Google Shape;354;p26"/>
          <p:cNvSpPr/>
          <p:nvPr/>
        </p:nvSpPr>
        <p:spPr>
          <a:xfrm>
            <a:off x="4117975" y="51054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55" name="Google Shape;355;p26"/>
          <p:cNvSpPr/>
          <p:nvPr/>
        </p:nvSpPr>
        <p:spPr>
          <a:xfrm>
            <a:off x="2743200" y="48006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356" name="Google Shape;356;p26"/>
          <p:cNvCxnSpPr/>
          <p:nvPr/>
        </p:nvCxnSpPr>
        <p:spPr>
          <a:xfrm>
            <a:off x="4268788" y="4722813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357" name="Google Shape;357;p26"/>
          <p:cNvCxnSpPr/>
          <p:nvPr/>
        </p:nvCxnSpPr>
        <p:spPr>
          <a:xfrm>
            <a:off x="4344988" y="4722813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8" name="Google Shape;358;p26"/>
          <p:cNvCxnSpPr/>
          <p:nvPr/>
        </p:nvCxnSpPr>
        <p:spPr>
          <a:xfrm>
            <a:off x="5868988" y="4722813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359" name="Google Shape;359;p26"/>
          <p:cNvCxnSpPr/>
          <p:nvPr/>
        </p:nvCxnSpPr>
        <p:spPr>
          <a:xfrm>
            <a:off x="6021388" y="4494213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360" name="Google Shape;360;p26"/>
          <p:cNvCxnSpPr/>
          <p:nvPr/>
        </p:nvCxnSpPr>
        <p:spPr>
          <a:xfrm flipH="1" rot="10800000">
            <a:off x="5945188" y="4643438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361" name="Google Shape;361;p26"/>
          <p:cNvCxnSpPr/>
          <p:nvPr/>
        </p:nvCxnSpPr>
        <p:spPr>
          <a:xfrm rot="10800000">
            <a:off x="5181600" y="3505200"/>
            <a:ext cx="0" cy="3276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62" name="Google Shape;362;p26"/>
          <p:cNvCxnSpPr/>
          <p:nvPr/>
        </p:nvCxnSpPr>
        <p:spPr>
          <a:xfrm rot="10800000">
            <a:off x="3657600" y="3505200"/>
            <a:ext cx="0" cy="3276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Spanning tree of a graph G</a:t>
            </a:r>
            <a:endParaRPr/>
          </a:p>
        </p:txBody>
      </p:sp>
      <p:sp>
        <p:nvSpPr>
          <p:cNvPr id="369" name="Google Shape;369;p27"/>
          <p:cNvSpPr txBox="1"/>
          <p:nvPr>
            <p:ph idx="1" type="body"/>
          </p:nvPr>
        </p:nvSpPr>
        <p:spPr>
          <a:xfrm>
            <a:off x="457200" y="1143000"/>
            <a:ext cx="8229600" cy="16764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subgraph of G.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Contains all vertices of G.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It’s a connected graph with no cycles.</a:t>
            </a:r>
            <a:endParaRPr/>
          </a:p>
        </p:txBody>
      </p:sp>
      <p:sp>
        <p:nvSpPr>
          <p:cNvPr id="370" name="Google Shape;370;p27"/>
          <p:cNvSpPr/>
          <p:nvPr/>
        </p:nvSpPr>
        <p:spPr>
          <a:xfrm>
            <a:off x="304800" y="41910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371" name="Google Shape;371;p27"/>
          <p:cNvCxnSpPr/>
          <p:nvPr/>
        </p:nvCxnSpPr>
        <p:spPr>
          <a:xfrm>
            <a:off x="684213" y="4418013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2" name="Google Shape;372;p27"/>
          <p:cNvCxnSpPr/>
          <p:nvPr/>
        </p:nvCxnSpPr>
        <p:spPr>
          <a:xfrm flipH="1" rot="10800000">
            <a:off x="531813" y="3652838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p27"/>
          <p:cNvCxnSpPr/>
          <p:nvPr/>
        </p:nvCxnSpPr>
        <p:spPr>
          <a:xfrm>
            <a:off x="531813" y="4570413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4" name="Google Shape;374;p27"/>
          <p:cNvSpPr/>
          <p:nvPr/>
        </p:nvSpPr>
        <p:spPr>
          <a:xfrm>
            <a:off x="1447800" y="34290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75" name="Google Shape;375;p27"/>
          <p:cNvSpPr/>
          <p:nvPr/>
        </p:nvSpPr>
        <p:spPr>
          <a:xfrm>
            <a:off x="1447800" y="41910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76" name="Google Shape;376;p27"/>
          <p:cNvSpPr/>
          <p:nvPr/>
        </p:nvSpPr>
        <p:spPr>
          <a:xfrm>
            <a:off x="1447800" y="49530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377" name="Google Shape;377;p27"/>
          <p:cNvSpPr/>
          <p:nvPr/>
        </p:nvSpPr>
        <p:spPr>
          <a:xfrm>
            <a:off x="2590800" y="41910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378" name="Google Shape;378;p27"/>
          <p:cNvCxnSpPr/>
          <p:nvPr/>
        </p:nvCxnSpPr>
        <p:spPr>
          <a:xfrm rot="10800000">
            <a:off x="1827213" y="4418013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p27"/>
          <p:cNvCxnSpPr/>
          <p:nvPr/>
        </p:nvCxnSpPr>
        <p:spPr>
          <a:xfrm rot="10800000">
            <a:off x="1827213" y="3652838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0" name="Google Shape;380;p27"/>
          <p:cNvCxnSpPr/>
          <p:nvPr/>
        </p:nvCxnSpPr>
        <p:spPr>
          <a:xfrm flipH="1">
            <a:off x="1827213" y="4570413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1" name="Google Shape;381;p27"/>
          <p:cNvSpPr/>
          <p:nvPr/>
        </p:nvSpPr>
        <p:spPr>
          <a:xfrm>
            <a:off x="3352800" y="41910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382" name="Google Shape;382;p27"/>
          <p:cNvCxnSpPr/>
          <p:nvPr/>
        </p:nvCxnSpPr>
        <p:spPr>
          <a:xfrm>
            <a:off x="3732213" y="4418013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3" name="Google Shape;383;p27"/>
          <p:cNvCxnSpPr/>
          <p:nvPr/>
        </p:nvCxnSpPr>
        <p:spPr>
          <a:xfrm>
            <a:off x="3579813" y="4570413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4" name="Google Shape;384;p27"/>
          <p:cNvSpPr/>
          <p:nvPr/>
        </p:nvSpPr>
        <p:spPr>
          <a:xfrm>
            <a:off x="4495800" y="34290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85" name="Google Shape;385;p27"/>
          <p:cNvSpPr/>
          <p:nvPr/>
        </p:nvSpPr>
        <p:spPr>
          <a:xfrm>
            <a:off x="4495800" y="41910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86" name="Google Shape;386;p27"/>
          <p:cNvSpPr/>
          <p:nvPr/>
        </p:nvSpPr>
        <p:spPr>
          <a:xfrm>
            <a:off x="4495800" y="49530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5638800" y="41910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388" name="Google Shape;388;p27"/>
          <p:cNvCxnSpPr/>
          <p:nvPr/>
        </p:nvCxnSpPr>
        <p:spPr>
          <a:xfrm rot="10800000">
            <a:off x="4875213" y="3652838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9" name="Google Shape;389;p27"/>
          <p:cNvCxnSpPr/>
          <p:nvPr/>
        </p:nvCxnSpPr>
        <p:spPr>
          <a:xfrm flipH="1">
            <a:off x="4875213" y="4570413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0" name="Google Shape;390;p27"/>
          <p:cNvSpPr/>
          <p:nvPr/>
        </p:nvSpPr>
        <p:spPr>
          <a:xfrm>
            <a:off x="6251575" y="426402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391" name="Google Shape;391;p27"/>
          <p:cNvCxnSpPr/>
          <p:nvPr/>
        </p:nvCxnSpPr>
        <p:spPr>
          <a:xfrm>
            <a:off x="6630988" y="4491038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2" name="Google Shape;392;p27"/>
          <p:cNvCxnSpPr/>
          <p:nvPr/>
        </p:nvCxnSpPr>
        <p:spPr>
          <a:xfrm flipH="1" rot="10800000">
            <a:off x="6478588" y="3725863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3" name="Google Shape;393;p27"/>
          <p:cNvCxnSpPr/>
          <p:nvPr/>
        </p:nvCxnSpPr>
        <p:spPr>
          <a:xfrm>
            <a:off x="6478588" y="4643438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4" name="Google Shape;394;p27"/>
          <p:cNvSpPr/>
          <p:nvPr/>
        </p:nvSpPr>
        <p:spPr>
          <a:xfrm>
            <a:off x="7394575" y="350202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95" name="Google Shape;395;p27"/>
          <p:cNvSpPr/>
          <p:nvPr/>
        </p:nvSpPr>
        <p:spPr>
          <a:xfrm>
            <a:off x="7394575" y="426402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96" name="Google Shape;396;p27"/>
          <p:cNvSpPr/>
          <p:nvPr/>
        </p:nvSpPr>
        <p:spPr>
          <a:xfrm>
            <a:off x="7394575" y="502602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397" name="Google Shape;397;p27"/>
          <p:cNvSpPr/>
          <p:nvPr/>
        </p:nvSpPr>
        <p:spPr>
          <a:xfrm>
            <a:off x="8537575" y="426402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398" name="Google Shape;398;p27"/>
          <p:cNvCxnSpPr/>
          <p:nvPr/>
        </p:nvCxnSpPr>
        <p:spPr>
          <a:xfrm rot="10800000">
            <a:off x="7773988" y="4491038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9" name="Google Shape;399;p27"/>
          <p:cNvSpPr/>
          <p:nvPr/>
        </p:nvSpPr>
        <p:spPr>
          <a:xfrm>
            <a:off x="990600" y="5715000"/>
            <a:ext cx="13716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G</a:t>
            </a:r>
            <a:endParaRPr/>
          </a:p>
        </p:txBody>
      </p:sp>
      <p:sp>
        <p:nvSpPr>
          <p:cNvPr id="400" name="Google Shape;400;p27"/>
          <p:cNvSpPr/>
          <p:nvPr/>
        </p:nvSpPr>
        <p:spPr>
          <a:xfrm>
            <a:off x="3276600" y="5715000"/>
            <a:ext cx="28194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spanning tree of G</a:t>
            </a:r>
            <a:endParaRPr/>
          </a:p>
        </p:txBody>
      </p:sp>
      <p:sp>
        <p:nvSpPr>
          <p:cNvPr id="401" name="Google Shape;401;p27"/>
          <p:cNvSpPr/>
          <p:nvPr/>
        </p:nvSpPr>
        <p:spPr>
          <a:xfrm>
            <a:off x="6248400" y="5715000"/>
            <a:ext cx="28194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spanning tree of G</a:t>
            </a:r>
            <a:endParaRPr/>
          </a:p>
        </p:txBody>
      </p:sp>
      <p:cxnSp>
        <p:nvCxnSpPr>
          <p:cNvPr id="402" name="Google Shape;402;p27"/>
          <p:cNvCxnSpPr/>
          <p:nvPr/>
        </p:nvCxnSpPr>
        <p:spPr>
          <a:xfrm rot="10800000">
            <a:off x="6172200" y="3048000"/>
            <a:ext cx="0" cy="3581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03" name="Google Shape;403;p27"/>
          <p:cNvCxnSpPr/>
          <p:nvPr/>
        </p:nvCxnSpPr>
        <p:spPr>
          <a:xfrm flipH="1" rot="10800000">
            <a:off x="3124200" y="3048000"/>
            <a:ext cx="76200" cy="3810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8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Representation of Graphs</a:t>
            </a:r>
            <a:endParaRPr/>
          </a:p>
        </p:txBody>
      </p:sp>
      <p:sp>
        <p:nvSpPr>
          <p:cNvPr id="410" name="Google Shape;410;p28"/>
          <p:cNvSpPr txBox="1"/>
          <p:nvPr>
            <p:ph idx="1" type="body"/>
          </p:nvPr>
        </p:nvSpPr>
        <p:spPr>
          <a:xfrm>
            <a:off x="1524000" y="1981200"/>
            <a:ext cx="5638800" cy="18288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Adjacency matrix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(Linked) adjacency lists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Packed adjacency lists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9"/>
          <p:cNvSpPr txBox="1"/>
          <p:nvPr>
            <p:ph type="title"/>
          </p:nvPr>
        </p:nvSpPr>
        <p:spPr>
          <a:xfrm>
            <a:off x="457200" y="7620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Adjacency matrix, A</a:t>
            </a:r>
            <a:endParaRPr/>
          </a:p>
        </p:txBody>
      </p:sp>
      <p:sp>
        <p:nvSpPr>
          <p:cNvPr id="417" name="Google Shape;417;p29"/>
          <p:cNvSpPr txBox="1"/>
          <p:nvPr>
            <p:ph idx="1" type="body"/>
          </p:nvPr>
        </p:nvSpPr>
        <p:spPr>
          <a:xfrm>
            <a:off x="304800" y="762000"/>
            <a:ext cx="8534400" cy="31242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 |V|</a:t>
            </a:r>
            <a:r>
              <a:rPr b="1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|V| matrix.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each entry is either 0 or 1.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G is undirected A is symmetric.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G is directed A may not be symmetric.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space required is O(n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Suitable for dense graphs.</a:t>
            </a:r>
            <a:endParaRPr/>
          </a:p>
        </p:txBody>
      </p:sp>
      <p:sp>
        <p:nvSpPr>
          <p:cNvPr id="418" name="Google Shape;418;p29"/>
          <p:cNvSpPr/>
          <p:nvPr/>
        </p:nvSpPr>
        <p:spPr>
          <a:xfrm>
            <a:off x="1298575" y="49561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419" name="Google Shape;419;p29"/>
          <p:cNvCxnSpPr/>
          <p:nvPr/>
        </p:nvCxnSpPr>
        <p:spPr>
          <a:xfrm>
            <a:off x="1677988" y="5183188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0" name="Google Shape;420;p29"/>
          <p:cNvCxnSpPr/>
          <p:nvPr/>
        </p:nvCxnSpPr>
        <p:spPr>
          <a:xfrm flipH="1" rot="10800000">
            <a:off x="1525588" y="4343400"/>
            <a:ext cx="989012" cy="6032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1" name="Google Shape;421;p29"/>
          <p:cNvCxnSpPr/>
          <p:nvPr/>
        </p:nvCxnSpPr>
        <p:spPr>
          <a:xfrm>
            <a:off x="1525588" y="5335588"/>
            <a:ext cx="912812" cy="60801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2" name="Google Shape;422;p29"/>
          <p:cNvSpPr/>
          <p:nvPr/>
        </p:nvSpPr>
        <p:spPr>
          <a:xfrm>
            <a:off x="2441575" y="40386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23" name="Google Shape;423;p29"/>
          <p:cNvSpPr/>
          <p:nvPr/>
        </p:nvSpPr>
        <p:spPr>
          <a:xfrm>
            <a:off x="2441575" y="49561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24" name="Google Shape;424;p29"/>
          <p:cNvSpPr/>
          <p:nvPr/>
        </p:nvSpPr>
        <p:spPr>
          <a:xfrm>
            <a:off x="2441575" y="58705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425" name="Google Shape;425;p29"/>
          <p:cNvSpPr/>
          <p:nvPr/>
        </p:nvSpPr>
        <p:spPr>
          <a:xfrm>
            <a:off x="3584575" y="49561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426" name="Google Shape;426;p29"/>
          <p:cNvCxnSpPr/>
          <p:nvPr/>
        </p:nvCxnSpPr>
        <p:spPr>
          <a:xfrm rot="10800000">
            <a:off x="2820988" y="5183188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7" name="Google Shape;427;p29"/>
          <p:cNvCxnSpPr/>
          <p:nvPr/>
        </p:nvCxnSpPr>
        <p:spPr>
          <a:xfrm rot="10800000">
            <a:off x="2743200" y="4343400"/>
            <a:ext cx="992188" cy="6032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8" name="Google Shape;428;p29"/>
          <p:cNvCxnSpPr/>
          <p:nvPr/>
        </p:nvCxnSpPr>
        <p:spPr>
          <a:xfrm>
            <a:off x="2636838" y="5334000"/>
            <a:ext cx="46037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29" name="Google Shape;429;p29"/>
          <p:cNvGrpSpPr/>
          <p:nvPr/>
        </p:nvGrpSpPr>
        <p:grpSpPr>
          <a:xfrm>
            <a:off x="5410200" y="4038599"/>
            <a:ext cx="2667000" cy="2362201"/>
            <a:chOff x="2448" y="1824"/>
            <a:chExt cx="2832" cy="2019"/>
          </a:xfrm>
        </p:grpSpPr>
        <p:sp>
          <p:nvSpPr>
            <p:cNvPr id="430" name="Google Shape;430;p29"/>
            <p:cNvSpPr/>
            <p:nvPr/>
          </p:nvSpPr>
          <p:spPr>
            <a:xfrm>
              <a:off x="4808" y="3504"/>
              <a:ext cx="472" cy="339"/>
            </a:xfrm>
            <a:prstGeom prst="rect">
              <a:avLst/>
            </a:prstGeom>
            <a:gradFill>
              <a:gsLst>
                <a:gs pos="0">
                  <a:srgbClr val="90CECE"/>
                </a:gs>
                <a:gs pos="50000">
                  <a:srgbClr val="BCDFDF"/>
                </a:gs>
                <a:gs pos="100000">
                  <a:srgbClr val="DFEFEF"/>
                </a:gs>
              </a:gsLst>
              <a:lin ang="5400000" scaled="0"/>
            </a:gradFill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4336" y="3504"/>
              <a:ext cx="472" cy="339"/>
            </a:xfrm>
            <a:prstGeom prst="rect">
              <a:avLst/>
            </a:prstGeom>
            <a:gradFill>
              <a:gsLst>
                <a:gs pos="0">
                  <a:srgbClr val="90CECE"/>
                </a:gs>
                <a:gs pos="50000">
                  <a:srgbClr val="BCDFDF"/>
                </a:gs>
                <a:gs pos="100000">
                  <a:srgbClr val="DFEFEF"/>
                </a:gs>
              </a:gsLst>
              <a:lin ang="5400000" scaled="0"/>
            </a:gradFill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3864" y="3504"/>
              <a:ext cx="472" cy="339"/>
            </a:xfrm>
            <a:prstGeom prst="rect">
              <a:avLst/>
            </a:prstGeom>
            <a:gradFill>
              <a:gsLst>
                <a:gs pos="0">
                  <a:srgbClr val="90CECE"/>
                </a:gs>
                <a:gs pos="50000">
                  <a:srgbClr val="BCDFDF"/>
                </a:gs>
                <a:gs pos="100000">
                  <a:srgbClr val="DFEFEF"/>
                </a:gs>
              </a:gsLst>
              <a:lin ang="5400000" scaled="0"/>
            </a:gradFill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3392" y="3504"/>
              <a:ext cx="472" cy="339"/>
            </a:xfrm>
            <a:prstGeom prst="rect">
              <a:avLst/>
            </a:prstGeom>
            <a:gradFill>
              <a:gsLst>
                <a:gs pos="0">
                  <a:srgbClr val="90CECE"/>
                </a:gs>
                <a:gs pos="50000">
                  <a:srgbClr val="BCDFDF"/>
                </a:gs>
                <a:gs pos="100000">
                  <a:srgbClr val="DFEFEF"/>
                </a:gs>
              </a:gsLst>
              <a:lin ang="5400000" scaled="0"/>
            </a:gradFill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2920" y="3504"/>
              <a:ext cx="472" cy="339"/>
            </a:xfrm>
            <a:prstGeom prst="rect">
              <a:avLst/>
            </a:prstGeom>
            <a:gradFill>
              <a:gsLst>
                <a:gs pos="0">
                  <a:srgbClr val="90CECE"/>
                </a:gs>
                <a:gs pos="50000">
                  <a:srgbClr val="BCDFDF"/>
                </a:gs>
                <a:gs pos="100000">
                  <a:srgbClr val="DFEFEF"/>
                </a:gs>
              </a:gsLst>
              <a:lin ang="5400000" scaled="0"/>
            </a:gradFill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2448" y="3504"/>
              <a:ext cx="472" cy="339"/>
            </a:xfrm>
            <a:prstGeom prst="rect">
              <a:avLst/>
            </a:prstGeom>
            <a:noFill/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4808" y="3166"/>
              <a:ext cx="472" cy="338"/>
            </a:xfrm>
            <a:prstGeom prst="rect">
              <a:avLst/>
            </a:prstGeom>
            <a:gradFill>
              <a:gsLst>
                <a:gs pos="0">
                  <a:srgbClr val="90CECE"/>
                </a:gs>
                <a:gs pos="50000">
                  <a:srgbClr val="BCDFDF"/>
                </a:gs>
                <a:gs pos="100000">
                  <a:srgbClr val="DFEFEF"/>
                </a:gs>
              </a:gsLst>
              <a:lin ang="5400000" scaled="0"/>
            </a:gradFill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4336" y="3166"/>
              <a:ext cx="472" cy="338"/>
            </a:xfrm>
            <a:prstGeom prst="rect">
              <a:avLst/>
            </a:prstGeom>
            <a:gradFill>
              <a:gsLst>
                <a:gs pos="0">
                  <a:srgbClr val="90CECE"/>
                </a:gs>
                <a:gs pos="50000">
                  <a:srgbClr val="BCDFDF"/>
                </a:gs>
                <a:gs pos="100000">
                  <a:srgbClr val="DFEFEF"/>
                </a:gs>
              </a:gsLst>
              <a:lin ang="5400000" scaled="0"/>
            </a:gradFill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3864" y="3166"/>
              <a:ext cx="472" cy="338"/>
            </a:xfrm>
            <a:prstGeom prst="rect">
              <a:avLst/>
            </a:prstGeom>
            <a:gradFill>
              <a:gsLst>
                <a:gs pos="0">
                  <a:srgbClr val="90CECE"/>
                </a:gs>
                <a:gs pos="50000">
                  <a:srgbClr val="BCDFDF"/>
                </a:gs>
                <a:gs pos="100000">
                  <a:srgbClr val="DFEFEF"/>
                </a:gs>
              </a:gsLst>
              <a:lin ang="5400000" scaled="0"/>
            </a:gradFill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3392" y="3166"/>
              <a:ext cx="472" cy="338"/>
            </a:xfrm>
            <a:prstGeom prst="rect">
              <a:avLst/>
            </a:prstGeom>
            <a:gradFill>
              <a:gsLst>
                <a:gs pos="0">
                  <a:srgbClr val="90CECE"/>
                </a:gs>
                <a:gs pos="50000">
                  <a:srgbClr val="BCDFDF"/>
                </a:gs>
                <a:gs pos="100000">
                  <a:srgbClr val="DFEFEF"/>
                </a:gs>
              </a:gsLst>
              <a:lin ang="5400000" scaled="0"/>
            </a:gradFill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2920" y="3166"/>
              <a:ext cx="472" cy="338"/>
            </a:xfrm>
            <a:prstGeom prst="rect">
              <a:avLst/>
            </a:prstGeom>
            <a:gradFill>
              <a:gsLst>
                <a:gs pos="0">
                  <a:srgbClr val="90CECE"/>
                </a:gs>
                <a:gs pos="50000">
                  <a:srgbClr val="BCDFDF"/>
                </a:gs>
                <a:gs pos="100000">
                  <a:srgbClr val="DFEFEF"/>
                </a:gs>
              </a:gsLst>
              <a:lin ang="5400000" scaled="0"/>
            </a:gradFill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2448" y="3166"/>
              <a:ext cx="472" cy="338"/>
            </a:xfrm>
            <a:prstGeom prst="rect">
              <a:avLst/>
            </a:prstGeom>
            <a:noFill/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4808" y="2827"/>
              <a:ext cx="472" cy="339"/>
            </a:xfrm>
            <a:prstGeom prst="rect">
              <a:avLst/>
            </a:prstGeom>
            <a:gradFill>
              <a:gsLst>
                <a:gs pos="0">
                  <a:srgbClr val="90CECE"/>
                </a:gs>
                <a:gs pos="50000">
                  <a:srgbClr val="BCDFDF"/>
                </a:gs>
                <a:gs pos="100000">
                  <a:srgbClr val="DFEFEF"/>
                </a:gs>
              </a:gsLst>
              <a:lin ang="5400000" scaled="0"/>
            </a:gradFill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4336" y="2827"/>
              <a:ext cx="472" cy="339"/>
            </a:xfrm>
            <a:prstGeom prst="rect">
              <a:avLst/>
            </a:prstGeom>
            <a:gradFill>
              <a:gsLst>
                <a:gs pos="0">
                  <a:srgbClr val="90CECE"/>
                </a:gs>
                <a:gs pos="50000">
                  <a:srgbClr val="BCDFDF"/>
                </a:gs>
                <a:gs pos="100000">
                  <a:srgbClr val="DFEFEF"/>
                </a:gs>
              </a:gsLst>
              <a:lin ang="5400000" scaled="0"/>
            </a:gradFill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3864" y="2827"/>
              <a:ext cx="472" cy="339"/>
            </a:xfrm>
            <a:prstGeom prst="rect">
              <a:avLst/>
            </a:prstGeom>
            <a:gradFill>
              <a:gsLst>
                <a:gs pos="0">
                  <a:srgbClr val="90CECE"/>
                </a:gs>
                <a:gs pos="50000">
                  <a:srgbClr val="BCDFDF"/>
                </a:gs>
                <a:gs pos="100000">
                  <a:srgbClr val="DFEFEF"/>
                </a:gs>
              </a:gsLst>
              <a:lin ang="5400000" scaled="0"/>
            </a:gradFill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3392" y="2827"/>
              <a:ext cx="472" cy="339"/>
            </a:xfrm>
            <a:prstGeom prst="rect">
              <a:avLst/>
            </a:prstGeom>
            <a:gradFill>
              <a:gsLst>
                <a:gs pos="0">
                  <a:srgbClr val="90CECE"/>
                </a:gs>
                <a:gs pos="50000">
                  <a:srgbClr val="BCDFDF"/>
                </a:gs>
                <a:gs pos="100000">
                  <a:srgbClr val="DFEFEF"/>
                </a:gs>
              </a:gsLst>
              <a:lin ang="5400000" scaled="0"/>
            </a:gradFill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2920" y="2827"/>
              <a:ext cx="472" cy="339"/>
            </a:xfrm>
            <a:prstGeom prst="rect">
              <a:avLst/>
            </a:prstGeom>
            <a:gradFill>
              <a:gsLst>
                <a:gs pos="0">
                  <a:srgbClr val="90CECE"/>
                </a:gs>
                <a:gs pos="50000">
                  <a:srgbClr val="BCDFDF"/>
                </a:gs>
                <a:gs pos="100000">
                  <a:srgbClr val="DFEFEF"/>
                </a:gs>
              </a:gsLst>
              <a:lin ang="5400000" scaled="0"/>
            </a:gradFill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2448" y="2827"/>
              <a:ext cx="472" cy="339"/>
            </a:xfrm>
            <a:prstGeom prst="rect">
              <a:avLst/>
            </a:prstGeom>
            <a:noFill/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4808" y="2488"/>
              <a:ext cx="472" cy="339"/>
            </a:xfrm>
            <a:prstGeom prst="rect">
              <a:avLst/>
            </a:prstGeom>
            <a:gradFill>
              <a:gsLst>
                <a:gs pos="0">
                  <a:srgbClr val="90CECE"/>
                </a:gs>
                <a:gs pos="50000">
                  <a:srgbClr val="BCDFDF"/>
                </a:gs>
                <a:gs pos="100000">
                  <a:srgbClr val="DFEFEF"/>
                </a:gs>
              </a:gsLst>
              <a:lin ang="5400000" scaled="0"/>
            </a:gradFill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4336" y="2488"/>
              <a:ext cx="472" cy="339"/>
            </a:xfrm>
            <a:prstGeom prst="rect">
              <a:avLst/>
            </a:prstGeom>
            <a:gradFill>
              <a:gsLst>
                <a:gs pos="0">
                  <a:srgbClr val="90CECE"/>
                </a:gs>
                <a:gs pos="50000">
                  <a:srgbClr val="BCDFDF"/>
                </a:gs>
                <a:gs pos="100000">
                  <a:srgbClr val="DFEFEF"/>
                </a:gs>
              </a:gsLst>
              <a:lin ang="5400000" scaled="0"/>
            </a:gradFill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3864" y="2488"/>
              <a:ext cx="472" cy="339"/>
            </a:xfrm>
            <a:prstGeom prst="rect">
              <a:avLst/>
            </a:prstGeom>
            <a:gradFill>
              <a:gsLst>
                <a:gs pos="0">
                  <a:srgbClr val="90CECE"/>
                </a:gs>
                <a:gs pos="50000">
                  <a:srgbClr val="BCDFDF"/>
                </a:gs>
                <a:gs pos="100000">
                  <a:srgbClr val="DFEFEF"/>
                </a:gs>
              </a:gsLst>
              <a:lin ang="5400000" scaled="0"/>
            </a:gradFill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3392" y="2488"/>
              <a:ext cx="472" cy="339"/>
            </a:xfrm>
            <a:prstGeom prst="rect">
              <a:avLst/>
            </a:prstGeom>
            <a:gradFill>
              <a:gsLst>
                <a:gs pos="0">
                  <a:srgbClr val="90CECE"/>
                </a:gs>
                <a:gs pos="50000">
                  <a:srgbClr val="BCDFDF"/>
                </a:gs>
                <a:gs pos="100000">
                  <a:srgbClr val="DFEFEF"/>
                </a:gs>
              </a:gsLst>
              <a:lin ang="5400000" scaled="0"/>
            </a:gradFill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2920" y="2488"/>
              <a:ext cx="472" cy="339"/>
            </a:xfrm>
            <a:prstGeom prst="rect">
              <a:avLst/>
            </a:prstGeom>
            <a:gradFill>
              <a:gsLst>
                <a:gs pos="0">
                  <a:srgbClr val="90CECE"/>
                </a:gs>
                <a:gs pos="50000">
                  <a:srgbClr val="BCDFDF"/>
                </a:gs>
                <a:gs pos="100000">
                  <a:srgbClr val="DFEFEF"/>
                </a:gs>
              </a:gsLst>
              <a:lin ang="5400000" scaled="0"/>
            </a:gradFill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2448" y="2488"/>
              <a:ext cx="472" cy="339"/>
            </a:xfrm>
            <a:prstGeom prst="rect">
              <a:avLst/>
            </a:prstGeom>
            <a:noFill/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4808" y="2150"/>
              <a:ext cx="472" cy="338"/>
            </a:xfrm>
            <a:prstGeom prst="rect">
              <a:avLst/>
            </a:prstGeom>
            <a:gradFill>
              <a:gsLst>
                <a:gs pos="0">
                  <a:srgbClr val="90CECE"/>
                </a:gs>
                <a:gs pos="50000">
                  <a:srgbClr val="BCDFDF"/>
                </a:gs>
                <a:gs pos="100000">
                  <a:srgbClr val="DFEFEF"/>
                </a:gs>
              </a:gsLst>
              <a:lin ang="5400000" scaled="0"/>
            </a:gradFill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4336" y="2150"/>
              <a:ext cx="472" cy="338"/>
            </a:xfrm>
            <a:prstGeom prst="rect">
              <a:avLst/>
            </a:prstGeom>
            <a:gradFill>
              <a:gsLst>
                <a:gs pos="0">
                  <a:srgbClr val="90CECE"/>
                </a:gs>
                <a:gs pos="50000">
                  <a:srgbClr val="BCDFDF"/>
                </a:gs>
                <a:gs pos="100000">
                  <a:srgbClr val="DFEFEF"/>
                </a:gs>
              </a:gsLst>
              <a:lin ang="5400000" scaled="0"/>
            </a:gradFill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864" y="2150"/>
              <a:ext cx="472" cy="338"/>
            </a:xfrm>
            <a:prstGeom prst="rect">
              <a:avLst/>
            </a:prstGeom>
            <a:gradFill>
              <a:gsLst>
                <a:gs pos="0">
                  <a:srgbClr val="90CECE"/>
                </a:gs>
                <a:gs pos="50000">
                  <a:srgbClr val="BCDFDF"/>
                </a:gs>
                <a:gs pos="100000">
                  <a:srgbClr val="DFEFEF"/>
                </a:gs>
              </a:gsLst>
              <a:lin ang="5400000" scaled="0"/>
            </a:gradFill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3392" y="2150"/>
              <a:ext cx="472" cy="338"/>
            </a:xfrm>
            <a:prstGeom prst="rect">
              <a:avLst/>
            </a:prstGeom>
            <a:gradFill>
              <a:gsLst>
                <a:gs pos="0">
                  <a:srgbClr val="90CECE"/>
                </a:gs>
                <a:gs pos="50000">
                  <a:srgbClr val="BCDFDF"/>
                </a:gs>
                <a:gs pos="100000">
                  <a:srgbClr val="DFEFEF"/>
                </a:gs>
              </a:gsLst>
              <a:lin ang="5400000" scaled="0"/>
            </a:gradFill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933" y="2150"/>
              <a:ext cx="459" cy="338"/>
            </a:xfrm>
            <a:prstGeom prst="rect">
              <a:avLst/>
            </a:prstGeom>
            <a:gradFill>
              <a:gsLst>
                <a:gs pos="0">
                  <a:srgbClr val="90CECE"/>
                </a:gs>
                <a:gs pos="50000">
                  <a:srgbClr val="BCDFDF"/>
                </a:gs>
                <a:gs pos="100000">
                  <a:srgbClr val="DFEFEF"/>
                </a:gs>
              </a:gsLst>
              <a:lin ang="5400000" scaled="0"/>
            </a:gradFill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sx="1000" rotWithShape="0" algn="ctr" dist="50800" sy="1000">
                <a:srgbClr val="000000"/>
              </a:outerShdw>
            </a:effectLst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2448" y="2150"/>
              <a:ext cx="472" cy="338"/>
            </a:xfrm>
            <a:prstGeom prst="rect">
              <a:avLst/>
            </a:prstGeom>
            <a:noFill/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4808" y="1824"/>
              <a:ext cx="472" cy="326"/>
            </a:xfrm>
            <a:prstGeom prst="rect">
              <a:avLst/>
            </a:prstGeom>
            <a:noFill/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4336" y="1824"/>
              <a:ext cx="472" cy="326"/>
            </a:xfrm>
            <a:prstGeom prst="rect">
              <a:avLst/>
            </a:prstGeom>
            <a:noFill/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864" y="1824"/>
              <a:ext cx="472" cy="326"/>
            </a:xfrm>
            <a:prstGeom prst="rect">
              <a:avLst/>
            </a:prstGeom>
            <a:noFill/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3392" y="1824"/>
              <a:ext cx="472" cy="326"/>
            </a:xfrm>
            <a:prstGeom prst="rect">
              <a:avLst/>
            </a:prstGeom>
            <a:noFill/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2920" y="1824"/>
              <a:ext cx="472" cy="326"/>
            </a:xfrm>
            <a:prstGeom prst="rect">
              <a:avLst/>
            </a:prstGeom>
            <a:noFill/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2448" y="1824"/>
              <a:ext cx="472" cy="326"/>
            </a:xfrm>
            <a:prstGeom prst="rect">
              <a:avLst/>
            </a:prstGeom>
            <a:noFill/>
            <a:ln cap="flat" cmpd="sng" w="952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6025" lIns="46025" spcFirstLastPara="1" rIns="4602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6" name="Google Shape;466;p29"/>
            <p:cNvCxnSpPr/>
            <p:nvPr/>
          </p:nvCxnSpPr>
          <p:spPr>
            <a:xfrm>
              <a:off x="2448" y="1824"/>
              <a:ext cx="2832" cy="0"/>
            </a:xfrm>
            <a:prstGeom prst="straightConnector1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7" name="Google Shape;467;p29"/>
            <p:cNvCxnSpPr/>
            <p:nvPr/>
          </p:nvCxnSpPr>
          <p:spPr>
            <a:xfrm>
              <a:off x="2448" y="2150"/>
              <a:ext cx="2832" cy="0"/>
            </a:xfrm>
            <a:prstGeom prst="straightConnector1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8" name="Google Shape;468;p29"/>
            <p:cNvCxnSpPr/>
            <p:nvPr/>
          </p:nvCxnSpPr>
          <p:spPr>
            <a:xfrm>
              <a:off x="2448" y="2488"/>
              <a:ext cx="2832" cy="0"/>
            </a:xfrm>
            <a:prstGeom prst="straightConnector1">
              <a:avLst/>
            </a:prstGeom>
            <a:noFill/>
            <a:ln cap="flat" cmpd="sng" w="127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9" name="Google Shape;469;p29"/>
            <p:cNvCxnSpPr/>
            <p:nvPr/>
          </p:nvCxnSpPr>
          <p:spPr>
            <a:xfrm>
              <a:off x="2448" y="2827"/>
              <a:ext cx="2832" cy="0"/>
            </a:xfrm>
            <a:prstGeom prst="straightConnector1">
              <a:avLst/>
            </a:prstGeom>
            <a:noFill/>
            <a:ln cap="flat" cmpd="sng" w="127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0" name="Google Shape;470;p29"/>
            <p:cNvCxnSpPr/>
            <p:nvPr/>
          </p:nvCxnSpPr>
          <p:spPr>
            <a:xfrm>
              <a:off x="2448" y="3166"/>
              <a:ext cx="2832" cy="0"/>
            </a:xfrm>
            <a:prstGeom prst="straightConnector1">
              <a:avLst/>
            </a:prstGeom>
            <a:noFill/>
            <a:ln cap="flat" cmpd="sng" w="127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1" name="Google Shape;471;p29"/>
            <p:cNvCxnSpPr/>
            <p:nvPr/>
          </p:nvCxnSpPr>
          <p:spPr>
            <a:xfrm>
              <a:off x="2448" y="3504"/>
              <a:ext cx="2832" cy="0"/>
            </a:xfrm>
            <a:prstGeom prst="straightConnector1">
              <a:avLst/>
            </a:prstGeom>
            <a:noFill/>
            <a:ln cap="flat" cmpd="sng" w="127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2" name="Google Shape;472;p29"/>
            <p:cNvCxnSpPr/>
            <p:nvPr/>
          </p:nvCxnSpPr>
          <p:spPr>
            <a:xfrm>
              <a:off x="2448" y="3843"/>
              <a:ext cx="472" cy="0"/>
            </a:xfrm>
            <a:prstGeom prst="straightConnector1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3" name="Google Shape;473;p29"/>
            <p:cNvCxnSpPr/>
            <p:nvPr/>
          </p:nvCxnSpPr>
          <p:spPr>
            <a:xfrm>
              <a:off x="2448" y="1824"/>
              <a:ext cx="0" cy="2019"/>
            </a:xfrm>
            <a:prstGeom prst="straightConnector1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4" name="Google Shape;474;p29"/>
            <p:cNvCxnSpPr/>
            <p:nvPr/>
          </p:nvCxnSpPr>
          <p:spPr>
            <a:xfrm>
              <a:off x="2920" y="1824"/>
              <a:ext cx="0" cy="2019"/>
            </a:xfrm>
            <a:prstGeom prst="straightConnector1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5" name="Google Shape;475;p29"/>
            <p:cNvCxnSpPr/>
            <p:nvPr/>
          </p:nvCxnSpPr>
          <p:spPr>
            <a:xfrm>
              <a:off x="3392" y="1824"/>
              <a:ext cx="0" cy="2019"/>
            </a:xfrm>
            <a:prstGeom prst="straightConnector1">
              <a:avLst/>
            </a:prstGeom>
            <a:noFill/>
            <a:ln cap="flat" cmpd="sng" w="127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6" name="Google Shape;476;p29"/>
            <p:cNvCxnSpPr/>
            <p:nvPr/>
          </p:nvCxnSpPr>
          <p:spPr>
            <a:xfrm>
              <a:off x="3864" y="1824"/>
              <a:ext cx="0" cy="2019"/>
            </a:xfrm>
            <a:prstGeom prst="straightConnector1">
              <a:avLst/>
            </a:prstGeom>
            <a:noFill/>
            <a:ln cap="flat" cmpd="sng" w="127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7" name="Google Shape;477;p29"/>
            <p:cNvCxnSpPr/>
            <p:nvPr/>
          </p:nvCxnSpPr>
          <p:spPr>
            <a:xfrm>
              <a:off x="4336" y="1824"/>
              <a:ext cx="0" cy="2019"/>
            </a:xfrm>
            <a:prstGeom prst="straightConnector1">
              <a:avLst/>
            </a:prstGeom>
            <a:noFill/>
            <a:ln cap="flat" cmpd="sng" w="127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8" name="Google Shape;478;p29"/>
            <p:cNvCxnSpPr/>
            <p:nvPr/>
          </p:nvCxnSpPr>
          <p:spPr>
            <a:xfrm>
              <a:off x="4808" y="1824"/>
              <a:ext cx="0" cy="2019"/>
            </a:xfrm>
            <a:prstGeom prst="straightConnector1">
              <a:avLst/>
            </a:prstGeom>
            <a:noFill/>
            <a:ln cap="flat" cmpd="sng" w="127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9" name="Google Shape;479;p29"/>
            <p:cNvCxnSpPr/>
            <p:nvPr/>
          </p:nvCxnSpPr>
          <p:spPr>
            <a:xfrm>
              <a:off x="5280" y="1824"/>
              <a:ext cx="0" cy="326"/>
            </a:xfrm>
            <a:prstGeom prst="straightConnector1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0" name="Google Shape;480;p29"/>
            <p:cNvCxnSpPr/>
            <p:nvPr/>
          </p:nvCxnSpPr>
          <p:spPr>
            <a:xfrm>
              <a:off x="5280" y="2150"/>
              <a:ext cx="0" cy="1693"/>
            </a:xfrm>
            <a:prstGeom prst="straightConnector1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1" name="Google Shape;481;p29"/>
            <p:cNvCxnSpPr/>
            <p:nvPr/>
          </p:nvCxnSpPr>
          <p:spPr>
            <a:xfrm>
              <a:off x="2920" y="3843"/>
              <a:ext cx="2360" cy="0"/>
            </a:xfrm>
            <a:prstGeom prst="straightConnector1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0"/>
          <p:cNvSpPr txBox="1"/>
          <p:nvPr>
            <p:ph type="title"/>
          </p:nvPr>
        </p:nvSpPr>
        <p:spPr>
          <a:xfrm>
            <a:off x="4572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Adjacency Lists</a:t>
            </a:r>
            <a:endParaRPr/>
          </a:p>
        </p:txBody>
      </p:sp>
      <p:sp>
        <p:nvSpPr>
          <p:cNvPr id="488" name="Google Shape;488;p30"/>
          <p:cNvSpPr txBox="1"/>
          <p:nvPr>
            <p:ph idx="1" type="body"/>
          </p:nvPr>
        </p:nvSpPr>
        <p:spPr>
          <a:xfrm>
            <a:off x="228600" y="914400"/>
            <a:ext cx="8686800" cy="3048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 adjacency list of a vertex is a list of neighbors of the vertex.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 the adjacency lists representation, each adjacency list is implemented with a linked list.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headers of the linked lists are stored in an array.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Space required O(|V|+|E|)</a:t>
            </a:r>
            <a:endParaRPr/>
          </a:p>
        </p:txBody>
      </p:sp>
      <p:sp>
        <p:nvSpPr>
          <p:cNvPr id="489" name="Google Shape;489;p30"/>
          <p:cNvSpPr/>
          <p:nvPr/>
        </p:nvSpPr>
        <p:spPr>
          <a:xfrm>
            <a:off x="993775" y="53371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490" name="Google Shape;490;p30"/>
          <p:cNvCxnSpPr/>
          <p:nvPr/>
        </p:nvCxnSpPr>
        <p:spPr>
          <a:xfrm>
            <a:off x="1373188" y="5564188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1" name="Google Shape;491;p30"/>
          <p:cNvCxnSpPr/>
          <p:nvPr/>
        </p:nvCxnSpPr>
        <p:spPr>
          <a:xfrm flipH="1" rot="10800000">
            <a:off x="1220788" y="4724400"/>
            <a:ext cx="989012" cy="6032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2" name="Google Shape;492;p30"/>
          <p:cNvCxnSpPr/>
          <p:nvPr/>
        </p:nvCxnSpPr>
        <p:spPr>
          <a:xfrm>
            <a:off x="1220788" y="5716588"/>
            <a:ext cx="912812" cy="60801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3" name="Google Shape;493;p30"/>
          <p:cNvSpPr/>
          <p:nvPr/>
        </p:nvSpPr>
        <p:spPr>
          <a:xfrm>
            <a:off x="2136775" y="44196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94" name="Google Shape;494;p30"/>
          <p:cNvSpPr/>
          <p:nvPr/>
        </p:nvSpPr>
        <p:spPr>
          <a:xfrm>
            <a:off x="2136775" y="53371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2136775" y="62515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3279775" y="53371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497" name="Google Shape;497;p30"/>
          <p:cNvCxnSpPr/>
          <p:nvPr/>
        </p:nvCxnSpPr>
        <p:spPr>
          <a:xfrm rot="10800000">
            <a:off x="2516188" y="5564188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8" name="Google Shape;498;p30"/>
          <p:cNvCxnSpPr/>
          <p:nvPr/>
        </p:nvCxnSpPr>
        <p:spPr>
          <a:xfrm rot="10800000">
            <a:off x="2438400" y="4724400"/>
            <a:ext cx="992188" cy="6032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9" name="Google Shape;499;p30"/>
          <p:cNvCxnSpPr/>
          <p:nvPr/>
        </p:nvCxnSpPr>
        <p:spPr>
          <a:xfrm>
            <a:off x="2332038" y="5715000"/>
            <a:ext cx="46037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0" name="Google Shape;500;p30"/>
          <p:cNvSpPr/>
          <p:nvPr/>
        </p:nvSpPr>
        <p:spPr>
          <a:xfrm>
            <a:off x="4953000" y="4508500"/>
            <a:ext cx="228600" cy="37782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1" name="Google Shape;501;p30"/>
          <p:cNvSpPr/>
          <p:nvPr/>
        </p:nvSpPr>
        <p:spPr>
          <a:xfrm>
            <a:off x="4724400" y="44958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02" name="Google Shape;502;p30"/>
          <p:cNvSpPr/>
          <p:nvPr/>
        </p:nvSpPr>
        <p:spPr>
          <a:xfrm>
            <a:off x="4953000" y="4889500"/>
            <a:ext cx="228600" cy="37782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3" name="Google Shape;503;p30"/>
          <p:cNvSpPr/>
          <p:nvPr/>
        </p:nvSpPr>
        <p:spPr>
          <a:xfrm>
            <a:off x="4724400" y="48895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04" name="Google Shape;504;p30"/>
          <p:cNvSpPr/>
          <p:nvPr/>
        </p:nvSpPr>
        <p:spPr>
          <a:xfrm>
            <a:off x="4953000" y="5270500"/>
            <a:ext cx="228600" cy="37782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5" name="Google Shape;505;p30"/>
          <p:cNvSpPr/>
          <p:nvPr/>
        </p:nvSpPr>
        <p:spPr>
          <a:xfrm>
            <a:off x="4724400" y="531495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506" name="Google Shape;506;p30"/>
          <p:cNvSpPr/>
          <p:nvPr/>
        </p:nvSpPr>
        <p:spPr>
          <a:xfrm>
            <a:off x="4953000" y="5651500"/>
            <a:ext cx="228600" cy="37782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7" name="Google Shape;507;p30"/>
          <p:cNvSpPr/>
          <p:nvPr/>
        </p:nvSpPr>
        <p:spPr>
          <a:xfrm>
            <a:off x="4724400" y="56515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508" name="Google Shape;508;p30"/>
          <p:cNvSpPr/>
          <p:nvPr/>
        </p:nvSpPr>
        <p:spPr>
          <a:xfrm>
            <a:off x="4953000" y="6032500"/>
            <a:ext cx="228600" cy="37782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9" name="Google Shape;509;p30"/>
          <p:cNvSpPr/>
          <p:nvPr/>
        </p:nvSpPr>
        <p:spPr>
          <a:xfrm>
            <a:off x="4724400" y="60325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cxnSp>
        <p:nvCxnSpPr>
          <p:cNvPr id="510" name="Google Shape;510;p30"/>
          <p:cNvCxnSpPr/>
          <p:nvPr/>
        </p:nvCxnSpPr>
        <p:spPr>
          <a:xfrm>
            <a:off x="5029200" y="46609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1" name="Google Shape;511;p30"/>
          <p:cNvCxnSpPr/>
          <p:nvPr/>
        </p:nvCxnSpPr>
        <p:spPr>
          <a:xfrm>
            <a:off x="5029200" y="51181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2" name="Google Shape;512;p30"/>
          <p:cNvCxnSpPr/>
          <p:nvPr/>
        </p:nvCxnSpPr>
        <p:spPr>
          <a:xfrm>
            <a:off x="5029200" y="54991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3" name="Google Shape;513;p30"/>
          <p:cNvCxnSpPr/>
          <p:nvPr/>
        </p:nvCxnSpPr>
        <p:spPr>
          <a:xfrm>
            <a:off x="5943600" y="5878513"/>
            <a:ext cx="481013" cy="15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4" name="Google Shape;514;p30"/>
          <p:cNvCxnSpPr/>
          <p:nvPr/>
        </p:nvCxnSpPr>
        <p:spPr>
          <a:xfrm>
            <a:off x="5029200" y="58801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5" name="Google Shape;515;p30"/>
          <p:cNvCxnSpPr/>
          <p:nvPr/>
        </p:nvCxnSpPr>
        <p:spPr>
          <a:xfrm>
            <a:off x="6834188" y="5497513"/>
            <a:ext cx="481012" cy="15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16" name="Google Shape;516;p30"/>
          <p:cNvSpPr/>
          <p:nvPr/>
        </p:nvSpPr>
        <p:spPr>
          <a:xfrm>
            <a:off x="5562600" y="61087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517" name="Google Shape;517;p30"/>
          <p:cNvCxnSpPr/>
          <p:nvPr/>
        </p:nvCxnSpPr>
        <p:spPr>
          <a:xfrm>
            <a:off x="5995988" y="6261100"/>
            <a:ext cx="481012" cy="15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8" name="Google Shape;518;p30"/>
          <p:cNvCxnSpPr/>
          <p:nvPr/>
        </p:nvCxnSpPr>
        <p:spPr>
          <a:xfrm>
            <a:off x="5029200" y="62611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9" name="Google Shape;519;p30"/>
          <p:cNvCxnSpPr/>
          <p:nvPr/>
        </p:nvCxnSpPr>
        <p:spPr>
          <a:xfrm>
            <a:off x="5867400" y="61087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520" name="Google Shape;520;p30"/>
          <p:cNvSpPr/>
          <p:nvPr/>
        </p:nvSpPr>
        <p:spPr>
          <a:xfrm>
            <a:off x="6477000" y="61087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521" name="Google Shape;521;p30"/>
          <p:cNvCxnSpPr/>
          <p:nvPr/>
        </p:nvCxnSpPr>
        <p:spPr>
          <a:xfrm>
            <a:off x="6781800" y="61087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522" name="Google Shape;522;p30"/>
          <p:cNvSpPr/>
          <p:nvPr/>
        </p:nvSpPr>
        <p:spPr>
          <a:xfrm>
            <a:off x="6477000" y="57277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523" name="Google Shape;523;p30"/>
          <p:cNvCxnSpPr/>
          <p:nvPr/>
        </p:nvCxnSpPr>
        <p:spPr>
          <a:xfrm>
            <a:off x="6781800" y="57277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524" name="Google Shape;524;p30"/>
          <p:cNvSpPr/>
          <p:nvPr/>
        </p:nvSpPr>
        <p:spPr>
          <a:xfrm>
            <a:off x="5562600" y="57277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525" name="Google Shape;525;p30"/>
          <p:cNvCxnSpPr/>
          <p:nvPr/>
        </p:nvCxnSpPr>
        <p:spPr>
          <a:xfrm>
            <a:off x="5867400" y="57277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526" name="Google Shape;526;p30"/>
          <p:cNvSpPr/>
          <p:nvPr/>
        </p:nvSpPr>
        <p:spPr>
          <a:xfrm>
            <a:off x="5562600" y="53467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527" name="Google Shape;527;p30"/>
          <p:cNvCxnSpPr/>
          <p:nvPr/>
        </p:nvCxnSpPr>
        <p:spPr>
          <a:xfrm>
            <a:off x="5995988" y="5499100"/>
            <a:ext cx="481012" cy="15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8" name="Google Shape;528;p30"/>
          <p:cNvCxnSpPr/>
          <p:nvPr/>
        </p:nvCxnSpPr>
        <p:spPr>
          <a:xfrm>
            <a:off x="5867400" y="53467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529" name="Google Shape;529;p30"/>
          <p:cNvSpPr/>
          <p:nvPr/>
        </p:nvSpPr>
        <p:spPr>
          <a:xfrm>
            <a:off x="6477000" y="53467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530" name="Google Shape;530;p30"/>
          <p:cNvCxnSpPr/>
          <p:nvPr/>
        </p:nvCxnSpPr>
        <p:spPr>
          <a:xfrm>
            <a:off x="6781800" y="53467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531" name="Google Shape;531;p30"/>
          <p:cNvSpPr/>
          <p:nvPr/>
        </p:nvSpPr>
        <p:spPr>
          <a:xfrm>
            <a:off x="7315200" y="53467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532" name="Google Shape;532;p30"/>
          <p:cNvCxnSpPr/>
          <p:nvPr/>
        </p:nvCxnSpPr>
        <p:spPr>
          <a:xfrm>
            <a:off x="7620000" y="53467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cxnSp>
        <p:nvCxnSpPr>
          <p:cNvPr id="533" name="Google Shape;533;p30"/>
          <p:cNvCxnSpPr/>
          <p:nvPr/>
        </p:nvCxnSpPr>
        <p:spPr>
          <a:xfrm>
            <a:off x="6834188" y="5116513"/>
            <a:ext cx="481012" cy="15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34" name="Google Shape;534;p30"/>
          <p:cNvSpPr/>
          <p:nvPr/>
        </p:nvSpPr>
        <p:spPr>
          <a:xfrm>
            <a:off x="5562600" y="49657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535" name="Google Shape;535;p30"/>
          <p:cNvCxnSpPr/>
          <p:nvPr/>
        </p:nvCxnSpPr>
        <p:spPr>
          <a:xfrm>
            <a:off x="5995988" y="5118100"/>
            <a:ext cx="481012" cy="15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36" name="Google Shape;536;p30"/>
          <p:cNvCxnSpPr/>
          <p:nvPr/>
        </p:nvCxnSpPr>
        <p:spPr>
          <a:xfrm>
            <a:off x="5867400" y="49657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537" name="Google Shape;537;p30"/>
          <p:cNvSpPr/>
          <p:nvPr/>
        </p:nvSpPr>
        <p:spPr>
          <a:xfrm>
            <a:off x="6477000" y="49657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538" name="Google Shape;538;p30"/>
          <p:cNvCxnSpPr/>
          <p:nvPr/>
        </p:nvCxnSpPr>
        <p:spPr>
          <a:xfrm>
            <a:off x="6781800" y="49657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539" name="Google Shape;539;p30"/>
          <p:cNvSpPr/>
          <p:nvPr/>
        </p:nvSpPr>
        <p:spPr>
          <a:xfrm>
            <a:off x="7315200" y="49657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540" name="Google Shape;540;p30"/>
          <p:cNvCxnSpPr/>
          <p:nvPr/>
        </p:nvCxnSpPr>
        <p:spPr>
          <a:xfrm>
            <a:off x="7620000" y="49657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541" name="Google Shape;541;p30"/>
          <p:cNvSpPr/>
          <p:nvPr/>
        </p:nvSpPr>
        <p:spPr>
          <a:xfrm>
            <a:off x="5562600" y="45085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542" name="Google Shape;542;p30"/>
          <p:cNvCxnSpPr/>
          <p:nvPr/>
        </p:nvCxnSpPr>
        <p:spPr>
          <a:xfrm>
            <a:off x="5995988" y="4660900"/>
            <a:ext cx="481012" cy="15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43" name="Google Shape;543;p30"/>
          <p:cNvCxnSpPr/>
          <p:nvPr/>
        </p:nvCxnSpPr>
        <p:spPr>
          <a:xfrm>
            <a:off x="5867400" y="45085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544" name="Google Shape;544;p30"/>
          <p:cNvSpPr/>
          <p:nvPr/>
        </p:nvSpPr>
        <p:spPr>
          <a:xfrm>
            <a:off x="6477000" y="45085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545" name="Google Shape;545;p30"/>
          <p:cNvCxnSpPr/>
          <p:nvPr/>
        </p:nvCxnSpPr>
        <p:spPr>
          <a:xfrm>
            <a:off x="6781800" y="45085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1"/>
          <p:cNvSpPr txBox="1"/>
          <p:nvPr>
            <p:ph type="title"/>
          </p:nvPr>
        </p:nvSpPr>
        <p:spPr>
          <a:xfrm>
            <a:off x="457200" y="76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Packed Adjacency Lists</a:t>
            </a:r>
            <a:endParaRPr/>
          </a:p>
        </p:txBody>
      </p:sp>
      <p:sp>
        <p:nvSpPr>
          <p:cNvPr id="552" name="Google Shape;552;p31"/>
          <p:cNvSpPr/>
          <p:nvPr/>
        </p:nvSpPr>
        <p:spPr>
          <a:xfrm>
            <a:off x="1558925" y="4752975"/>
            <a:ext cx="38893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/>
          </a:p>
        </p:txBody>
      </p:sp>
      <p:sp>
        <p:nvSpPr>
          <p:cNvPr id="553" name="Google Shape;553;p31"/>
          <p:cNvSpPr/>
          <p:nvPr/>
        </p:nvSpPr>
        <p:spPr>
          <a:xfrm>
            <a:off x="1143000" y="5761038"/>
            <a:ext cx="3476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</p:txBody>
      </p:sp>
      <p:graphicFrame>
        <p:nvGraphicFramePr>
          <p:cNvPr id="554" name="Google Shape;554;p31"/>
          <p:cNvGraphicFramePr/>
          <p:nvPr/>
        </p:nvGraphicFramePr>
        <p:xfrm>
          <a:off x="1943100" y="469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{A3A35434-A730-4E0E-B74D-25024D15F868}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476250"/>
              </a:tblGrid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55" name="Google Shape;555;p31"/>
          <p:cNvSpPr/>
          <p:nvPr/>
        </p:nvSpPr>
        <p:spPr>
          <a:xfrm>
            <a:off x="6096000" y="35052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556" name="Google Shape;556;p31"/>
          <p:cNvCxnSpPr/>
          <p:nvPr/>
        </p:nvCxnSpPr>
        <p:spPr>
          <a:xfrm>
            <a:off x="6475413" y="3811588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7" name="Google Shape;557;p31"/>
          <p:cNvCxnSpPr/>
          <p:nvPr/>
        </p:nvCxnSpPr>
        <p:spPr>
          <a:xfrm flipH="1" rot="10800000">
            <a:off x="6323013" y="2971800"/>
            <a:ext cx="989012" cy="6032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8" name="Google Shape;558;p31"/>
          <p:cNvCxnSpPr/>
          <p:nvPr/>
        </p:nvCxnSpPr>
        <p:spPr>
          <a:xfrm>
            <a:off x="6400800" y="3886200"/>
            <a:ext cx="835025" cy="685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9" name="Google Shape;559;p31"/>
          <p:cNvSpPr/>
          <p:nvPr/>
        </p:nvSpPr>
        <p:spPr>
          <a:xfrm>
            <a:off x="7239000" y="26670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60" name="Google Shape;560;p31"/>
          <p:cNvSpPr/>
          <p:nvPr/>
        </p:nvSpPr>
        <p:spPr>
          <a:xfrm>
            <a:off x="7239000" y="35845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561" name="Google Shape;561;p31"/>
          <p:cNvSpPr/>
          <p:nvPr/>
        </p:nvSpPr>
        <p:spPr>
          <a:xfrm>
            <a:off x="7239000" y="44989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562" name="Google Shape;562;p31"/>
          <p:cNvSpPr/>
          <p:nvPr/>
        </p:nvSpPr>
        <p:spPr>
          <a:xfrm>
            <a:off x="8382000" y="35845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563" name="Google Shape;563;p31"/>
          <p:cNvCxnSpPr/>
          <p:nvPr/>
        </p:nvCxnSpPr>
        <p:spPr>
          <a:xfrm rot="10800000">
            <a:off x="7618413" y="3811588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4" name="Google Shape;564;p31"/>
          <p:cNvCxnSpPr/>
          <p:nvPr/>
        </p:nvCxnSpPr>
        <p:spPr>
          <a:xfrm rot="10800000">
            <a:off x="7540625" y="2971800"/>
            <a:ext cx="992188" cy="6032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5" name="Google Shape;565;p31"/>
          <p:cNvCxnSpPr/>
          <p:nvPr/>
        </p:nvCxnSpPr>
        <p:spPr>
          <a:xfrm>
            <a:off x="7434263" y="3962400"/>
            <a:ext cx="46037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566" name="Google Shape;566;p31"/>
          <p:cNvGraphicFramePr/>
          <p:nvPr/>
        </p:nvGraphicFramePr>
        <p:xfrm>
          <a:off x="1485900" y="571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{A3A35434-A730-4E0E-B74D-25024D15F868}</a:tableStyleId>
              </a:tblPr>
              <a:tblGrid>
                <a:gridCol w="511575"/>
                <a:gridCol w="511575"/>
                <a:gridCol w="510000"/>
                <a:gridCol w="511575"/>
                <a:gridCol w="511575"/>
                <a:gridCol w="510000"/>
                <a:gridCol w="511575"/>
                <a:gridCol w="511575"/>
                <a:gridCol w="510000"/>
                <a:gridCol w="511575"/>
                <a:gridCol w="511575"/>
                <a:gridCol w="511575"/>
              </a:tblGrid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66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006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66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006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66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006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66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006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66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006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567" name="Google Shape;567;p31"/>
          <p:cNvCxnSpPr/>
          <p:nvPr/>
        </p:nvCxnSpPr>
        <p:spPr>
          <a:xfrm flipH="1">
            <a:off x="1790700" y="5078413"/>
            <a:ext cx="461963" cy="62071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68" name="Google Shape;568;p31"/>
          <p:cNvCxnSpPr/>
          <p:nvPr/>
        </p:nvCxnSpPr>
        <p:spPr>
          <a:xfrm>
            <a:off x="2705100" y="5076825"/>
            <a:ext cx="46038" cy="6223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69" name="Google Shape;569;p31"/>
          <p:cNvCxnSpPr/>
          <p:nvPr/>
        </p:nvCxnSpPr>
        <p:spPr>
          <a:xfrm>
            <a:off x="3314700" y="5076825"/>
            <a:ext cx="925513" cy="6223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70" name="Google Shape;570;p31"/>
          <p:cNvCxnSpPr/>
          <p:nvPr/>
        </p:nvCxnSpPr>
        <p:spPr>
          <a:xfrm>
            <a:off x="3848100" y="5076825"/>
            <a:ext cx="1927225" cy="6223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71" name="Google Shape;571;p31"/>
          <p:cNvCxnSpPr/>
          <p:nvPr/>
        </p:nvCxnSpPr>
        <p:spPr>
          <a:xfrm>
            <a:off x="4457700" y="5076825"/>
            <a:ext cx="2389188" cy="6223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72" name="Google Shape;572;p31"/>
          <p:cNvCxnSpPr/>
          <p:nvPr/>
        </p:nvCxnSpPr>
        <p:spPr>
          <a:xfrm>
            <a:off x="4914900" y="5076825"/>
            <a:ext cx="2928938" cy="5651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73" name="Google Shape;573;p31"/>
          <p:cNvSpPr txBox="1"/>
          <p:nvPr/>
        </p:nvSpPr>
        <p:spPr>
          <a:xfrm>
            <a:off x="1562100" y="6248400"/>
            <a:ext cx="277813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574" name="Google Shape;574;p31"/>
          <p:cNvSpPr txBox="1"/>
          <p:nvPr/>
        </p:nvSpPr>
        <p:spPr>
          <a:xfrm>
            <a:off x="2122488" y="6248400"/>
            <a:ext cx="2778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575" name="Google Shape;575;p31"/>
          <p:cNvSpPr txBox="1"/>
          <p:nvPr/>
        </p:nvSpPr>
        <p:spPr>
          <a:xfrm>
            <a:off x="2655888" y="6248400"/>
            <a:ext cx="2778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576" name="Google Shape;576;p31"/>
          <p:cNvSpPr txBox="1"/>
          <p:nvPr/>
        </p:nvSpPr>
        <p:spPr>
          <a:xfrm>
            <a:off x="3162300" y="6248400"/>
            <a:ext cx="277813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577" name="Google Shape;577;p31"/>
          <p:cNvSpPr txBox="1"/>
          <p:nvPr/>
        </p:nvSpPr>
        <p:spPr>
          <a:xfrm>
            <a:off x="3619500" y="6248400"/>
            <a:ext cx="277813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578" name="Google Shape;578;p31"/>
          <p:cNvSpPr txBox="1"/>
          <p:nvPr/>
        </p:nvSpPr>
        <p:spPr>
          <a:xfrm>
            <a:off x="4103688" y="6248400"/>
            <a:ext cx="2778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579" name="Google Shape;579;p31"/>
          <p:cNvSpPr txBox="1"/>
          <p:nvPr/>
        </p:nvSpPr>
        <p:spPr>
          <a:xfrm>
            <a:off x="4610100" y="6248400"/>
            <a:ext cx="277813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580" name="Google Shape;580;p31"/>
          <p:cNvSpPr txBox="1"/>
          <p:nvPr/>
        </p:nvSpPr>
        <p:spPr>
          <a:xfrm>
            <a:off x="5143500" y="6248400"/>
            <a:ext cx="277813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581" name="Google Shape;581;p31"/>
          <p:cNvSpPr txBox="1"/>
          <p:nvPr/>
        </p:nvSpPr>
        <p:spPr>
          <a:xfrm>
            <a:off x="5627688" y="6248400"/>
            <a:ext cx="3048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582" name="Google Shape;582;p31"/>
          <p:cNvSpPr txBox="1"/>
          <p:nvPr/>
        </p:nvSpPr>
        <p:spPr>
          <a:xfrm>
            <a:off x="6134100" y="6248400"/>
            <a:ext cx="3048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583" name="Google Shape;583;p31"/>
          <p:cNvSpPr txBox="1"/>
          <p:nvPr/>
        </p:nvSpPr>
        <p:spPr>
          <a:xfrm>
            <a:off x="6618288" y="6248400"/>
            <a:ext cx="3540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584" name="Google Shape;584;p31"/>
          <p:cNvSpPr txBox="1"/>
          <p:nvPr/>
        </p:nvSpPr>
        <p:spPr>
          <a:xfrm>
            <a:off x="7124700" y="6248400"/>
            <a:ext cx="4572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/>
          </a:p>
        </p:txBody>
      </p:sp>
      <p:sp>
        <p:nvSpPr>
          <p:cNvPr id="585" name="Google Shape;585;p31"/>
          <p:cNvSpPr txBox="1"/>
          <p:nvPr/>
        </p:nvSpPr>
        <p:spPr>
          <a:xfrm>
            <a:off x="2171700" y="4419600"/>
            <a:ext cx="277813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586" name="Google Shape;586;p31"/>
          <p:cNvSpPr txBox="1"/>
          <p:nvPr/>
        </p:nvSpPr>
        <p:spPr>
          <a:xfrm>
            <a:off x="2705100" y="4419600"/>
            <a:ext cx="277813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587" name="Google Shape;587;p31"/>
          <p:cNvSpPr txBox="1"/>
          <p:nvPr/>
        </p:nvSpPr>
        <p:spPr>
          <a:xfrm>
            <a:off x="3211513" y="4419600"/>
            <a:ext cx="2778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588" name="Google Shape;588;p31"/>
          <p:cNvSpPr txBox="1"/>
          <p:nvPr/>
        </p:nvSpPr>
        <p:spPr>
          <a:xfrm>
            <a:off x="3668713" y="4419600"/>
            <a:ext cx="2778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589" name="Google Shape;589;p31"/>
          <p:cNvSpPr txBox="1"/>
          <p:nvPr/>
        </p:nvSpPr>
        <p:spPr>
          <a:xfrm>
            <a:off x="4152900" y="4419600"/>
            <a:ext cx="277813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590" name="Google Shape;590;p31"/>
          <p:cNvSpPr txBox="1"/>
          <p:nvPr/>
        </p:nvSpPr>
        <p:spPr>
          <a:xfrm>
            <a:off x="4659313" y="4419600"/>
            <a:ext cx="2778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591" name="Google Shape;591;p31"/>
          <p:cNvSpPr txBox="1"/>
          <p:nvPr/>
        </p:nvSpPr>
        <p:spPr>
          <a:xfrm>
            <a:off x="228600" y="762000"/>
            <a:ext cx="87630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 records the starting point in L for each vertex.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 stores the adjacent vertices.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Add vertices adjacent to 1 to L, then add vertices that are adjacent to 2 to L and so on.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 is array of size |V|+1.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 is an array of size x, where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 = |E|-1 if directed graph.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x=2|E|-1 if undirected graph.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2"/>
          <p:cNvSpPr txBox="1"/>
          <p:nvPr>
            <p:ph type="title"/>
          </p:nvPr>
        </p:nvSpPr>
        <p:spPr>
          <a:xfrm>
            <a:off x="457200" y="2286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Graph traversals</a:t>
            </a:r>
            <a:endParaRPr/>
          </a:p>
        </p:txBody>
      </p:sp>
      <p:sp>
        <p:nvSpPr>
          <p:cNvPr id="598" name="Google Shape;598;p32"/>
          <p:cNvSpPr txBox="1"/>
          <p:nvPr>
            <p:ph idx="1" type="body"/>
          </p:nvPr>
        </p:nvSpPr>
        <p:spPr>
          <a:xfrm>
            <a:off x="304800" y="1371600"/>
            <a:ext cx="8534400" cy="40386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0" lang="en-US" sz="2800" u="none" cap="none" strike="noStrike">
                <a:solidFill>
                  <a:srgbClr val="29FFFF"/>
                </a:solidFill>
                <a:latin typeface="Tahoma"/>
                <a:ea typeface="Tahoma"/>
                <a:cs typeface="Tahoma"/>
                <a:sym typeface="Tahoma"/>
              </a:rPr>
              <a:t>traversal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  <a:r>
              <a:rPr b="0" i="0" lang="en-US" sz="2800" u="none" cap="none" strike="noStrike">
                <a:solidFill>
                  <a:srgbClr val="29FFFF"/>
                </a:solidFill>
                <a:latin typeface="Tahoma"/>
                <a:ea typeface="Tahoma"/>
                <a:cs typeface="Tahoma"/>
                <a:sym typeface="Tahoma"/>
              </a:rPr>
              <a:t>search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is a process of visiting every vertex and every edge.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Traversals are back bones of most graph algorithms.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Stack traversals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Depth first search (DFS)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Queue traversals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Breadth first search (BFS)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6858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Terminology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685800" y="3733800"/>
            <a:ext cx="7772400" cy="25908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graph G = (V,E)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 is a set of </a:t>
            </a:r>
            <a:r>
              <a:rPr b="0" i="0" lang="en-US" sz="32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vertices</a:t>
            </a: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/nodes;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 is a set of </a:t>
            </a:r>
            <a:r>
              <a:rPr b="0" i="0" lang="en-US" sz="32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edges</a:t>
            </a: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/links/arcs.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Each edge </a:t>
            </a:r>
            <a:r>
              <a:rPr b="0" i="0" lang="en-US" sz="32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connects</a:t>
            </a: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/joins two vertices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6934200" y="4419600"/>
            <a:ext cx="457200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15"/>
          <p:cNvCxnSpPr/>
          <p:nvPr/>
        </p:nvCxnSpPr>
        <p:spPr>
          <a:xfrm>
            <a:off x="6934200" y="5105400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5"/>
          <p:cNvSpPr/>
          <p:nvPr/>
        </p:nvSpPr>
        <p:spPr>
          <a:xfrm>
            <a:off x="3203575" y="19081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7" name="Google Shape;107;p15"/>
          <p:cNvCxnSpPr/>
          <p:nvPr/>
        </p:nvCxnSpPr>
        <p:spPr>
          <a:xfrm>
            <a:off x="3582988" y="2135188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" name="Google Shape;108;p15"/>
          <p:cNvCxnSpPr/>
          <p:nvPr/>
        </p:nvCxnSpPr>
        <p:spPr>
          <a:xfrm>
            <a:off x="3430588" y="2287588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15"/>
          <p:cNvSpPr/>
          <p:nvPr/>
        </p:nvSpPr>
        <p:spPr>
          <a:xfrm>
            <a:off x="4346575" y="11461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4346575" y="19081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4346575" y="26701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5489575" y="19081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3" name="Google Shape;113;p15"/>
          <p:cNvCxnSpPr/>
          <p:nvPr/>
        </p:nvCxnSpPr>
        <p:spPr>
          <a:xfrm rot="10800000">
            <a:off x="4725988" y="2058988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15"/>
          <p:cNvCxnSpPr/>
          <p:nvPr/>
        </p:nvCxnSpPr>
        <p:spPr>
          <a:xfrm rot="10800000">
            <a:off x="4573588" y="1522413"/>
            <a:ext cx="989012" cy="12207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5"/>
          <p:cNvCxnSpPr/>
          <p:nvPr/>
        </p:nvCxnSpPr>
        <p:spPr>
          <a:xfrm flipH="1">
            <a:off x="4725988" y="2287588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5"/>
          <p:cNvSpPr/>
          <p:nvPr/>
        </p:nvSpPr>
        <p:spPr>
          <a:xfrm>
            <a:off x="3203575" y="11461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3203575" y="26701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8" name="Google Shape;118;p15"/>
          <p:cNvCxnSpPr/>
          <p:nvPr/>
        </p:nvCxnSpPr>
        <p:spPr>
          <a:xfrm>
            <a:off x="3354388" y="1525588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15"/>
          <p:cNvCxnSpPr/>
          <p:nvPr/>
        </p:nvCxnSpPr>
        <p:spPr>
          <a:xfrm>
            <a:off x="3354388" y="2287588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15"/>
          <p:cNvSpPr/>
          <p:nvPr/>
        </p:nvSpPr>
        <p:spPr>
          <a:xfrm>
            <a:off x="5489575" y="11461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5489575" y="26701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2" name="Google Shape;122;p15"/>
          <p:cNvCxnSpPr/>
          <p:nvPr/>
        </p:nvCxnSpPr>
        <p:spPr>
          <a:xfrm>
            <a:off x="3582988" y="1373188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15"/>
          <p:cNvCxnSpPr/>
          <p:nvPr/>
        </p:nvCxnSpPr>
        <p:spPr>
          <a:xfrm>
            <a:off x="3582988" y="2897188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15"/>
          <p:cNvCxnSpPr/>
          <p:nvPr/>
        </p:nvCxnSpPr>
        <p:spPr>
          <a:xfrm>
            <a:off x="4725988" y="2897188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15"/>
          <p:cNvCxnSpPr/>
          <p:nvPr/>
        </p:nvCxnSpPr>
        <p:spPr>
          <a:xfrm>
            <a:off x="4725988" y="1373188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15"/>
          <p:cNvCxnSpPr/>
          <p:nvPr/>
        </p:nvCxnSpPr>
        <p:spPr>
          <a:xfrm rot="10800000">
            <a:off x="3430588" y="1522413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5"/>
          <p:cNvCxnSpPr/>
          <p:nvPr/>
        </p:nvCxnSpPr>
        <p:spPr>
          <a:xfrm rot="10800000">
            <a:off x="4573588" y="2284413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15"/>
          <p:cNvCxnSpPr/>
          <p:nvPr/>
        </p:nvCxnSpPr>
        <p:spPr>
          <a:xfrm flipH="1" rot="10800000">
            <a:off x="3582988" y="1447800"/>
            <a:ext cx="836612" cy="13652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15"/>
          <p:cNvCxnSpPr/>
          <p:nvPr/>
        </p:nvCxnSpPr>
        <p:spPr>
          <a:xfrm flipH="1" rot="10800000">
            <a:off x="4724400" y="1370013"/>
            <a:ext cx="763588" cy="6111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15"/>
          <p:cNvCxnSpPr/>
          <p:nvPr/>
        </p:nvCxnSpPr>
        <p:spPr>
          <a:xfrm>
            <a:off x="4497388" y="1525588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5"/>
          <p:cNvCxnSpPr/>
          <p:nvPr/>
        </p:nvCxnSpPr>
        <p:spPr>
          <a:xfrm>
            <a:off x="5716588" y="1525588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15"/>
          <p:cNvCxnSpPr/>
          <p:nvPr/>
        </p:nvCxnSpPr>
        <p:spPr>
          <a:xfrm>
            <a:off x="5716588" y="2287588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15"/>
          <p:cNvCxnSpPr/>
          <p:nvPr/>
        </p:nvCxnSpPr>
        <p:spPr>
          <a:xfrm>
            <a:off x="4497388" y="2287588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15"/>
          <p:cNvCxnSpPr/>
          <p:nvPr/>
        </p:nvCxnSpPr>
        <p:spPr>
          <a:xfrm>
            <a:off x="7162800" y="5184775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15"/>
          <p:cNvCxnSpPr/>
          <p:nvPr/>
        </p:nvCxnSpPr>
        <p:spPr>
          <a:xfrm>
            <a:off x="7391400" y="5260975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15"/>
          <p:cNvSpPr/>
          <p:nvPr/>
        </p:nvSpPr>
        <p:spPr>
          <a:xfrm>
            <a:off x="7543800" y="4419600"/>
            <a:ext cx="457200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8153400" y="4419600"/>
            <a:ext cx="457200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3"/>
          <p:cNvSpPr txBox="1"/>
          <p:nvPr>
            <p:ph idx="4294967295" type="title"/>
          </p:nvPr>
        </p:nvSpPr>
        <p:spPr>
          <a:xfrm>
            <a:off x="457200" y="1524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DFS with a stack</a:t>
            </a:r>
            <a:endParaRPr/>
          </a:p>
        </p:txBody>
      </p:sp>
      <p:sp>
        <p:nvSpPr>
          <p:cNvPr id="605" name="Google Shape;605;p33"/>
          <p:cNvSpPr txBox="1"/>
          <p:nvPr>
            <p:ph idx="4294967295" type="body"/>
          </p:nvPr>
        </p:nvSpPr>
        <p:spPr>
          <a:xfrm>
            <a:off x="228600" y="1371600"/>
            <a:ext cx="8686800" cy="46482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Initialize the stack to empty;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visit(Start); push(Start);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while (stack is not empty) {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if (Top has an unchecked neighbor) {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N = the next unchecked neighbor of Top;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if (N is unvisited) {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visit(N); push(N);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 else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pop();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4"/>
          <p:cNvSpPr/>
          <p:nvPr/>
        </p:nvSpPr>
        <p:spPr>
          <a:xfrm>
            <a:off x="457200" y="228600"/>
            <a:ext cx="7848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Example: DFS from 3</a:t>
            </a:r>
            <a:endParaRPr/>
          </a:p>
        </p:txBody>
      </p:sp>
      <p:sp>
        <p:nvSpPr>
          <p:cNvPr id="612" name="Google Shape;612;p34"/>
          <p:cNvSpPr/>
          <p:nvPr/>
        </p:nvSpPr>
        <p:spPr>
          <a:xfrm>
            <a:off x="6022975" y="32004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613" name="Google Shape;613;p34"/>
          <p:cNvCxnSpPr/>
          <p:nvPr/>
        </p:nvCxnSpPr>
        <p:spPr>
          <a:xfrm>
            <a:off x="6475413" y="3430588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4" name="Google Shape;614;p34"/>
          <p:cNvCxnSpPr/>
          <p:nvPr/>
        </p:nvCxnSpPr>
        <p:spPr>
          <a:xfrm flipH="1" rot="10800000">
            <a:off x="6323013" y="2590800"/>
            <a:ext cx="989012" cy="6032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5" name="Google Shape;615;p34"/>
          <p:cNvCxnSpPr/>
          <p:nvPr/>
        </p:nvCxnSpPr>
        <p:spPr>
          <a:xfrm>
            <a:off x="6323013" y="3582988"/>
            <a:ext cx="912812" cy="60801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6" name="Google Shape;616;p34"/>
          <p:cNvSpPr/>
          <p:nvPr/>
        </p:nvSpPr>
        <p:spPr>
          <a:xfrm>
            <a:off x="7239000" y="22860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17" name="Google Shape;617;p34"/>
          <p:cNvSpPr/>
          <p:nvPr/>
        </p:nvSpPr>
        <p:spPr>
          <a:xfrm>
            <a:off x="7239000" y="32035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18" name="Google Shape;618;p34"/>
          <p:cNvSpPr/>
          <p:nvPr/>
        </p:nvSpPr>
        <p:spPr>
          <a:xfrm>
            <a:off x="7239000" y="41179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619" name="Google Shape;619;p34"/>
          <p:cNvSpPr/>
          <p:nvPr/>
        </p:nvSpPr>
        <p:spPr>
          <a:xfrm>
            <a:off x="8382000" y="32035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620" name="Google Shape;620;p34"/>
          <p:cNvCxnSpPr/>
          <p:nvPr/>
        </p:nvCxnSpPr>
        <p:spPr>
          <a:xfrm rot="10800000">
            <a:off x="7618413" y="3430588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1" name="Google Shape;621;p34"/>
          <p:cNvCxnSpPr/>
          <p:nvPr/>
        </p:nvCxnSpPr>
        <p:spPr>
          <a:xfrm rot="10800000">
            <a:off x="7540625" y="2590800"/>
            <a:ext cx="992188" cy="6032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2" name="Google Shape;622;p34"/>
          <p:cNvCxnSpPr/>
          <p:nvPr/>
        </p:nvCxnSpPr>
        <p:spPr>
          <a:xfrm>
            <a:off x="7434263" y="3581400"/>
            <a:ext cx="46037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3" name="Google Shape;623;p34"/>
          <p:cNvSpPr/>
          <p:nvPr/>
        </p:nvSpPr>
        <p:spPr>
          <a:xfrm>
            <a:off x="533400" y="2286000"/>
            <a:ext cx="228600" cy="37782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4" name="Google Shape;624;p34"/>
          <p:cNvSpPr/>
          <p:nvPr/>
        </p:nvSpPr>
        <p:spPr>
          <a:xfrm>
            <a:off x="304800" y="22733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25" name="Google Shape;625;p34"/>
          <p:cNvSpPr/>
          <p:nvPr/>
        </p:nvSpPr>
        <p:spPr>
          <a:xfrm>
            <a:off x="533400" y="2667000"/>
            <a:ext cx="228600" cy="37782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6" name="Google Shape;626;p34"/>
          <p:cNvSpPr/>
          <p:nvPr/>
        </p:nvSpPr>
        <p:spPr>
          <a:xfrm>
            <a:off x="304800" y="26670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27" name="Google Shape;627;p34"/>
          <p:cNvSpPr/>
          <p:nvPr/>
        </p:nvSpPr>
        <p:spPr>
          <a:xfrm>
            <a:off x="533400" y="3048000"/>
            <a:ext cx="228600" cy="37782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8" name="Google Shape;628;p34"/>
          <p:cNvSpPr/>
          <p:nvPr/>
        </p:nvSpPr>
        <p:spPr>
          <a:xfrm>
            <a:off x="304800" y="309245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29" name="Google Shape;629;p34"/>
          <p:cNvSpPr/>
          <p:nvPr/>
        </p:nvSpPr>
        <p:spPr>
          <a:xfrm>
            <a:off x="533400" y="3429000"/>
            <a:ext cx="228600" cy="37782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0" name="Google Shape;630;p34"/>
          <p:cNvSpPr/>
          <p:nvPr/>
        </p:nvSpPr>
        <p:spPr>
          <a:xfrm>
            <a:off x="304800" y="34290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631" name="Google Shape;631;p34"/>
          <p:cNvSpPr/>
          <p:nvPr/>
        </p:nvSpPr>
        <p:spPr>
          <a:xfrm>
            <a:off x="533400" y="3810000"/>
            <a:ext cx="228600" cy="37782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2" name="Google Shape;632;p34"/>
          <p:cNvSpPr/>
          <p:nvPr/>
        </p:nvSpPr>
        <p:spPr>
          <a:xfrm>
            <a:off x="304800" y="38100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cxnSp>
        <p:nvCxnSpPr>
          <p:cNvPr id="633" name="Google Shape;633;p34"/>
          <p:cNvCxnSpPr/>
          <p:nvPr/>
        </p:nvCxnSpPr>
        <p:spPr>
          <a:xfrm>
            <a:off x="609600" y="24384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34" name="Google Shape;634;p34"/>
          <p:cNvCxnSpPr/>
          <p:nvPr/>
        </p:nvCxnSpPr>
        <p:spPr>
          <a:xfrm>
            <a:off x="609600" y="28956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35" name="Google Shape;635;p34"/>
          <p:cNvCxnSpPr/>
          <p:nvPr/>
        </p:nvCxnSpPr>
        <p:spPr>
          <a:xfrm>
            <a:off x="609600" y="32766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36" name="Google Shape;636;p34"/>
          <p:cNvCxnSpPr/>
          <p:nvPr/>
        </p:nvCxnSpPr>
        <p:spPr>
          <a:xfrm>
            <a:off x="1524000" y="3656013"/>
            <a:ext cx="481013" cy="15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37" name="Google Shape;637;p34"/>
          <p:cNvCxnSpPr/>
          <p:nvPr/>
        </p:nvCxnSpPr>
        <p:spPr>
          <a:xfrm>
            <a:off x="609600" y="36576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38" name="Google Shape;638;p34"/>
          <p:cNvCxnSpPr/>
          <p:nvPr/>
        </p:nvCxnSpPr>
        <p:spPr>
          <a:xfrm>
            <a:off x="2414588" y="3275013"/>
            <a:ext cx="481012" cy="15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9" name="Google Shape;639;p34"/>
          <p:cNvSpPr/>
          <p:nvPr/>
        </p:nvSpPr>
        <p:spPr>
          <a:xfrm>
            <a:off x="1143000" y="38862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640" name="Google Shape;640;p34"/>
          <p:cNvCxnSpPr/>
          <p:nvPr/>
        </p:nvCxnSpPr>
        <p:spPr>
          <a:xfrm>
            <a:off x="1576388" y="4038600"/>
            <a:ext cx="481012" cy="15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41" name="Google Shape;641;p34"/>
          <p:cNvCxnSpPr/>
          <p:nvPr/>
        </p:nvCxnSpPr>
        <p:spPr>
          <a:xfrm>
            <a:off x="609600" y="40386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42" name="Google Shape;642;p34"/>
          <p:cNvCxnSpPr/>
          <p:nvPr/>
        </p:nvCxnSpPr>
        <p:spPr>
          <a:xfrm>
            <a:off x="1447800" y="38862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643" name="Google Shape;643;p34"/>
          <p:cNvSpPr/>
          <p:nvPr/>
        </p:nvSpPr>
        <p:spPr>
          <a:xfrm>
            <a:off x="2057400" y="38862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644" name="Google Shape;644;p34"/>
          <p:cNvCxnSpPr/>
          <p:nvPr/>
        </p:nvCxnSpPr>
        <p:spPr>
          <a:xfrm>
            <a:off x="2362200" y="38862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645" name="Google Shape;645;p34"/>
          <p:cNvSpPr/>
          <p:nvPr/>
        </p:nvSpPr>
        <p:spPr>
          <a:xfrm>
            <a:off x="2057400" y="35052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646" name="Google Shape;646;p34"/>
          <p:cNvCxnSpPr/>
          <p:nvPr/>
        </p:nvCxnSpPr>
        <p:spPr>
          <a:xfrm>
            <a:off x="2362200" y="35052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647" name="Google Shape;647;p34"/>
          <p:cNvSpPr/>
          <p:nvPr/>
        </p:nvSpPr>
        <p:spPr>
          <a:xfrm>
            <a:off x="1143000" y="35052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648" name="Google Shape;648;p34"/>
          <p:cNvCxnSpPr/>
          <p:nvPr/>
        </p:nvCxnSpPr>
        <p:spPr>
          <a:xfrm>
            <a:off x="1447800" y="35052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649" name="Google Shape;649;p34"/>
          <p:cNvSpPr/>
          <p:nvPr/>
        </p:nvSpPr>
        <p:spPr>
          <a:xfrm>
            <a:off x="1143000" y="31242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650" name="Google Shape;650;p34"/>
          <p:cNvCxnSpPr/>
          <p:nvPr/>
        </p:nvCxnSpPr>
        <p:spPr>
          <a:xfrm>
            <a:off x="1576388" y="3276600"/>
            <a:ext cx="481012" cy="15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51" name="Google Shape;651;p34"/>
          <p:cNvCxnSpPr/>
          <p:nvPr/>
        </p:nvCxnSpPr>
        <p:spPr>
          <a:xfrm>
            <a:off x="1447800" y="31242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652" name="Google Shape;652;p34"/>
          <p:cNvSpPr/>
          <p:nvPr/>
        </p:nvSpPr>
        <p:spPr>
          <a:xfrm>
            <a:off x="2057400" y="31242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653" name="Google Shape;653;p34"/>
          <p:cNvCxnSpPr/>
          <p:nvPr/>
        </p:nvCxnSpPr>
        <p:spPr>
          <a:xfrm>
            <a:off x="2362200" y="31242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654" name="Google Shape;654;p34"/>
          <p:cNvSpPr/>
          <p:nvPr/>
        </p:nvSpPr>
        <p:spPr>
          <a:xfrm>
            <a:off x="2895600" y="31242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655" name="Google Shape;655;p34"/>
          <p:cNvCxnSpPr/>
          <p:nvPr/>
        </p:nvCxnSpPr>
        <p:spPr>
          <a:xfrm>
            <a:off x="3200400" y="31242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cxnSp>
        <p:nvCxnSpPr>
          <p:cNvPr id="656" name="Google Shape;656;p34"/>
          <p:cNvCxnSpPr/>
          <p:nvPr/>
        </p:nvCxnSpPr>
        <p:spPr>
          <a:xfrm>
            <a:off x="2414588" y="2894013"/>
            <a:ext cx="481012" cy="15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57" name="Google Shape;657;p34"/>
          <p:cNvSpPr/>
          <p:nvPr/>
        </p:nvSpPr>
        <p:spPr>
          <a:xfrm>
            <a:off x="1143000" y="27432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658" name="Google Shape;658;p34"/>
          <p:cNvCxnSpPr/>
          <p:nvPr/>
        </p:nvCxnSpPr>
        <p:spPr>
          <a:xfrm>
            <a:off x="1576388" y="2895600"/>
            <a:ext cx="481012" cy="15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59" name="Google Shape;659;p34"/>
          <p:cNvCxnSpPr/>
          <p:nvPr/>
        </p:nvCxnSpPr>
        <p:spPr>
          <a:xfrm>
            <a:off x="1447800" y="27432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660" name="Google Shape;660;p34"/>
          <p:cNvSpPr/>
          <p:nvPr/>
        </p:nvSpPr>
        <p:spPr>
          <a:xfrm>
            <a:off x="2057400" y="27432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661" name="Google Shape;661;p34"/>
          <p:cNvCxnSpPr/>
          <p:nvPr/>
        </p:nvCxnSpPr>
        <p:spPr>
          <a:xfrm>
            <a:off x="2362200" y="27432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662" name="Google Shape;662;p34"/>
          <p:cNvSpPr/>
          <p:nvPr/>
        </p:nvSpPr>
        <p:spPr>
          <a:xfrm>
            <a:off x="2895600" y="27432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663" name="Google Shape;663;p34"/>
          <p:cNvCxnSpPr/>
          <p:nvPr/>
        </p:nvCxnSpPr>
        <p:spPr>
          <a:xfrm>
            <a:off x="3200400" y="27432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cxnSp>
        <p:nvCxnSpPr>
          <p:cNvPr id="664" name="Google Shape;664;p34"/>
          <p:cNvCxnSpPr/>
          <p:nvPr/>
        </p:nvCxnSpPr>
        <p:spPr>
          <a:xfrm>
            <a:off x="1576388" y="2438400"/>
            <a:ext cx="481012" cy="15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65" name="Google Shape;665;p34"/>
          <p:cNvSpPr/>
          <p:nvPr/>
        </p:nvSpPr>
        <p:spPr>
          <a:xfrm>
            <a:off x="2057400" y="22860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666" name="Google Shape;666;p34"/>
          <p:cNvCxnSpPr/>
          <p:nvPr/>
        </p:nvCxnSpPr>
        <p:spPr>
          <a:xfrm>
            <a:off x="2362200" y="22860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667" name="Google Shape;667;p34"/>
          <p:cNvSpPr/>
          <p:nvPr/>
        </p:nvSpPr>
        <p:spPr>
          <a:xfrm>
            <a:off x="4419600" y="2133600"/>
            <a:ext cx="609600" cy="2743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8" name="Google Shape;668;p34"/>
          <p:cNvSpPr txBox="1"/>
          <p:nvPr/>
        </p:nvSpPr>
        <p:spPr>
          <a:xfrm>
            <a:off x="4343400" y="5013325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Stack</a:t>
            </a:r>
            <a:endParaRPr/>
          </a:p>
        </p:txBody>
      </p:sp>
      <p:sp>
        <p:nvSpPr>
          <p:cNvPr id="669" name="Google Shape;669;p34"/>
          <p:cNvSpPr/>
          <p:nvPr/>
        </p:nvSpPr>
        <p:spPr>
          <a:xfrm>
            <a:off x="1143000" y="22733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670" name="Google Shape;670;p34"/>
          <p:cNvCxnSpPr/>
          <p:nvPr/>
        </p:nvCxnSpPr>
        <p:spPr>
          <a:xfrm>
            <a:off x="1447800" y="22733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671" name="Google Shape;671;p34"/>
          <p:cNvSpPr/>
          <p:nvPr/>
        </p:nvSpPr>
        <p:spPr>
          <a:xfrm>
            <a:off x="4572000" y="44227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72" name="Google Shape;672;p34"/>
          <p:cNvSpPr/>
          <p:nvPr/>
        </p:nvSpPr>
        <p:spPr>
          <a:xfrm>
            <a:off x="1066800" y="30353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3" name="Google Shape;673;p34"/>
          <p:cNvSpPr/>
          <p:nvPr/>
        </p:nvSpPr>
        <p:spPr>
          <a:xfrm>
            <a:off x="4575175" y="39655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74" name="Google Shape;674;p34"/>
          <p:cNvSpPr/>
          <p:nvPr/>
        </p:nvSpPr>
        <p:spPr>
          <a:xfrm>
            <a:off x="1066800" y="26543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5" name="Google Shape;675;p34"/>
          <p:cNvSpPr/>
          <p:nvPr/>
        </p:nvSpPr>
        <p:spPr>
          <a:xfrm>
            <a:off x="7162800" y="3124200"/>
            <a:ext cx="533400" cy="45402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6" name="Google Shape;676;p34"/>
          <p:cNvSpPr/>
          <p:nvPr/>
        </p:nvSpPr>
        <p:spPr>
          <a:xfrm>
            <a:off x="5943600" y="3124200"/>
            <a:ext cx="533400" cy="45402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7" name="Google Shape;677;p34"/>
          <p:cNvSpPr/>
          <p:nvPr/>
        </p:nvSpPr>
        <p:spPr>
          <a:xfrm>
            <a:off x="1981200" y="30353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8" name="Google Shape;678;p34"/>
          <p:cNvSpPr/>
          <p:nvPr/>
        </p:nvSpPr>
        <p:spPr>
          <a:xfrm>
            <a:off x="7162800" y="4117975"/>
            <a:ext cx="533400" cy="45402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9" name="Google Shape;679;p34"/>
          <p:cNvSpPr/>
          <p:nvPr/>
        </p:nvSpPr>
        <p:spPr>
          <a:xfrm>
            <a:off x="4572000" y="35083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680" name="Google Shape;680;p34"/>
          <p:cNvSpPr/>
          <p:nvPr/>
        </p:nvSpPr>
        <p:spPr>
          <a:xfrm>
            <a:off x="1066800" y="37973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1" name="Google Shape;681;p34"/>
          <p:cNvSpPr/>
          <p:nvPr/>
        </p:nvSpPr>
        <p:spPr>
          <a:xfrm>
            <a:off x="1981200" y="37973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2" name="Google Shape;682;p34"/>
          <p:cNvSpPr/>
          <p:nvPr/>
        </p:nvSpPr>
        <p:spPr>
          <a:xfrm>
            <a:off x="4495800" y="33528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683" name="Google Shape;683;p34"/>
          <p:cNvSpPr/>
          <p:nvPr/>
        </p:nvSpPr>
        <p:spPr>
          <a:xfrm>
            <a:off x="1981200" y="26543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4" name="Google Shape;684;p34"/>
          <p:cNvSpPr/>
          <p:nvPr/>
        </p:nvSpPr>
        <p:spPr>
          <a:xfrm>
            <a:off x="2819400" y="26543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5" name="Google Shape;685;p34"/>
          <p:cNvSpPr/>
          <p:nvPr/>
        </p:nvSpPr>
        <p:spPr>
          <a:xfrm>
            <a:off x="7239000" y="2209800"/>
            <a:ext cx="533400" cy="45402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6" name="Google Shape;686;p34"/>
          <p:cNvSpPr/>
          <p:nvPr/>
        </p:nvSpPr>
        <p:spPr>
          <a:xfrm>
            <a:off x="4572000" y="30511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87" name="Google Shape;687;p34"/>
          <p:cNvSpPr/>
          <p:nvPr/>
        </p:nvSpPr>
        <p:spPr>
          <a:xfrm>
            <a:off x="1066800" y="21971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8" name="Google Shape;688;p34"/>
          <p:cNvSpPr/>
          <p:nvPr/>
        </p:nvSpPr>
        <p:spPr>
          <a:xfrm>
            <a:off x="8305800" y="3127375"/>
            <a:ext cx="533400" cy="45402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9" name="Google Shape;689;p34"/>
          <p:cNvSpPr/>
          <p:nvPr/>
        </p:nvSpPr>
        <p:spPr>
          <a:xfrm>
            <a:off x="4572000" y="25939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690" name="Google Shape;690;p34"/>
          <p:cNvSpPr/>
          <p:nvPr/>
        </p:nvSpPr>
        <p:spPr>
          <a:xfrm>
            <a:off x="1066800" y="34163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1" name="Google Shape;691;p34"/>
          <p:cNvSpPr/>
          <p:nvPr/>
        </p:nvSpPr>
        <p:spPr>
          <a:xfrm>
            <a:off x="1981200" y="34163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2" name="Google Shape;692;p34"/>
          <p:cNvSpPr/>
          <p:nvPr/>
        </p:nvSpPr>
        <p:spPr>
          <a:xfrm>
            <a:off x="4572000" y="24384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693" name="Google Shape;693;p34"/>
          <p:cNvSpPr/>
          <p:nvPr/>
        </p:nvSpPr>
        <p:spPr>
          <a:xfrm>
            <a:off x="1981200" y="21971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4" name="Google Shape;694;p34"/>
          <p:cNvSpPr/>
          <p:nvPr/>
        </p:nvSpPr>
        <p:spPr>
          <a:xfrm>
            <a:off x="4572000" y="286385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695" name="Google Shape;695;p34"/>
          <p:cNvSpPr/>
          <p:nvPr/>
        </p:nvSpPr>
        <p:spPr>
          <a:xfrm>
            <a:off x="4495800" y="377825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696" name="Google Shape;696;p34"/>
          <p:cNvSpPr/>
          <p:nvPr/>
        </p:nvSpPr>
        <p:spPr>
          <a:xfrm>
            <a:off x="2819400" y="30353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7" name="Google Shape;697;p34"/>
          <p:cNvSpPr/>
          <p:nvPr/>
        </p:nvSpPr>
        <p:spPr>
          <a:xfrm>
            <a:off x="4572000" y="423545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/>
          <p:nvPr>
            <p:ph type="title"/>
          </p:nvPr>
        </p:nvSpPr>
        <p:spPr>
          <a:xfrm>
            <a:off x="457200" y="381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Recursive DFS</a:t>
            </a:r>
            <a:endParaRPr/>
          </a:p>
        </p:txBody>
      </p:sp>
      <p:sp>
        <p:nvSpPr>
          <p:cNvPr id="704" name="Google Shape;704;p35"/>
          <p:cNvSpPr/>
          <p:nvPr/>
        </p:nvSpPr>
        <p:spPr>
          <a:xfrm>
            <a:off x="1219200" y="1600200"/>
            <a:ext cx="6934200" cy="28194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dfs(v) {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visit(v);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for each neighbor w of v {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	 if (w is unvisited)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		dfs(w);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}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6"/>
          <p:cNvSpPr txBox="1"/>
          <p:nvPr>
            <p:ph type="title"/>
          </p:nvPr>
        </p:nvSpPr>
        <p:spPr>
          <a:xfrm>
            <a:off x="457200" y="3810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DFS Tree</a:t>
            </a:r>
            <a:endParaRPr/>
          </a:p>
        </p:txBody>
      </p:sp>
      <p:sp>
        <p:nvSpPr>
          <p:cNvPr id="711" name="Google Shape;711;p36"/>
          <p:cNvSpPr txBox="1"/>
          <p:nvPr>
            <p:ph idx="1" type="body"/>
          </p:nvPr>
        </p:nvSpPr>
        <p:spPr>
          <a:xfrm>
            <a:off x="76200" y="1295400"/>
            <a:ext cx="8915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533400" lvl="0" marL="533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DFS tree is an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imaginary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tree created during the process of a DFS.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DFS tree is a spanning tree of the graph being searched.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DFS tree is rooted at the starting vertex of the DFS.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 a DFS tree, graph edges are classified into two categories,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tree edges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or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back edges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(No cross edges)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back edge is an edge connecting an ancestor and a descendant.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7"/>
          <p:cNvSpPr txBox="1"/>
          <p:nvPr>
            <p:ph idx="4294967295" type="title"/>
          </p:nvPr>
        </p:nvSpPr>
        <p:spPr>
          <a:xfrm>
            <a:off x="457200" y="762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Creating a DFS Tree with a stack</a:t>
            </a:r>
            <a:endParaRPr/>
          </a:p>
        </p:txBody>
      </p:sp>
      <p:sp>
        <p:nvSpPr>
          <p:cNvPr id="718" name="Google Shape;718;p37"/>
          <p:cNvSpPr txBox="1"/>
          <p:nvPr>
            <p:ph idx="4294967295" type="body"/>
          </p:nvPr>
        </p:nvSpPr>
        <p:spPr>
          <a:xfrm>
            <a:off x="228600" y="838200"/>
            <a:ext cx="8686800" cy="5715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Initialize the stack to empty;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visit(Start); push(Start);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while (stack is not empty) {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if (Top has an unchecked neighbor) {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n = the next unchecked neighbor of Top;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if (n is unvisited) {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add n as a child of Top;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//(Top, n) a tree edge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visit(n); push(n);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} else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if (n is not parent of Top)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add (Top, n) as a back edge;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 else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pop();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8"/>
          <p:cNvSpPr/>
          <p:nvPr/>
        </p:nvSpPr>
        <p:spPr>
          <a:xfrm>
            <a:off x="457200" y="228600"/>
            <a:ext cx="7848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Example: Creating a DFS tree from 3</a:t>
            </a:r>
            <a:endParaRPr/>
          </a:p>
        </p:txBody>
      </p:sp>
      <p:sp>
        <p:nvSpPr>
          <p:cNvPr id="725" name="Google Shape;725;p38"/>
          <p:cNvSpPr/>
          <p:nvPr/>
        </p:nvSpPr>
        <p:spPr>
          <a:xfrm>
            <a:off x="688975" y="48006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726" name="Google Shape;726;p38"/>
          <p:cNvCxnSpPr/>
          <p:nvPr/>
        </p:nvCxnSpPr>
        <p:spPr>
          <a:xfrm>
            <a:off x="1141413" y="5030788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7" name="Google Shape;727;p38"/>
          <p:cNvCxnSpPr/>
          <p:nvPr/>
        </p:nvCxnSpPr>
        <p:spPr>
          <a:xfrm flipH="1" rot="10800000">
            <a:off x="989013" y="4191000"/>
            <a:ext cx="989012" cy="6032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8" name="Google Shape;728;p38"/>
          <p:cNvCxnSpPr/>
          <p:nvPr/>
        </p:nvCxnSpPr>
        <p:spPr>
          <a:xfrm>
            <a:off x="989013" y="5183188"/>
            <a:ext cx="912812" cy="60801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9" name="Google Shape;729;p38"/>
          <p:cNvSpPr/>
          <p:nvPr/>
        </p:nvSpPr>
        <p:spPr>
          <a:xfrm>
            <a:off x="1905000" y="38862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30" name="Google Shape;730;p38"/>
          <p:cNvSpPr/>
          <p:nvPr/>
        </p:nvSpPr>
        <p:spPr>
          <a:xfrm>
            <a:off x="1905000" y="48037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31" name="Google Shape;731;p38"/>
          <p:cNvSpPr/>
          <p:nvPr/>
        </p:nvSpPr>
        <p:spPr>
          <a:xfrm>
            <a:off x="1905000" y="57181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732" name="Google Shape;732;p38"/>
          <p:cNvSpPr/>
          <p:nvPr/>
        </p:nvSpPr>
        <p:spPr>
          <a:xfrm>
            <a:off x="3048000" y="48037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733" name="Google Shape;733;p38"/>
          <p:cNvCxnSpPr/>
          <p:nvPr/>
        </p:nvCxnSpPr>
        <p:spPr>
          <a:xfrm rot="10800000">
            <a:off x="2284413" y="5030788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4" name="Google Shape;734;p38"/>
          <p:cNvCxnSpPr/>
          <p:nvPr/>
        </p:nvCxnSpPr>
        <p:spPr>
          <a:xfrm rot="10800000">
            <a:off x="2206625" y="4191000"/>
            <a:ext cx="992188" cy="6032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5" name="Google Shape;735;p38"/>
          <p:cNvCxnSpPr/>
          <p:nvPr/>
        </p:nvCxnSpPr>
        <p:spPr>
          <a:xfrm>
            <a:off x="2100263" y="5181600"/>
            <a:ext cx="46037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6" name="Google Shape;736;p38"/>
          <p:cNvSpPr/>
          <p:nvPr/>
        </p:nvSpPr>
        <p:spPr>
          <a:xfrm>
            <a:off x="533400" y="1308100"/>
            <a:ext cx="228600" cy="37782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7" name="Google Shape;737;p38"/>
          <p:cNvSpPr/>
          <p:nvPr/>
        </p:nvSpPr>
        <p:spPr>
          <a:xfrm>
            <a:off x="304800" y="12954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38" name="Google Shape;738;p38"/>
          <p:cNvSpPr/>
          <p:nvPr/>
        </p:nvSpPr>
        <p:spPr>
          <a:xfrm>
            <a:off x="533400" y="1689100"/>
            <a:ext cx="228600" cy="37782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9" name="Google Shape;739;p38"/>
          <p:cNvSpPr/>
          <p:nvPr/>
        </p:nvSpPr>
        <p:spPr>
          <a:xfrm>
            <a:off x="304800" y="16891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40" name="Google Shape;740;p38"/>
          <p:cNvSpPr/>
          <p:nvPr/>
        </p:nvSpPr>
        <p:spPr>
          <a:xfrm>
            <a:off x="533400" y="2070100"/>
            <a:ext cx="228600" cy="37782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1" name="Google Shape;741;p38"/>
          <p:cNvSpPr/>
          <p:nvPr/>
        </p:nvSpPr>
        <p:spPr>
          <a:xfrm>
            <a:off x="304800" y="211455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42" name="Google Shape;742;p38"/>
          <p:cNvSpPr/>
          <p:nvPr/>
        </p:nvSpPr>
        <p:spPr>
          <a:xfrm>
            <a:off x="533400" y="2451100"/>
            <a:ext cx="228600" cy="37782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3" name="Google Shape;743;p38"/>
          <p:cNvSpPr/>
          <p:nvPr/>
        </p:nvSpPr>
        <p:spPr>
          <a:xfrm>
            <a:off x="304800" y="24511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744" name="Google Shape;744;p38"/>
          <p:cNvSpPr/>
          <p:nvPr/>
        </p:nvSpPr>
        <p:spPr>
          <a:xfrm>
            <a:off x="533400" y="2832100"/>
            <a:ext cx="228600" cy="37782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5" name="Google Shape;745;p38"/>
          <p:cNvSpPr/>
          <p:nvPr/>
        </p:nvSpPr>
        <p:spPr>
          <a:xfrm>
            <a:off x="304800" y="28321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cxnSp>
        <p:nvCxnSpPr>
          <p:cNvPr id="746" name="Google Shape;746;p38"/>
          <p:cNvCxnSpPr/>
          <p:nvPr/>
        </p:nvCxnSpPr>
        <p:spPr>
          <a:xfrm>
            <a:off x="609600" y="14605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47" name="Google Shape;747;p38"/>
          <p:cNvCxnSpPr/>
          <p:nvPr/>
        </p:nvCxnSpPr>
        <p:spPr>
          <a:xfrm>
            <a:off x="609600" y="19177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48" name="Google Shape;748;p38"/>
          <p:cNvCxnSpPr/>
          <p:nvPr/>
        </p:nvCxnSpPr>
        <p:spPr>
          <a:xfrm>
            <a:off x="609600" y="22987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49" name="Google Shape;749;p38"/>
          <p:cNvCxnSpPr/>
          <p:nvPr/>
        </p:nvCxnSpPr>
        <p:spPr>
          <a:xfrm>
            <a:off x="1524000" y="2678113"/>
            <a:ext cx="481013" cy="15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0" name="Google Shape;750;p38"/>
          <p:cNvCxnSpPr/>
          <p:nvPr/>
        </p:nvCxnSpPr>
        <p:spPr>
          <a:xfrm>
            <a:off x="609600" y="26797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1" name="Google Shape;751;p38"/>
          <p:cNvCxnSpPr/>
          <p:nvPr/>
        </p:nvCxnSpPr>
        <p:spPr>
          <a:xfrm>
            <a:off x="2414588" y="2297113"/>
            <a:ext cx="481012" cy="15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52" name="Google Shape;752;p38"/>
          <p:cNvSpPr/>
          <p:nvPr/>
        </p:nvSpPr>
        <p:spPr>
          <a:xfrm>
            <a:off x="1143000" y="29083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753" name="Google Shape;753;p38"/>
          <p:cNvCxnSpPr/>
          <p:nvPr/>
        </p:nvCxnSpPr>
        <p:spPr>
          <a:xfrm>
            <a:off x="1576388" y="3060700"/>
            <a:ext cx="481012" cy="15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4" name="Google Shape;754;p38"/>
          <p:cNvCxnSpPr/>
          <p:nvPr/>
        </p:nvCxnSpPr>
        <p:spPr>
          <a:xfrm>
            <a:off x="609600" y="30607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5" name="Google Shape;755;p38"/>
          <p:cNvCxnSpPr/>
          <p:nvPr/>
        </p:nvCxnSpPr>
        <p:spPr>
          <a:xfrm>
            <a:off x="1447800" y="29083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756" name="Google Shape;756;p38"/>
          <p:cNvSpPr/>
          <p:nvPr/>
        </p:nvSpPr>
        <p:spPr>
          <a:xfrm>
            <a:off x="2057400" y="29083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757" name="Google Shape;757;p38"/>
          <p:cNvCxnSpPr/>
          <p:nvPr/>
        </p:nvCxnSpPr>
        <p:spPr>
          <a:xfrm>
            <a:off x="2362200" y="29083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758" name="Google Shape;758;p38"/>
          <p:cNvSpPr/>
          <p:nvPr/>
        </p:nvSpPr>
        <p:spPr>
          <a:xfrm>
            <a:off x="2057400" y="25273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759" name="Google Shape;759;p38"/>
          <p:cNvCxnSpPr/>
          <p:nvPr/>
        </p:nvCxnSpPr>
        <p:spPr>
          <a:xfrm>
            <a:off x="2362200" y="25273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760" name="Google Shape;760;p38"/>
          <p:cNvSpPr/>
          <p:nvPr/>
        </p:nvSpPr>
        <p:spPr>
          <a:xfrm>
            <a:off x="1143000" y="25273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761" name="Google Shape;761;p38"/>
          <p:cNvCxnSpPr/>
          <p:nvPr/>
        </p:nvCxnSpPr>
        <p:spPr>
          <a:xfrm>
            <a:off x="1447800" y="25273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762" name="Google Shape;762;p38"/>
          <p:cNvSpPr/>
          <p:nvPr/>
        </p:nvSpPr>
        <p:spPr>
          <a:xfrm>
            <a:off x="1143000" y="21463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763" name="Google Shape;763;p38"/>
          <p:cNvCxnSpPr/>
          <p:nvPr/>
        </p:nvCxnSpPr>
        <p:spPr>
          <a:xfrm>
            <a:off x="1576388" y="2298700"/>
            <a:ext cx="481012" cy="15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4" name="Google Shape;764;p38"/>
          <p:cNvCxnSpPr/>
          <p:nvPr/>
        </p:nvCxnSpPr>
        <p:spPr>
          <a:xfrm>
            <a:off x="1447800" y="21463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765" name="Google Shape;765;p38"/>
          <p:cNvSpPr/>
          <p:nvPr/>
        </p:nvSpPr>
        <p:spPr>
          <a:xfrm>
            <a:off x="2057400" y="21463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766" name="Google Shape;766;p38"/>
          <p:cNvCxnSpPr/>
          <p:nvPr/>
        </p:nvCxnSpPr>
        <p:spPr>
          <a:xfrm>
            <a:off x="2362200" y="21463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767" name="Google Shape;767;p38"/>
          <p:cNvSpPr/>
          <p:nvPr/>
        </p:nvSpPr>
        <p:spPr>
          <a:xfrm>
            <a:off x="2895600" y="21463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768" name="Google Shape;768;p38"/>
          <p:cNvCxnSpPr/>
          <p:nvPr/>
        </p:nvCxnSpPr>
        <p:spPr>
          <a:xfrm>
            <a:off x="3200400" y="21463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cxnSp>
        <p:nvCxnSpPr>
          <p:cNvPr id="769" name="Google Shape;769;p38"/>
          <p:cNvCxnSpPr/>
          <p:nvPr/>
        </p:nvCxnSpPr>
        <p:spPr>
          <a:xfrm>
            <a:off x="2414588" y="1916113"/>
            <a:ext cx="481012" cy="15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0" name="Google Shape;770;p38"/>
          <p:cNvSpPr/>
          <p:nvPr/>
        </p:nvSpPr>
        <p:spPr>
          <a:xfrm>
            <a:off x="1143000" y="17653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771" name="Google Shape;771;p38"/>
          <p:cNvCxnSpPr/>
          <p:nvPr/>
        </p:nvCxnSpPr>
        <p:spPr>
          <a:xfrm>
            <a:off x="1576388" y="1917700"/>
            <a:ext cx="481012" cy="15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2" name="Google Shape;772;p38"/>
          <p:cNvCxnSpPr/>
          <p:nvPr/>
        </p:nvCxnSpPr>
        <p:spPr>
          <a:xfrm>
            <a:off x="1447800" y="17653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773" name="Google Shape;773;p38"/>
          <p:cNvSpPr/>
          <p:nvPr/>
        </p:nvSpPr>
        <p:spPr>
          <a:xfrm>
            <a:off x="2057400" y="17653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774" name="Google Shape;774;p38"/>
          <p:cNvCxnSpPr/>
          <p:nvPr/>
        </p:nvCxnSpPr>
        <p:spPr>
          <a:xfrm>
            <a:off x="2362200" y="17653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775" name="Google Shape;775;p38"/>
          <p:cNvSpPr/>
          <p:nvPr/>
        </p:nvSpPr>
        <p:spPr>
          <a:xfrm>
            <a:off x="2895600" y="17653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776" name="Google Shape;776;p38"/>
          <p:cNvCxnSpPr/>
          <p:nvPr/>
        </p:nvCxnSpPr>
        <p:spPr>
          <a:xfrm>
            <a:off x="3200400" y="17653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cxnSp>
        <p:nvCxnSpPr>
          <p:cNvPr id="777" name="Google Shape;777;p38"/>
          <p:cNvCxnSpPr/>
          <p:nvPr/>
        </p:nvCxnSpPr>
        <p:spPr>
          <a:xfrm>
            <a:off x="1576388" y="1460500"/>
            <a:ext cx="481012" cy="15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8" name="Google Shape;778;p38"/>
          <p:cNvSpPr/>
          <p:nvPr/>
        </p:nvSpPr>
        <p:spPr>
          <a:xfrm>
            <a:off x="2057400" y="13081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779" name="Google Shape;779;p38"/>
          <p:cNvCxnSpPr/>
          <p:nvPr/>
        </p:nvCxnSpPr>
        <p:spPr>
          <a:xfrm>
            <a:off x="2362200" y="13081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780" name="Google Shape;780;p38"/>
          <p:cNvSpPr/>
          <p:nvPr/>
        </p:nvSpPr>
        <p:spPr>
          <a:xfrm>
            <a:off x="4419600" y="2362200"/>
            <a:ext cx="609600" cy="289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1" name="Google Shape;781;p38"/>
          <p:cNvSpPr txBox="1"/>
          <p:nvPr/>
        </p:nvSpPr>
        <p:spPr>
          <a:xfrm>
            <a:off x="4343400" y="5394325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Stack</a:t>
            </a:r>
            <a:endParaRPr/>
          </a:p>
        </p:txBody>
      </p:sp>
      <p:sp>
        <p:nvSpPr>
          <p:cNvPr id="782" name="Google Shape;782;p38"/>
          <p:cNvSpPr/>
          <p:nvPr/>
        </p:nvSpPr>
        <p:spPr>
          <a:xfrm>
            <a:off x="1143000" y="12954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783" name="Google Shape;783;p38"/>
          <p:cNvCxnSpPr/>
          <p:nvPr/>
        </p:nvCxnSpPr>
        <p:spPr>
          <a:xfrm>
            <a:off x="1447800" y="12954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784" name="Google Shape;784;p38"/>
          <p:cNvSpPr/>
          <p:nvPr/>
        </p:nvSpPr>
        <p:spPr>
          <a:xfrm>
            <a:off x="4572000" y="48037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85" name="Google Shape;785;p38"/>
          <p:cNvSpPr/>
          <p:nvPr/>
        </p:nvSpPr>
        <p:spPr>
          <a:xfrm>
            <a:off x="1066800" y="2057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6" name="Google Shape;786;p38"/>
          <p:cNvSpPr/>
          <p:nvPr/>
        </p:nvSpPr>
        <p:spPr>
          <a:xfrm>
            <a:off x="4575175" y="43465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87" name="Google Shape;787;p38"/>
          <p:cNvSpPr/>
          <p:nvPr/>
        </p:nvSpPr>
        <p:spPr>
          <a:xfrm>
            <a:off x="1066800" y="1676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8" name="Google Shape;788;p38"/>
          <p:cNvSpPr/>
          <p:nvPr/>
        </p:nvSpPr>
        <p:spPr>
          <a:xfrm>
            <a:off x="1828800" y="4724400"/>
            <a:ext cx="533400" cy="45402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9" name="Google Shape;789;p38"/>
          <p:cNvSpPr/>
          <p:nvPr/>
        </p:nvSpPr>
        <p:spPr>
          <a:xfrm>
            <a:off x="609600" y="4724400"/>
            <a:ext cx="533400" cy="45402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0" name="Google Shape;790;p38"/>
          <p:cNvSpPr/>
          <p:nvPr/>
        </p:nvSpPr>
        <p:spPr>
          <a:xfrm>
            <a:off x="1981200" y="2057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1" name="Google Shape;791;p38"/>
          <p:cNvSpPr/>
          <p:nvPr/>
        </p:nvSpPr>
        <p:spPr>
          <a:xfrm>
            <a:off x="1828800" y="5718175"/>
            <a:ext cx="533400" cy="45402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2" name="Google Shape;792;p38"/>
          <p:cNvSpPr/>
          <p:nvPr/>
        </p:nvSpPr>
        <p:spPr>
          <a:xfrm>
            <a:off x="4572000" y="38893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793" name="Google Shape;793;p38"/>
          <p:cNvSpPr/>
          <p:nvPr/>
        </p:nvSpPr>
        <p:spPr>
          <a:xfrm>
            <a:off x="1066800" y="2819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4" name="Google Shape;794;p38"/>
          <p:cNvSpPr/>
          <p:nvPr/>
        </p:nvSpPr>
        <p:spPr>
          <a:xfrm>
            <a:off x="1981200" y="2819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5" name="Google Shape;795;p38"/>
          <p:cNvSpPr/>
          <p:nvPr/>
        </p:nvSpPr>
        <p:spPr>
          <a:xfrm>
            <a:off x="4572000" y="37338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796" name="Google Shape;796;p38"/>
          <p:cNvSpPr/>
          <p:nvPr/>
        </p:nvSpPr>
        <p:spPr>
          <a:xfrm>
            <a:off x="1981200" y="1676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7" name="Google Shape;797;p38"/>
          <p:cNvSpPr/>
          <p:nvPr/>
        </p:nvSpPr>
        <p:spPr>
          <a:xfrm>
            <a:off x="2819400" y="1676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" name="Google Shape;798;p38"/>
          <p:cNvSpPr/>
          <p:nvPr/>
        </p:nvSpPr>
        <p:spPr>
          <a:xfrm>
            <a:off x="1905000" y="3810000"/>
            <a:ext cx="533400" cy="45402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9" name="Google Shape;799;p38"/>
          <p:cNvSpPr/>
          <p:nvPr/>
        </p:nvSpPr>
        <p:spPr>
          <a:xfrm>
            <a:off x="4572000" y="34321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800" name="Google Shape;800;p38"/>
          <p:cNvSpPr/>
          <p:nvPr/>
        </p:nvSpPr>
        <p:spPr>
          <a:xfrm>
            <a:off x="1066800" y="12192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1" name="Google Shape;801;p38"/>
          <p:cNvSpPr/>
          <p:nvPr/>
        </p:nvSpPr>
        <p:spPr>
          <a:xfrm>
            <a:off x="2971800" y="4727575"/>
            <a:ext cx="533400" cy="45402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2" name="Google Shape;802;p38"/>
          <p:cNvSpPr/>
          <p:nvPr/>
        </p:nvSpPr>
        <p:spPr>
          <a:xfrm>
            <a:off x="4572000" y="29749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803" name="Google Shape;803;p38"/>
          <p:cNvSpPr/>
          <p:nvPr/>
        </p:nvSpPr>
        <p:spPr>
          <a:xfrm>
            <a:off x="1066800" y="2438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4" name="Google Shape;804;p38"/>
          <p:cNvSpPr/>
          <p:nvPr/>
        </p:nvSpPr>
        <p:spPr>
          <a:xfrm>
            <a:off x="1981200" y="2438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5" name="Google Shape;805;p38"/>
          <p:cNvSpPr/>
          <p:nvPr/>
        </p:nvSpPr>
        <p:spPr>
          <a:xfrm>
            <a:off x="4572000" y="28194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806" name="Google Shape;806;p38"/>
          <p:cNvSpPr/>
          <p:nvPr/>
        </p:nvSpPr>
        <p:spPr>
          <a:xfrm>
            <a:off x="1981200" y="12192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7" name="Google Shape;807;p38"/>
          <p:cNvSpPr/>
          <p:nvPr/>
        </p:nvSpPr>
        <p:spPr>
          <a:xfrm>
            <a:off x="4572000" y="324485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808" name="Google Shape;808;p38"/>
          <p:cNvSpPr/>
          <p:nvPr/>
        </p:nvSpPr>
        <p:spPr>
          <a:xfrm>
            <a:off x="4495800" y="415925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809" name="Google Shape;809;p38"/>
          <p:cNvSpPr/>
          <p:nvPr/>
        </p:nvSpPr>
        <p:spPr>
          <a:xfrm>
            <a:off x="2819400" y="2057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0" name="Google Shape;810;p38"/>
          <p:cNvSpPr/>
          <p:nvPr/>
        </p:nvSpPr>
        <p:spPr>
          <a:xfrm>
            <a:off x="4572000" y="461645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811" name="Google Shape;811;p38"/>
          <p:cNvSpPr/>
          <p:nvPr/>
        </p:nvSpPr>
        <p:spPr>
          <a:xfrm>
            <a:off x="7165975" y="18288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cxnSp>
        <p:nvCxnSpPr>
          <p:cNvPr id="812" name="Google Shape;812;p38"/>
          <p:cNvCxnSpPr/>
          <p:nvPr/>
        </p:nvCxnSpPr>
        <p:spPr>
          <a:xfrm flipH="1" rot="10800000">
            <a:off x="6934200" y="2209800"/>
            <a:ext cx="379413" cy="685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3" name="Google Shape;813;p38"/>
          <p:cNvSpPr/>
          <p:nvPr/>
        </p:nvSpPr>
        <p:spPr>
          <a:xfrm>
            <a:off x="6708775" y="28194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814" name="Google Shape;814;p38"/>
          <p:cNvCxnSpPr/>
          <p:nvPr/>
        </p:nvCxnSpPr>
        <p:spPr>
          <a:xfrm flipH="1" rot="10800000">
            <a:off x="6477000" y="3200400"/>
            <a:ext cx="379413" cy="685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5" name="Google Shape;815;p38"/>
          <p:cNvSpPr/>
          <p:nvPr/>
        </p:nvSpPr>
        <p:spPr>
          <a:xfrm>
            <a:off x="6251575" y="38862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816" name="Google Shape;816;p38"/>
          <p:cNvSpPr/>
          <p:nvPr/>
        </p:nvSpPr>
        <p:spPr>
          <a:xfrm rot="10800000">
            <a:off x="5943600" y="2057400"/>
            <a:ext cx="1071563" cy="1792288"/>
          </a:xfrm>
          <a:custGeom>
            <a:rect b="b" l="l" r="r" t="t"/>
            <a:pathLst>
              <a:path extrusionOk="0" h="935" w="426">
                <a:moveTo>
                  <a:pt x="251" y="0"/>
                </a:moveTo>
                <a:cubicBezTo>
                  <a:pt x="308" y="22"/>
                  <a:pt x="366" y="44"/>
                  <a:pt x="394" y="91"/>
                </a:cubicBezTo>
                <a:cubicBezTo>
                  <a:pt x="422" y="138"/>
                  <a:pt x="426" y="223"/>
                  <a:pt x="417" y="285"/>
                </a:cubicBezTo>
                <a:cubicBezTo>
                  <a:pt x="408" y="347"/>
                  <a:pt x="382" y="393"/>
                  <a:pt x="337" y="462"/>
                </a:cubicBezTo>
                <a:cubicBezTo>
                  <a:pt x="292" y="531"/>
                  <a:pt x="194" y="643"/>
                  <a:pt x="149" y="701"/>
                </a:cubicBezTo>
                <a:cubicBezTo>
                  <a:pt x="104" y="759"/>
                  <a:pt x="94" y="771"/>
                  <a:pt x="69" y="810"/>
                </a:cubicBezTo>
                <a:cubicBezTo>
                  <a:pt x="44" y="849"/>
                  <a:pt x="22" y="892"/>
                  <a:pt x="0" y="935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8"/>
          <p:cNvSpPr txBox="1"/>
          <p:nvPr/>
        </p:nvSpPr>
        <p:spPr>
          <a:xfrm>
            <a:off x="5943600" y="2057400"/>
            <a:ext cx="1071563" cy="179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8" name="Google Shape;818;p38"/>
          <p:cNvSpPr/>
          <p:nvPr/>
        </p:nvSpPr>
        <p:spPr>
          <a:xfrm>
            <a:off x="7242175" y="38862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819" name="Google Shape;819;p38"/>
          <p:cNvCxnSpPr/>
          <p:nvPr/>
        </p:nvCxnSpPr>
        <p:spPr>
          <a:xfrm rot="10800000">
            <a:off x="6932613" y="3200400"/>
            <a:ext cx="458787" cy="685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0" name="Google Shape;820;p38"/>
          <p:cNvSpPr/>
          <p:nvPr/>
        </p:nvSpPr>
        <p:spPr>
          <a:xfrm>
            <a:off x="7848600" y="49561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821" name="Google Shape;821;p38"/>
          <p:cNvCxnSpPr/>
          <p:nvPr/>
        </p:nvCxnSpPr>
        <p:spPr>
          <a:xfrm rot="10800000">
            <a:off x="7542213" y="4267200"/>
            <a:ext cx="458787" cy="685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2" name="Google Shape;822;p38"/>
          <p:cNvSpPr/>
          <p:nvPr/>
        </p:nvSpPr>
        <p:spPr>
          <a:xfrm flipH="1" rot="10800000">
            <a:off x="7543800" y="2209800"/>
            <a:ext cx="990600" cy="2743200"/>
          </a:xfrm>
          <a:custGeom>
            <a:rect b="b" l="l" r="r" t="t"/>
            <a:pathLst>
              <a:path extrusionOk="0" h="935" w="426">
                <a:moveTo>
                  <a:pt x="251" y="0"/>
                </a:moveTo>
                <a:cubicBezTo>
                  <a:pt x="308" y="22"/>
                  <a:pt x="366" y="44"/>
                  <a:pt x="394" y="91"/>
                </a:cubicBezTo>
                <a:cubicBezTo>
                  <a:pt x="422" y="138"/>
                  <a:pt x="426" y="223"/>
                  <a:pt x="417" y="285"/>
                </a:cubicBezTo>
                <a:cubicBezTo>
                  <a:pt x="408" y="347"/>
                  <a:pt x="382" y="393"/>
                  <a:pt x="337" y="462"/>
                </a:cubicBezTo>
                <a:cubicBezTo>
                  <a:pt x="292" y="531"/>
                  <a:pt x="194" y="643"/>
                  <a:pt x="149" y="701"/>
                </a:cubicBezTo>
                <a:cubicBezTo>
                  <a:pt x="104" y="759"/>
                  <a:pt x="94" y="771"/>
                  <a:pt x="69" y="810"/>
                </a:cubicBezTo>
                <a:cubicBezTo>
                  <a:pt x="44" y="849"/>
                  <a:pt x="22" y="892"/>
                  <a:pt x="0" y="935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8"/>
          <p:cNvSpPr txBox="1"/>
          <p:nvPr/>
        </p:nvSpPr>
        <p:spPr>
          <a:xfrm flipH="1">
            <a:off x="7543800" y="2209800"/>
            <a:ext cx="99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9"/>
          <p:cNvSpPr txBox="1"/>
          <p:nvPr>
            <p:ph idx="4294967295" type="title"/>
          </p:nvPr>
        </p:nvSpPr>
        <p:spPr>
          <a:xfrm>
            <a:off x="457200" y="3810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Creating DFS Trees with Recursion</a:t>
            </a:r>
            <a:endParaRPr/>
          </a:p>
        </p:txBody>
      </p:sp>
      <p:sp>
        <p:nvSpPr>
          <p:cNvPr id="830" name="Google Shape;830;p39"/>
          <p:cNvSpPr/>
          <p:nvPr/>
        </p:nvSpPr>
        <p:spPr>
          <a:xfrm>
            <a:off x="381000" y="1295400"/>
            <a:ext cx="8382000" cy="48768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dfs(v) {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visit(v);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for each neighbor w of v do {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	if (w is visited)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if (w is not parent of v)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			add (v, w) as a back edge;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	else {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		add w as a child of v; </a:t>
            </a:r>
            <a:r>
              <a:rPr lang="en-US" sz="24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//(v,w) a tree edge;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		dfs(w);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	}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	}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0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BFS</a:t>
            </a:r>
            <a:endParaRPr/>
          </a:p>
        </p:txBody>
      </p:sp>
      <p:sp>
        <p:nvSpPr>
          <p:cNvPr id="837" name="Google Shape;837;p40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Similar to DFS, but implemented with a queue.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Much like level order traversal in trees.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It creates an imaginary BFS tree.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BFS tree classifies graph edges into two categories,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tree edges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or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cross edges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(No back edges)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1"/>
          <p:cNvSpPr txBox="1"/>
          <p:nvPr>
            <p:ph idx="4294967295" type="title"/>
          </p:nvPr>
        </p:nvSpPr>
        <p:spPr>
          <a:xfrm>
            <a:off x="457200" y="76200"/>
            <a:ext cx="838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Creating a BFS Tree</a:t>
            </a:r>
            <a:endParaRPr/>
          </a:p>
        </p:txBody>
      </p:sp>
      <p:sp>
        <p:nvSpPr>
          <p:cNvPr id="844" name="Google Shape;844;p41"/>
          <p:cNvSpPr txBox="1"/>
          <p:nvPr>
            <p:ph idx="4294967295" type="body"/>
          </p:nvPr>
        </p:nvSpPr>
        <p:spPr>
          <a:xfrm>
            <a:off x="228600" y="1143000"/>
            <a:ext cx="8686800" cy="5334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Initialize the queue with a starting vertex S;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visit(S);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add S as the root of the BFS tree.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while (queue is not empty) {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if (Front has an unchecked neighbor) {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n = the next unchecked neighbor of Front;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if (n is unvisited) {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add n as a child of Front; </a:t>
            </a: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//(Front, n) a tree edge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visit(n); enqueue(n);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} else add (Front, n) as a cross edge;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 else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dequeue();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2"/>
          <p:cNvSpPr/>
          <p:nvPr/>
        </p:nvSpPr>
        <p:spPr>
          <a:xfrm>
            <a:off x="457200" y="228600"/>
            <a:ext cx="7848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Example: Creating a BFS tree from 3</a:t>
            </a:r>
            <a:endParaRPr/>
          </a:p>
        </p:txBody>
      </p:sp>
      <p:sp>
        <p:nvSpPr>
          <p:cNvPr id="851" name="Google Shape;851;p42"/>
          <p:cNvSpPr/>
          <p:nvPr/>
        </p:nvSpPr>
        <p:spPr>
          <a:xfrm>
            <a:off x="688975" y="48006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852" name="Google Shape;852;p42"/>
          <p:cNvCxnSpPr/>
          <p:nvPr/>
        </p:nvCxnSpPr>
        <p:spPr>
          <a:xfrm>
            <a:off x="1141413" y="5030788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3" name="Google Shape;853;p42"/>
          <p:cNvCxnSpPr/>
          <p:nvPr/>
        </p:nvCxnSpPr>
        <p:spPr>
          <a:xfrm flipH="1" rot="10800000">
            <a:off x="989013" y="4191000"/>
            <a:ext cx="989012" cy="6032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4" name="Google Shape;854;p42"/>
          <p:cNvCxnSpPr/>
          <p:nvPr/>
        </p:nvCxnSpPr>
        <p:spPr>
          <a:xfrm>
            <a:off x="989013" y="5183188"/>
            <a:ext cx="912812" cy="60801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5" name="Google Shape;855;p42"/>
          <p:cNvSpPr/>
          <p:nvPr/>
        </p:nvSpPr>
        <p:spPr>
          <a:xfrm>
            <a:off x="1905000" y="38862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856" name="Google Shape;856;p42"/>
          <p:cNvSpPr/>
          <p:nvPr/>
        </p:nvSpPr>
        <p:spPr>
          <a:xfrm>
            <a:off x="1905000" y="48037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857" name="Google Shape;857;p42"/>
          <p:cNvSpPr/>
          <p:nvPr/>
        </p:nvSpPr>
        <p:spPr>
          <a:xfrm>
            <a:off x="1905000" y="57181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858" name="Google Shape;858;p42"/>
          <p:cNvSpPr/>
          <p:nvPr/>
        </p:nvSpPr>
        <p:spPr>
          <a:xfrm>
            <a:off x="3048000" y="48037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859" name="Google Shape;859;p42"/>
          <p:cNvCxnSpPr/>
          <p:nvPr/>
        </p:nvCxnSpPr>
        <p:spPr>
          <a:xfrm rot="10800000">
            <a:off x="2284413" y="5030788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0" name="Google Shape;860;p42"/>
          <p:cNvCxnSpPr/>
          <p:nvPr/>
        </p:nvCxnSpPr>
        <p:spPr>
          <a:xfrm rot="10800000">
            <a:off x="2206625" y="4191000"/>
            <a:ext cx="992188" cy="6032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1" name="Google Shape;861;p42"/>
          <p:cNvCxnSpPr/>
          <p:nvPr/>
        </p:nvCxnSpPr>
        <p:spPr>
          <a:xfrm>
            <a:off x="2100263" y="5181600"/>
            <a:ext cx="46037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2" name="Google Shape;862;p42"/>
          <p:cNvSpPr/>
          <p:nvPr/>
        </p:nvSpPr>
        <p:spPr>
          <a:xfrm>
            <a:off x="533400" y="1308100"/>
            <a:ext cx="228600" cy="37782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3" name="Google Shape;863;p42"/>
          <p:cNvSpPr/>
          <p:nvPr/>
        </p:nvSpPr>
        <p:spPr>
          <a:xfrm>
            <a:off x="304800" y="12954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864" name="Google Shape;864;p42"/>
          <p:cNvSpPr/>
          <p:nvPr/>
        </p:nvSpPr>
        <p:spPr>
          <a:xfrm>
            <a:off x="533400" y="1689100"/>
            <a:ext cx="228600" cy="37782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5" name="Google Shape;865;p42"/>
          <p:cNvSpPr/>
          <p:nvPr/>
        </p:nvSpPr>
        <p:spPr>
          <a:xfrm>
            <a:off x="304800" y="16891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866" name="Google Shape;866;p42"/>
          <p:cNvSpPr/>
          <p:nvPr/>
        </p:nvSpPr>
        <p:spPr>
          <a:xfrm>
            <a:off x="533400" y="2070100"/>
            <a:ext cx="228600" cy="37782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7" name="Google Shape;867;p42"/>
          <p:cNvSpPr/>
          <p:nvPr/>
        </p:nvSpPr>
        <p:spPr>
          <a:xfrm>
            <a:off x="304800" y="211455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868" name="Google Shape;868;p42"/>
          <p:cNvSpPr/>
          <p:nvPr/>
        </p:nvSpPr>
        <p:spPr>
          <a:xfrm>
            <a:off x="533400" y="2451100"/>
            <a:ext cx="228600" cy="37782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9" name="Google Shape;869;p42"/>
          <p:cNvSpPr/>
          <p:nvPr/>
        </p:nvSpPr>
        <p:spPr>
          <a:xfrm>
            <a:off x="304800" y="24511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870" name="Google Shape;870;p42"/>
          <p:cNvSpPr/>
          <p:nvPr/>
        </p:nvSpPr>
        <p:spPr>
          <a:xfrm>
            <a:off x="533400" y="2832100"/>
            <a:ext cx="228600" cy="37782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1" name="Google Shape;871;p42"/>
          <p:cNvSpPr/>
          <p:nvPr/>
        </p:nvSpPr>
        <p:spPr>
          <a:xfrm>
            <a:off x="304800" y="28321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cxnSp>
        <p:nvCxnSpPr>
          <p:cNvPr id="872" name="Google Shape;872;p42"/>
          <p:cNvCxnSpPr/>
          <p:nvPr/>
        </p:nvCxnSpPr>
        <p:spPr>
          <a:xfrm>
            <a:off x="609600" y="14605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3" name="Google Shape;873;p42"/>
          <p:cNvCxnSpPr/>
          <p:nvPr/>
        </p:nvCxnSpPr>
        <p:spPr>
          <a:xfrm>
            <a:off x="609600" y="19177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4" name="Google Shape;874;p42"/>
          <p:cNvCxnSpPr/>
          <p:nvPr/>
        </p:nvCxnSpPr>
        <p:spPr>
          <a:xfrm>
            <a:off x="609600" y="22987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5" name="Google Shape;875;p42"/>
          <p:cNvCxnSpPr/>
          <p:nvPr/>
        </p:nvCxnSpPr>
        <p:spPr>
          <a:xfrm>
            <a:off x="1524000" y="2678113"/>
            <a:ext cx="481013" cy="15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6" name="Google Shape;876;p42"/>
          <p:cNvCxnSpPr/>
          <p:nvPr/>
        </p:nvCxnSpPr>
        <p:spPr>
          <a:xfrm>
            <a:off x="609600" y="26797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7" name="Google Shape;877;p42"/>
          <p:cNvCxnSpPr/>
          <p:nvPr/>
        </p:nvCxnSpPr>
        <p:spPr>
          <a:xfrm>
            <a:off x="2414588" y="2297113"/>
            <a:ext cx="481012" cy="15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78" name="Google Shape;878;p42"/>
          <p:cNvSpPr/>
          <p:nvPr/>
        </p:nvSpPr>
        <p:spPr>
          <a:xfrm>
            <a:off x="1143000" y="29083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879" name="Google Shape;879;p42"/>
          <p:cNvCxnSpPr/>
          <p:nvPr/>
        </p:nvCxnSpPr>
        <p:spPr>
          <a:xfrm>
            <a:off x="1576388" y="3060700"/>
            <a:ext cx="481012" cy="15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0" name="Google Shape;880;p42"/>
          <p:cNvCxnSpPr/>
          <p:nvPr/>
        </p:nvCxnSpPr>
        <p:spPr>
          <a:xfrm>
            <a:off x="609600" y="30607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1" name="Google Shape;881;p42"/>
          <p:cNvCxnSpPr/>
          <p:nvPr/>
        </p:nvCxnSpPr>
        <p:spPr>
          <a:xfrm>
            <a:off x="1447800" y="29083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882" name="Google Shape;882;p42"/>
          <p:cNvSpPr/>
          <p:nvPr/>
        </p:nvSpPr>
        <p:spPr>
          <a:xfrm>
            <a:off x="2057400" y="29083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883" name="Google Shape;883;p42"/>
          <p:cNvCxnSpPr/>
          <p:nvPr/>
        </p:nvCxnSpPr>
        <p:spPr>
          <a:xfrm>
            <a:off x="2362200" y="29083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884" name="Google Shape;884;p42"/>
          <p:cNvSpPr/>
          <p:nvPr/>
        </p:nvSpPr>
        <p:spPr>
          <a:xfrm>
            <a:off x="2057400" y="25273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885" name="Google Shape;885;p42"/>
          <p:cNvCxnSpPr/>
          <p:nvPr/>
        </p:nvCxnSpPr>
        <p:spPr>
          <a:xfrm>
            <a:off x="2362200" y="25273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886" name="Google Shape;886;p42"/>
          <p:cNvSpPr/>
          <p:nvPr/>
        </p:nvSpPr>
        <p:spPr>
          <a:xfrm>
            <a:off x="1143000" y="25273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887" name="Google Shape;887;p42"/>
          <p:cNvCxnSpPr/>
          <p:nvPr/>
        </p:nvCxnSpPr>
        <p:spPr>
          <a:xfrm>
            <a:off x="1447800" y="25273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888" name="Google Shape;888;p42"/>
          <p:cNvSpPr/>
          <p:nvPr/>
        </p:nvSpPr>
        <p:spPr>
          <a:xfrm>
            <a:off x="1143000" y="21336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889" name="Google Shape;889;p42"/>
          <p:cNvCxnSpPr/>
          <p:nvPr/>
        </p:nvCxnSpPr>
        <p:spPr>
          <a:xfrm>
            <a:off x="1576388" y="2298700"/>
            <a:ext cx="481012" cy="15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0" name="Google Shape;890;p42"/>
          <p:cNvCxnSpPr/>
          <p:nvPr/>
        </p:nvCxnSpPr>
        <p:spPr>
          <a:xfrm>
            <a:off x="1447800" y="21463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891" name="Google Shape;891;p42"/>
          <p:cNvSpPr/>
          <p:nvPr/>
        </p:nvSpPr>
        <p:spPr>
          <a:xfrm>
            <a:off x="2057400" y="21463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892" name="Google Shape;892;p42"/>
          <p:cNvCxnSpPr/>
          <p:nvPr/>
        </p:nvCxnSpPr>
        <p:spPr>
          <a:xfrm>
            <a:off x="2362200" y="21463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893" name="Google Shape;893;p42"/>
          <p:cNvSpPr/>
          <p:nvPr/>
        </p:nvSpPr>
        <p:spPr>
          <a:xfrm>
            <a:off x="2895600" y="21463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894" name="Google Shape;894;p42"/>
          <p:cNvCxnSpPr/>
          <p:nvPr/>
        </p:nvCxnSpPr>
        <p:spPr>
          <a:xfrm>
            <a:off x="3200400" y="21463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cxnSp>
        <p:nvCxnSpPr>
          <p:cNvPr id="895" name="Google Shape;895;p42"/>
          <p:cNvCxnSpPr/>
          <p:nvPr/>
        </p:nvCxnSpPr>
        <p:spPr>
          <a:xfrm>
            <a:off x="2414588" y="1916113"/>
            <a:ext cx="481012" cy="15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6" name="Google Shape;896;p42"/>
          <p:cNvSpPr/>
          <p:nvPr/>
        </p:nvSpPr>
        <p:spPr>
          <a:xfrm>
            <a:off x="1143000" y="17653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897" name="Google Shape;897;p42"/>
          <p:cNvCxnSpPr/>
          <p:nvPr/>
        </p:nvCxnSpPr>
        <p:spPr>
          <a:xfrm>
            <a:off x="1576388" y="1917700"/>
            <a:ext cx="481012" cy="15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8" name="Google Shape;898;p42"/>
          <p:cNvCxnSpPr/>
          <p:nvPr/>
        </p:nvCxnSpPr>
        <p:spPr>
          <a:xfrm>
            <a:off x="1447800" y="17653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899" name="Google Shape;899;p42"/>
          <p:cNvSpPr/>
          <p:nvPr/>
        </p:nvSpPr>
        <p:spPr>
          <a:xfrm>
            <a:off x="2057400" y="17653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900" name="Google Shape;900;p42"/>
          <p:cNvCxnSpPr/>
          <p:nvPr/>
        </p:nvCxnSpPr>
        <p:spPr>
          <a:xfrm>
            <a:off x="2362200" y="17653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901" name="Google Shape;901;p42"/>
          <p:cNvSpPr/>
          <p:nvPr/>
        </p:nvSpPr>
        <p:spPr>
          <a:xfrm>
            <a:off x="2895600" y="17653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902" name="Google Shape;902;p42"/>
          <p:cNvCxnSpPr/>
          <p:nvPr/>
        </p:nvCxnSpPr>
        <p:spPr>
          <a:xfrm>
            <a:off x="3200400" y="17653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cxnSp>
        <p:nvCxnSpPr>
          <p:cNvPr id="903" name="Google Shape;903;p42"/>
          <p:cNvCxnSpPr/>
          <p:nvPr/>
        </p:nvCxnSpPr>
        <p:spPr>
          <a:xfrm>
            <a:off x="1576388" y="1460500"/>
            <a:ext cx="481012" cy="15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04" name="Google Shape;904;p42"/>
          <p:cNvSpPr/>
          <p:nvPr/>
        </p:nvSpPr>
        <p:spPr>
          <a:xfrm>
            <a:off x="2057400" y="13081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905" name="Google Shape;905;p42"/>
          <p:cNvCxnSpPr/>
          <p:nvPr/>
        </p:nvCxnSpPr>
        <p:spPr>
          <a:xfrm>
            <a:off x="2362200" y="13081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906" name="Google Shape;906;p42"/>
          <p:cNvSpPr/>
          <p:nvPr/>
        </p:nvSpPr>
        <p:spPr>
          <a:xfrm>
            <a:off x="4495800" y="1676400"/>
            <a:ext cx="3429000" cy="457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7" name="Google Shape;907;p42"/>
          <p:cNvSpPr txBox="1"/>
          <p:nvPr/>
        </p:nvSpPr>
        <p:spPr>
          <a:xfrm>
            <a:off x="5791200" y="11430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Queue</a:t>
            </a:r>
            <a:endParaRPr/>
          </a:p>
        </p:txBody>
      </p:sp>
      <p:sp>
        <p:nvSpPr>
          <p:cNvPr id="908" name="Google Shape;908;p42"/>
          <p:cNvSpPr/>
          <p:nvPr/>
        </p:nvSpPr>
        <p:spPr>
          <a:xfrm>
            <a:off x="1143000" y="1295400"/>
            <a:ext cx="5334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2075" spcFirstLastPara="1" rIns="920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909" name="Google Shape;909;p42"/>
          <p:cNvCxnSpPr/>
          <p:nvPr/>
        </p:nvCxnSpPr>
        <p:spPr>
          <a:xfrm>
            <a:off x="1447800" y="12954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910" name="Google Shape;910;p42"/>
          <p:cNvSpPr/>
          <p:nvPr/>
        </p:nvSpPr>
        <p:spPr>
          <a:xfrm>
            <a:off x="1066800" y="2057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1" name="Google Shape;911;p42"/>
          <p:cNvSpPr/>
          <p:nvPr/>
        </p:nvSpPr>
        <p:spPr>
          <a:xfrm>
            <a:off x="1066800" y="1676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2" name="Google Shape;912;p42"/>
          <p:cNvSpPr/>
          <p:nvPr/>
        </p:nvSpPr>
        <p:spPr>
          <a:xfrm>
            <a:off x="1828800" y="4724400"/>
            <a:ext cx="533400" cy="45402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3" name="Google Shape;913;p42"/>
          <p:cNvSpPr/>
          <p:nvPr/>
        </p:nvSpPr>
        <p:spPr>
          <a:xfrm>
            <a:off x="609600" y="4724400"/>
            <a:ext cx="533400" cy="45402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4" name="Google Shape;914;p42"/>
          <p:cNvSpPr/>
          <p:nvPr/>
        </p:nvSpPr>
        <p:spPr>
          <a:xfrm>
            <a:off x="1981200" y="2057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5" name="Google Shape;915;p42"/>
          <p:cNvSpPr/>
          <p:nvPr/>
        </p:nvSpPr>
        <p:spPr>
          <a:xfrm>
            <a:off x="1828800" y="5718175"/>
            <a:ext cx="533400" cy="45402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6" name="Google Shape;916;p42"/>
          <p:cNvSpPr/>
          <p:nvPr/>
        </p:nvSpPr>
        <p:spPr>
          <a:xfrm>
            <a:off x="1066800" y="2819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7" name="Google Shape;917;p42"/>
          <p:cNvSpPr/>
          <p:nvPr/>
        </p:nvSpPr>
        <p:spPr>
          <a:xfrm>
            <a:off x="1981200" y="2819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8" name="Google Shape;918;p42"/>
          <p:cNvSpPr/>
          <p:nvPr/>
        </p:nvSpPr>
        <p:spPr>
          <a:xfrm>
            <a:off x="1981200" y="1676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9" name="Google Shape;919;p42"/>
          <p:cNvSpPr/>
          <p:nvPr/>
        </p:nvSpPr>
        <p:spPr>
          <a:xfrm>
            <a:off x="2819400" y="1676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0" name="Google Shape;920;p42"/>
          <p:cNvSpPr/>
          <p:nvPr/>
        </p:nvSpPr>
        <p:spPr>
          <a:xfrm>
            <a:off x="1905000" y="3810000"/>
            <a:ext cx="533400" cy="45402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1" name="Google Shape;921;p42"/>
          <p:cNvSpPr/>
          <p:nvPr/>
        </p:nvSpPr>
        <p:spPr>
          <a:xfrm>
            <a:off x="1066800" y="12192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2" name="Google Shape;922;p42"/>
          <p:cNvSpPr/>
          <p:nvPr/>
        </p:nvSpPr>
        <p:spPr>
          <a:xfrm>
            <a:off x="2971800" y="4727575"/>
            <a:ext cx="533400" cy="45402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3" name="Google Shape;923;p42"/>
          <p:cNvSpPr/>
          <p:nvPr/>
        </p:nvSpPr>
        <p:spPr>
          <a:xfrm>
            <a:off x="1066800" y="2438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4" name="Google Shape;924;p42"/>
          <p:cNvSpPr/>
          <p:nvPr/>
        </p:nvSpPr>
        <p:spPr>
          <a:xfrm>
            <a:off x="1981200" y="2438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5" name="Google Shape;925;p42"/>
          <p:cNvSpPr/>
          <p:nvPr/>
        </p:nvSpPr>
        <p:spPr>
          <a:xfrm>
            <a:off x="1981200" y="12192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6" name="Google Shape;926;p42"/>
          <p:cNvSpPr/>
          <p:nvPr/>
        </p:nvSpPr>
        <p:spPr>
          <a:xfrm>
            <a:off x="2819400" y="2057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27" name="Google Shape;927;p42"/>
          <p:cNvCxnSpPr/>
          <p:nvPr/>
        </p:nvCxnSpPr>
        <p:spPr>
          <a:xfrm>
            <a:off x="4572000" y="22098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28" name="Google Shape;928;p42"/>
          <p:cNvSpPr txBox="1"/>
          <p:nvPr/>
        </p:nvSpPr>
        <p:spPr>
          <a:xfrm>
            <a:off x="4495800" y="2438400"/>
            <a:ext cx="635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rear</a:t>
            </a:r>
            <a:endParaRPr/>
          </a:p>
        </p:txBody>
      </p:sp>
      <p:sp>
        <p:nvSpPr>
          <p:cNvPr id="929" name="Google Shape;929;p42"/>
          <p:cNvSpPr txBox="1"/>
          <p:nvPr/>
        </p:nvSpPr>
        <p:spPr>
          <a:xfrm>
            <a:off x="7735888" y="2438400"/>
            <a:ext cx="7223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front</a:t>
            </a:r>
            <a:endParaRPr/>
          </a:p>
        </p:txBody>
      </p:sp>
      <p:cxnSp>
        <p:nvCxnSpPr>
          <p:cNvPr id="930" name="Google Shape;930;p42"/>
          <p:cNvCxnSpPr/>
          <p:nvPr/>
        </p:nvCxnSpPr>
        <p:spPr>
          <a:xfrm>
            <a:off x="7848600" y="22098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31" name="Google Shape;931;p42"/>
          <p:cNvSpPr/>
          <p:nvPr/>
        </p:nvSpPr>
        <p:spPr>
          <a:xfrm>
            <a:off x="7470775" y="16764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932" name="Google Shape;932;p42"/>
          <p:cNvSpPr/>
          <p:nvPr/>
        </p:nvSpPr>
        <p:spPr>
          <a:xfrm>
            <a:off x="5794375" y="29718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cxnSp>
        <p:nvCxnSpPr>
          <p:cNvPr id="933" name="Google Shape;933;p42"/>
          <p:cNvCxnSpPr/>
          <p:nvPr/>
        </p:nvCxnSpPr>
        <p:spPr>
          <a:xfrm flipH="1" rot="10800000">
            <a:off x="5334000" y="3352800"/>
            <a:ext cx="533400" cy="609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4" name="Google Shape;934;p42"/>
          <p:cNvSpPr/>
          <p:nvPr/>
        </p:nvSpPr>
        <p:spPr>
          <a:xfrm>
            <a:off x="5105400" y="39624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935" name="Google Shape;935;p42"/>
          <p:cNvSpPr/>
          <p:nvPr/>
        </p:nvSpPr>
        <p:spPr>
          <a:xfrm>
            <a:off x="6553200" y="16764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936" name="Google Shape;936;p42"/>
          <p:cNvSpPr/>
          <p:nvPr/>
        </p:nvSpPr>
        <p:spPr>
          <a:xfrm>
            <a:off x="6019800" y="40386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cxnSp>
        <p:nvCxnSpPr>
          <p:cNvPr id="937" name="Google Shape;937;p42"/>
          <p:cNvCxnSpPr/>
          <p:nvPr/>
        </p:nvCxnSpPr>
        <p:spPr>
          <a:xfrm rot="10800000">
            <a:off x="6019800" y="3352800"/>
            <a:ext cx="152400" cy="685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8" name="Google Shape;938;p42"/>
          <p:cNvSpPr/>
          <p:nvPr/>
        </p:nvSpPr>
        <p:spPr>
          <a:xfrm>
            <a:off x="7013575" y="16764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939" name="Google Shape;939;p42"/>
          <p:cNvCxnSpPr/>
          <p:nvPr/>
        </p:nvCxnSpPr>
        <p:spPr>
          <a:xfrm rot="10800000">
            <a:off x="5486400" y="41910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40" name="Google Shape;940;p42"/>
          <p:cNvCxnSpPr/>
          <p:nvPr/>
        </p:nvCxnSpPr>
        <p:spPr>
          <a:xfrm rot="10800000">
            <a:off x="6172200" y="3276600"/>
            <a:ext cx="762000" cy="762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1" name="Google Shape;941;p42"/>
          <p:cNvSpPr/>
          <p:nvPr/>
        </p:nvSpPr>
        <p:spPr>
          <a:xfrm>
            <a:off x="6784975" y="40386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942" name="Google Shape;942;p42"/>
          <p:cNvSpPr/>
          <p:nvPr/>
        </p:nvSpPr>
        <p:spPr>
          <a:xfrm>
            <a:off x="6096000" y="16764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943" name="Google Shape;943;p42"/>
          <p:cNvSpPr/>
          <p:nvPr/>
        </p:nvSpPr>
        <p:spPr>
          <a:xfrm>
            <a:off x="7467600" y="14478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944" name="Google Shape;944;p42"/>
          <p:cNvSpPr/>
          <p:nvPr/>
        </p:nvSpPr>
        <p:spPr>
          <a:xfrm>
            <a:off x="5108575" y="50323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945" name="Google Shape;945;p42"/>
          <p:cNvCxnSpPr/>
          <p:nvPr/>
        </p:nvCxnSpPr>
        <p:spPr>
          <a:xfrm rot="10800000">
            <a:off x="5334000" y="4343400"/>
            <a:ext cx="0" cy="685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6" name="Google Shape;946;p42"/>
          <p:cNvSpPr/>
          <p:nvPr/>
        </p:nvSpPr>
        <p:spPr>
          <a:xfrm>
            <a:off x="5638800" y="16764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947" name="Google Shape;947;p42"/>
          <p:cNvSpPr/>
          <p:nvPr/>
        </p:nvSpPr>
        <p:spPr>
          <a:xfrm>
            <a:off x="6934200" y="15240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948" name="Google Shape;948;p42"/>
          <p:cNvSpPr/>
          <p:nvPr/>
        </p:nvSpPr>
        <p:spPr>
          <a:xfrm>
            <a:off x="6477000" y="15240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949" name="Google Shape;949;p42"/>
          <p:cNvSpPr/>
          <p:nvPr/>
        </p:nvSpPr>
        <p:spPr>
          <a:xfrm>
            <a:off x="6096000" y="15240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950" name="Google Shape;950;p42"/>
          <p:cNvSpPr/>
          <p:nvPr/>
        </p:nvSpPr>
        <p:spPr>
          <a:xfrm>
            <a:off x="5638800" y="15240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cxnSp>
        <p:nvCxnSpPr>
          <p:cNvPr id="951" name="Google Shape;951;p42"/>
          <p:cNvCxnSpPr/>
          <p:nvPr/>
        </p:nvCxnSpPr>
        <p:spPr>
          <a:xfrm flipH="1" rot="10800000">
            <a:off x="5486400" y="4419600"/>
            <a:ext cx="1524000" cy="685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52" name="Google Shape;952;p42"/>
          <p:cNvCxnSpPr/>
          <p:nvPr/>
        </p:nvCxnSpPr>
        <p:spPr>
          <a:xfrm rot="10800000">
            <a:off x="5486400" y="41910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53" name="Google Shape;953;p42"/>
          <p:cNvCxnSpPr/>
          <p:nvPr/>
        </p:nvCxnSpPr>
        <p:spPr>
          <a:xfrm flipH="1" rot="10800000">
            <a:off x="5486400" y="4419600"/>
            <a:ext cx="1524000" cy="685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idx="1" type="body"/>
          </p:nvPr>
        </p:nvSpPr>
        <p:spPr>
          <a:xfrm>
            <a:off x="685800" y="3886200"/>
            <a:ext cx="7772400" cy="23622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 = (V, E)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 = {1, 2, 3, 4, 5} 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 = {(1,2), (1,4), (2,3), (2,5), (3,4), (4,5)} or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 = { e1, e2, e3, e4, e5, e6}.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Edge e1 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connects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vertex 1 and vertex 2.</a:t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5181600" y="25177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145" name="Google Shape;145;p16"/>
          <p:cNvCxnSpPr/>
          <p:nvPr/>
        </p:nvCxnSpPr>
        <p:spPr>
          <a:xfrm>
            <a:off x="5561013" y="2744788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16"/>
          <p:cNvCxnSpPr/>
          <p:nvPr/>
        </p:nvCxnSpPr>
        <p:spPr>
          <a:xfrm flipH="1" rot="10800000">
            <a:off x="5408613" y="1979613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16"/>
          <p:cNvCxnSpPr/>
          <p:nvPr/>
        </p:nvCxnSpPr>
        <p:spPr>
          <a:xfrm>
            <a:off x="5408613" y="2897188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16"/>
          <p:cNvSpPr/>
          <p:nvPr/>
        </p:nvSpPr>
        <p:spPr>
          <a:xfrm>
            <a:off x="6324600" y="17557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6324600" y="25177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6324600" y="32797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7467600" y="25177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152" name="Google Shape;152;p16"/>
          <p:cNvCxnSpPr/>
          <p:nvPr/>
        </p:nvCxnSpPr>
        <p:spPr>
          <a:xfrm rot="10800000">
            <a:off x="6704013" y="2744788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16"/>
          <p:cNvCxnSpPr/>
          <p:nvPr/>
        </p:nvCxnSpPr>
        <p:spPr>
          <a:xfrm rot="10800000">
            <a:off x="6704013" y="1979613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16"/>
          <p:cNvCxnSpPr/>
          <p:nvPr/>
        </p:nvCxnSpPr>
        <p:spPr>
          <a:xfrm flipH="1">
            <a:off x="6704013" y="2897188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16"/>
          <p:cNvSpPr txBox="1"/>
          <p:nvPr>
            <p:ph type="title"/>
          </p:nvPr>
        </p:nvSpPr>
        <p:spPr>
          <a:xfrm>
            <a:off x="6858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5711825" y="1828800"/>
            <a:ext cx="446088" cy="296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e1</a:t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5722938" y="2438400"/>
            <a:ext cx="446087" cy="296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e3</a:t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5494338" y="3055938"/>
            <a:ext cx="446087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e5</a:t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6931025" y="2438400"/>
            <a:ext cx="446088" cy="296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e4</a:t>
            </a:r>
            <a:endParaRPr/>
          </a:p>
        </p:txBody>
      </p:sp>
      <p:sp>
        <p:nvSpPr>
          <p:cNvPr id="160" name="Google Shape;160;p16"/>
          <p:cNvSpPr txBox="1"/>
          <p:nvPr/>
        </p:nvSpPr>
        <p:spPr>
          <a:xfrm>
            <a:off x="7083425" y="3124200"/>
            <a:ext cx="446088" cy="296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e6</a:t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7083425" y="1905000"/>
            <a:ext cx="446088" cy="296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e2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3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Applications of DFS and BFS</a:t>
            </a:r>
            <a:endParaRPr/>
          </a:p>
        </p:txBody>
      </p:sp>
      <p:sp>
        <p:nvSpPr>
          <p:cNvPr id="959" name="Google Shape;959;p43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 check if a graph is connected.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 find a shortest path form a node to another node in an unweighted graph.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 check if a graph is 2 colorable.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Topological sort.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4"/>
          <p:cNvSpPr txBox="1"/>
          <p:nvPr>
            <p:ph type="title"/>
          </p:nvPr>
        </p:nvSpPr>
        <p:spPr>
          <a:xfrm>
            <a:off x="457200" y="228600"/>
            <a:ext cx="8001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Homework</a:t>
            </a:r>
            <a:endParaRPr/>
          </a:p>
        </p:txBody>
      </p:sp>
      <p:sp>
        <p:nvSpPr>
          <p:cNvPr id="965" name="Google Shape;965;p44"/>
          <p:cNvSpPr txBox="1"/>
          <p:nvPr>
            <p:ph idx="1" type="body"/>
          </p:nvPr>
        </p:nvSpPr>
        <p:spPr>
          <a:xfrm>
            <a:off x="228600" y="1143000"/>
            <a:ext cx="8674100" cy="25146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Use the algorithm given on Slide 24 to create a DFS tree starting from node A. Show the stack and all back edges.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Use the algorithm given on Slide 28 to create a BFS tree starting from node A. Show the queue and all cross edges.</a:t>
            </a:r>
            <a:endParaRPr/>
          </a:p>
        </p:txBody>
      </p:sp>
      <p:cxnSp>
        <p:nvCxnSpPr>
          <p:cNvPr id="966" name="Google Shape;966;p44"/>
          <p:cNvCxnSpPr/>
          <p:nvPr/>
        </p:nvCxnSpPr>
        <p:spPr>
          <a:xfrm>
            <a:off x="3470275" y="4479925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7" name="Google Shape;967;p44"/>
          <p:cNvSpPr txBox="1"/>
          <p:nvPr/>
        </p:nvSpPr>
        <p:spPr>
          <a:xfrm>
            <a:off x="3394075" y="4327525"/>
            <a:ext cx="228600" cy="228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44"/>
          <p:cNvSpPr txBox="1"/>
          <p:nvPr/>
        </p:nvSpPr>
        <p:spPr>
          <a:xfrm>
            <a:off x="3394075" y="4556125"/>
            <a:ext cx="228600" cy="228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44"/>
          <p:cNvSpPr txBox="1"/>
          <p:nvPr/>
        </p:nvSpPr>
        <p:spPr>
          <a:xfrm>
            <a:off x="3394075" y="4784725"/>
            <a:ext cx="228600" cy="228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44"/>
          <p:cNvSpPr txBox="1"/>
          <p:nvPr/>
        </p:nvSpPr>
        <p:spPr>
          <a:xfrm>
            <a:off x="3394075" y="5013325"/>
            <a:ext cx="228600" cy="228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44"/>
          <p:cNvSpPr txBox="1"/>
          <p:nvPr/>
        </p:nvSpPr>
        <p:spPr>
          <a:xfrm>
            <a:off x="3394075" y="5241925"/>
            <a:ext cx="228600" cy="228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44"/>
          <p:cNvSpPr txBox="1"/>
          <p:nvPr/>
        </p:nvSpPr>
        <p:spPr>
          <a:xfrm>
            <a:off x="3394075" y="5470525"/>
            <a:ext cx="228600" cy="228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44"/>
          <p:cNvSpPr txBox="1"/>
          <p:nvPr/>
        </p:nvSpPr>
        <p:spPr>
          <a:xfrm>
            <a:off x="3394075" y="5699125"/>
            <a:ext cx="228600" cy="228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44"/>
          <p:cNvSpPr txBox="1"/>
          <p:nvPr/>
        </p:nvSpPr>
        <p:spPr>
          <a:xfrm>
            <a:off x="3165475" y="4251325"/>
            <a:ext cx="263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id="975" name="Google Shape;975;p44"/>
          <p:cNvSpPr txBox="1"/>
          <p:nvPr/>
        </p:nvSpPr>
        <p:spPr>
          <a:xfrm>
            <a:off x="3165475" y="4510088"/>
            <a:ext cx="263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976" name="Google Shape;976;p44"/>
          <p:cNvSpPr txBox="1"/>
          <p:nvPr/>
        </p:nvSpPr>
        <p:spPr>
          <a:xfrm>
            <a:off x="3165475" y="4738688"/>
            <a:ext cx="263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/>
          </a:p>
        </p:txBody>
      </p:sp>
      <p:sp>
        <p:nvSpPr>
          <p:cNvPr id="977" name="Google Shape;977;p44"/>
          <p:cNvSpPr txBox="1"/>
          <p:nvPr/>
        </p:nvSpPr>
        <p:spPr>
          <a:xfrm>
            <a:off x="3165475" y="4967288"/>
            <a:ext cx="263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/>
          </a:p>
        </p:txBody>
      </p:sp>
      <p:sp>
        <p:nvSpPr>
          <p:cNvPr id="978" name="Google Shape;978;p44"/>
          <p:cNvSpPr txBox="1"/>
          <p:nvPr/>
        </p:nvSpPr>
        <p:spPr>
          <a:xfrm>
            <a:off x="3165475" y="5195888"/>
            <a:ext cx="263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/>
          </a:p>
        </p:txBody>
      </p:sp>
      <p:sp>
        <p:nvSpPr>
          <p:cNvPr id="979" name="Google Shape;979;p44"/>
          <p:cNvSpPr txBox="1"/>
          <p:nvPr/>
        </p:nvSpPr>
        <p:spPr>
          <a:xfrm>
            <a:off x="3165475" y="5424488"/>
            <a:ext cx="263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980" name="Google Shape;980;p44"/>
          <p:cNvSpPr txBox="1"/>
          <p:nvPr/>
        </p:nvSpPr>
        <p:spPr>
          <a:xfrm>
            <a:off x="3165475" y="5653088"/>
            <a:ext cx="263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/>
          </a:p>
        </p:txBody>
      </p:sp>
      <p:sp>
        <p:nvSpPr>
          <p:cNvPr id="981" name="Google Shape;981;p44"/>
          <p:cNvSpPr txBox="1"/>
          <p:nvPr/>
        </p:nvSpPr>
        <p:spPr>
          <a:xfrm>
            <a:off x="3775075" y="4267200"/>
            <a:ext cx="2635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982" name="Google Shape;982;p44"/>
          <p:cNvSpPr txBox="1"/>
          <p:nvPr/>
        </p:nvSpPr>
        <p:spPr>
          <a:xfrm>
            <a:off x="4273550" y="4267200"/>
            <a:ext cx="2635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/>
          </a:p>
        </p:txBody>
      </p:sp>
      <p:sp>
        <p:nvSpPr>
          <p:cNvPr id="983" name="Google Shape;983;p44"/>
          <p:cNvSpPr txBox="1"/>
          <p:nvPr/>
        </p:nvSpPr>
        <p:spPr>
          <a:xfrm>
            <a:off x="3740150" y="4495800"/>
            <a:ext cx="2635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/>
          </a:p>
        </p:txBody>
      </p:sp>
      <p:sp>
        <p:nvSpPr>
          <p:cNvPr id="984" name="Google Shape;984;p44"/>
          <p:cNvSpPr txBox="1"/>
          <p:nvPr/>
        </p:nvSpPr>
        <p:spPr>
          <a:xfrm>
            <a:off x="4273550" y="4525963"/>
            <a:ext cx="2635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id="985" name="Google Shape;985;p44"/>
          <p:cNvSpPr txBox="1"/>
          <p:nvPr/>
        </p:nvSpPr>
        <p:spPr>
          <a:xfrm>
            <a:off x="4806950" y="5227638"/>
            <a:ext cx="2635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986" name="Google Shape;986;p44"/>
          <p:cNvSpPr txBox="1"/>
          <p:nvPr/>
        </p:nvSpPr>
        <p:spPr>
          <a:xfrm>
            <a:off x="3740150" y="4754563"/>
            <a:ext cx="2635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987" name="Google Shape;987;p44"/>
          <p:cNvSpPr txBox="1"/>
          <p:nvPr/>
        </p:nvSpPr>
        <p:spPr>
          <a:xfrm>
            <a:off x="4273550" y="4754563"/>
            <a:ext cx="2635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id="988" name="Google Shape;988;p44"/>
          <p:cNvSpPr txBox="1"/>
          <p:nvPr/>
        </p:nvSpPr>
        <p:spPr>
          <a:xfrm>
            <a:off x="4806950" y="4800600"/>
            <a:ext cx="2635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/>
          </a:p>
        </p:txBody>
      </p:sp>
      <p:sp>
        <p:nvSpPr>
          <p:cNvPr id="989" name="Google Shape;989;p44"/>
          <p:cNvSpPr txBox="1"/>
          <p:nvPr/>
        </p:nvSpPr>
        <p:spPr>
          <a:xfrm>
            <a:off x="3740150" y="4983163"/>
            <a:ext cx="2635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/>
          </a:p>
        </p:txBody>
      </p:sp>
      <p:sp>
        <p:nvSpPr>
          <p:cNvPr id="990" name="Google Shape;990;p44"/>
          <p:cNvSpPr txBox="1"/>
          <p:nvPr/>
        </p:nvSpPr>
        <p:spPr>
          <a:xfrm>
            <a:off x="5375275" y="5257800"/>
            <a:ext cx="2635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/>
          </a:p>
        </p:txBody>
      </p:sp>
      <p:sp>
        <p:nvSpPr>
          <p:cNvPr id="991" name="Google Shape;991;p44"/>
          <p:cNvSpPr txBox="1"/>
          <p:nvPr/>
        </p:nvSpPr>
        <p:spPr>
          <a:xfrm>
            <a:off x="3740150" y="5211763"/>
            <a:ext cx="2635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/>
          </a:p>
        </p:txBody>
      </p:sp>
      <p:sp>
        <p:nvSpPr>
          <p:cNvPr id="992" name="Google Shape;992;p44"/>
          <p:cNvSpPr txBox="1"/>
          <p:nvPr/>
        </p:nvSpPr>
        <p:spPr>
          <a:xfrm>
            <a:off x="4273550" y="5211763"/>
            <a:ext cx="2635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/>
          </a:p>
        </p:txBody>
      </p:sp>
      <p:sp>
        <p:nvSpPr>
          <p:cNvPr id="993" name="Google Shape;993;p44"/>
          <p:cNvSpPr txBox="1"/>
          <p:nvPr/>
        </p:nvSpPr>
        <p:spPr>
          <a:xfrm>
            <a:off x="3740150" y="5440363"/>
            <a:ext cx="2635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/>
          </a:p>
        </p:txBody>
      </p:sp>
      <p:sp>
        <p:nvSpPr>
          <p:cNvPr id="994" name="Google Shape;994;p44"/>
          <p:cNvSpPr txBox="1"/>
          <p:nvPr/>
        </p:nvSpPr>
        <p:spPr>
          <a:xfrm>
            <a:off x="4273550" y="5440363"/>
            <a:ext cx="2635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/>
          </a:p>
        </p:txBody>
      </p:sp>
      <p:sp>
        <p:nvSpPr>
          <p:cNvPr id="995" name="Google Shape;995;p44"/>
          <p:cNvSpPr txBox="1"/>
          <p:nvPr/>
        </p:nvSpPr>
        <p:spPr>
          <a:xfrm>
            <a:off x="3740150" y="5668963"/>
            <a:ext cx="2635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996" name="Google Shape;996;p44"/>
          <p:cNvSpPr txBox="1"/>
          <p:nvPr/>
        </p:nvSpPr>
        <p:spPr>
          <a:xfrm>
            <a:off x="4273550" y="5668963"/>
            <a:ext cx="2635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/>
          </a:p>
        </p:txBody>
      </p:sp>
      <p:cxnSp>
        <p:nvCxnSpPr>
          <p:cNvPr id="997" name="Google Shape;997;p44"/>
          <p:cNvCxnSpPr/>
          <p:nvPr/>
        </p:nvCxnSpPr>
        <p:spPr>
          <a:xfrm>
            <a:off x="3470275" y="4708525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8" name="Google Shape;998;p44"/>
          <p:cNvCxnSpPr/>
          <p:nvPr/>
        </p:nvCxnSpPr>
        <p:spPr>
          <a:xfrm>
            <a:off x="3470275" y="4937125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9" name="Google Shape;999;p44"/>
          <p:cNvCxnSpPr/>
          <p:nvPr/>
        </p:nvCxnSpPr>
        <p:spPr>
          <a:xfrm>
            <a:off x="3470275" y="5165725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0" name="Google Shape;1000;p44"/>
          <p:cNvCxnSpPr/>
          <p:nvPr/>
        </p:nvCxnSpPr>
        <p:spPr>
          <a:xfrm>
            <a:off x="3470275" y="5394325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1" name="Google Shape;1001;p44"/>
          <p:cNvCxnSpPr/>
          <p:nvPr/>
        </p:nvCxnSpPr>
        <p:spPr>
          <a:xfrm>
            <a:off x="3470275" y="5622925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2" name="Google Shape;1002;p44"/>
          <p:cNvCxnSpPr/>
          <p:nvPr/>
        </p:nvCxnSpPr>
        <p:spPr>
          <a:xfrm>
            <a:off x="3470275" y="5851525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3" name="Google Shape;1003;p44"/>
          <p:cNvCxnSpPr/>
          <p:nvPr/>
        </p:nvCxnSpPr>
        <p:spPr>
          <a:xfrm>
            <a:off x="4003675" y="4479925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4" name="Google Shape;1004;p44"/>
          <p:cNvCxnSpPr/>
          <p:nvPr/>
        </p:nvCxnSpPr>
        <p:spPr>
          <a:xfrm>
            <a:off x="4003675" y="4708525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5" name="Google Shape;1005;p44"/>
          <p:cNvCxnSpPr/>
          <p:nvPr/>
        </p:nvCxnSpPr>
        <p:spPr>
          <a:xfrm>
            <a:off x="4003675" y="4937125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6" name="Google Shape;1006;p44"/>
          <p:cNvCxnSpPr/>
          <p:nvPr/>
        </p:nvCxnSpPr>
        <p:spPr>
          <a:xfrm>
            <a:off x="5070475" y="5394325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7" name="Google Shape;1007;p44"/>
          <p:cNvCxnSpPr/>
          <p:nvPr/>
        </p:nvCxnSpPr>
        <p:spPr>
          <a:xfrm>
            <a:off x="4003675" y="5394325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8" name="Google Shape;1008;p44"/>
          <p:cNvCxnSpPr/>
          <p:nvPr/>
        </p:nvCxnSpPr>
        <p:spPr>
          <a:xfrm>
            <a:off x="4003675" y="5622925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9" name="Google Shape;1009;p44"/>
          <p:cNvCxnSpPr/>
          <p:nvPr/>
        </p:nvCxnSpPr>
        <p:spPr>
          <a:xfrm>
            <a:off x="4003675" y="5851525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0" name="Google Shape;1010;p44"/>
          <p:cNvCxnSpPr/>
          <p:nvPr/>
        </p:nvCxnSpPr>
        <p:spPr>
          <a:xfrm>
            <a:off x="4537075" y="5394325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1" name="Google Shape;1011;p44"/>
          <p:cNvCxnSpPr/>
          <p:nvPr/>
        </p:nvCxnSpPr>
        <p:spPr>
          <a:xfrm>
            <a:off x="4537075" y="4937125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2" name="Google Shape;1012;p44"/>
          <p:cNvSpPr/>
          <p:nvPr/>
        </p:nvSpPr>
        <p:spPr>
          <a:xfrm>
            <a:off x="3775075" y="5334000"/>
            <a:ext cx="304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228600" y="2514600"/>
            <a:ext cx="4343400" cy="29718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Undirected Graphs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Edges do not have directions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edge from 1 to 2 is also an edge from 2 to 1.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Edge (1, 2) implies that there is also an edge (2, 1)</a:t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533400" y="9937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12813" y="1220788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17"/>
          <p:cNvCxnSpPr/>
          <p:nvPr/>
        </p:nvCxnSpPr>
        <p:spPr>
          <a:xfrm flipH="1" rot="10800000">
            <a:off x="760413" y="455613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17"/>
          <p:cNvCxnSpPr/>
          <p:nvPr/>
        </p:nvCxnSpPr>
        <p:spPr>
          <a:xfrm>
            <a:off x="760413" y="1373188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17"/>
          <p:cNvSpPr/>
          <p:nvPr/>
        </p:nvSpPr>
        <p:spPr>
          <a:xfrm>
            <a:off x="1676400" y="2317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1676400" y="9937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1676400" y="17557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2819400" y="9937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176" name="Google Shape;176;p17"/>
          <p:cNvCxnSpPr/>
          <p:nvPr/>
        </p:nvCxnSpPr>
        <p:spPr>
          <a:xfrm rot="10800000">
            <a:off x="2055813" y="1220788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17"/>
          <p:cNvCxnSpPr/>
          <p:nvPr/>
        </p:nvCxnSpPr>
        <p:spPr>
          <a:xfrm rot="10800000">
            <a:off x="2055813" y="455613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17"/>
          <p:cNvCxnSpPr/>
          <p:nvPr/>
        </p:nvCxnSpPr>
        <p:spPr>
          <a:xfrm flipH="1">
            <a:off x="2055813" y="1373188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17"/>
          <p:cNvSpPr/>
          <p:nvPr/>
        </p:nvSpPr>
        <p:spPr>
          <a:xfrm>
            <a:off x="5337175" y="9906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180" name="Google Shape;180;p17"/>
          <p:cNvCxnSpPr/>
          <p:nvPr/>
        </p:nvCxnSpPr>
        <p:spPr>
          <a:xfrm>
            <a:off x="6629400" y="6096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81" name="Google Shape;181;p17"/>
          <p:cNvCxnSpPr/>
          <p:nvPr/>
        </p:nvCxnSpPr>
        <p:spPr>
          <a:xfrm flipH="1" rot="10800000">
            <a:off x="5564188" y="452438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2" name="Google Shape;182;p17"/>
          <p:cNvCxnSpPr/>
          <p:nvPr/>
        </p:nvCxnSpPr>
        <p:spPr>
          <a:xfrm>
            <a:off x="5564188" y="1370013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3" name="Google Shape;183;p17"/>
          <p:cNvSpPr/>
          <p:nvPr/>
        </p:nvSpPr>
        <p:spPr>
          <a:xfrm>
            <a:off x="6480175" y="2286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6480175" y="9906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6480175" y="17526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7623175" y="9906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187" name="Google Shape;187;p17"/>
          <p:cNvCxnSpPr/>
          <p:nvPr/>
        </p:nvCxnSpPr>
        <p:spPr>
          <a:xfrm rot="10800000">
            <a:off x="6859588" y="1217613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8" name="Google Shape;188;p17"/>
          <p:cNvCxnSpPr/>
          <p:nvPr/>
        </p:nvCxnSpPr>
        <p:spPr>
          <a:xfrm rot="10800000">
            <a:off x="6859588" y="452438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89" name="Google Shape;189;p17"/>
          <p:cNvCxnSpPr/>
          <p:nvPr/>
        </p:nvCxnSpPr>
        <p:spPr>
          <a:xfrm flipH="1">
            <a:off x="6859588" y="1370013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90" name="Google Shape;190;p17"/>
          <p:cNvCxnSpPr/>
          <p:nvPr/>
        </p:nvCxnSpPr>
        <p:spPr>
          <a:xfrm rot="10800000">
            <a:off x="6859588" y="379413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sm" w="sm" type="stealth"/>
          </a:ln>
        </p:spPr>
      </p:cxnSp>
      <p:sp>
        <p:nvSpPr>
          <p:cNvPr id="191" name="Google Shape;191;p17"/>
          <p:cNvSpPr/>
          <p:nvPr/>
        </p:nvSpPr>
        <p:spPr>
          <a:xfrm>
            <a:off x="4800600" y="2514600"/>
            <a:ext cx="4191000" cy="4191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Directed Graphs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 edge have a direction.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Edge (2, 1) means an edge from 2 to 1 only.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 this example, there is no edge from 1 to 2.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There are two edges between 1 &amp; 4; one from 1 to 4 and one from 4 to 1.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directed graph is also called a </a:t>
            </a:r>
            <a:r>
              <a:rPr lang="en-US" sz="2400">
                <a:solidFill>
                  <a:srgbClr val="27FFFE"/>
                </a:solidFill>
                <a:latin typeface="Tahoma"/>
                <a:ea typeface="Tahoma"/>
                <a:cs typeface="Tahoma"/>
                <a:sym typeface="Tahoma"/>
              </a:rPr>
              <a:t>digraph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idx="1" type="body"/>
          </p:nvPr>
        </p:nvSpPr>
        <p:spPr>
          <a:xfrm>
            <a:off x="381000" y="2895600"/>
            <a:ext cx="8458200" cy="28194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Weighted Graph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weights (values) are associated with the edges in the graph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may be directed or undirected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Weighted graphs are also referred to as networks</a:t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2667000" y="12223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9" name="Google Shape;199;p18"/>
          <p:cNvCxnSpPr/>
          <p:nvPr/>
        </p:nvCxnSpPr>
        <p:spPr>
          <a:xfrm>
            <a:off x="3046413" y="1449388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18"/>
          <p:cNvCxnSpPr/>
          <p:nvPr/>
        </p:nvCxnSpPr>
        <p:spPr>
          <a:xfrm flipH="1" rot="10800000">
            <a:off x="2894013" y="684213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18"/>
          <p:cNvCxnSpPr/>
          <p:nvPr/>
        </p:nvCxnSpPr>
        <p:spPr>
          <a:xfrm>
            <a:off x="2894013" y="1601788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18"/>
          <p:cNvSpPr/>
          <p:nvPr/>
        </p:nvSpPr>
        <p:spPr>
          <a:xfrm>
            <a:off x="3810000" y="4603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3810000" y="12223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3810000" y="19843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4953000" y="12223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6" name="Google Shape;206;p18"/>
          <p:cNvCxnSpPr/>
          <p:nvPr/>
        </p:nvCxnSpPr>
        <p:spPr>
          <a:xfrm rot="10800000">
            <a:off x="3960813" y="1601788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18"/>
          <p:cNvCxnSpPr/>
          <p:nvPr/>
        </p:nvCxnSpPr>
        <p:spPr>
          <a:xfrm rot="10800000">
            <a:off x="4189413" y="684213"/>
            <a:ext cx="914400" cy="53657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18"/>
          <p:cNvCxnSpPr/>
          <p:nvPr/>
        </p:nvCxnSpPr>
        <p:spPr>
          <a:xfrm flipH="1">
            <a:off x="4189413" y="1601788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18"/>
          <p:cNvSpPr/>
          <p:nvPr/>
        </p:nvSpPr>
        <p:spPr>
          <a:xfrm>
            <a:off x="3046413" y="534988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4494213" y="534988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3046413" y="1830388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4494213" y="1830388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3929063" y="1525588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3198813" y="1068388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>
            <p:ph type="title"/>
          </p:nvPr>
        </p:nvSpPr>
        <p:spPr>
          <a:xfrm>
            <a:off x="457200" y="152400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More terminology, G=(V,E)</a:t>
            </a:r>
            <a:endParaRPr/>
          </a:p>
        </p:txBody>
      </p:sp>
      <p:sp>
        <p:nvSpPr>
          <p:cNvPr id="221" name="Google Shape;221;p19"/>
          <p:cNvSpPr txBox="1"/>
          <p:nvPr>
            <p:ph idx="1" type="body"/>
          </p:nvPr>
        </p:nvSpPr>
        <p:spPr>
          <a:xfrm>
            <a:off x="304800" y="914400"/>
            <a:ext cx="8534400" cy="4191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(i,j) is an edge,  i.e. (i, j)</a:t>
            </a:r>
            <a:r>
              <a:rPr b="0" i="0" lang="en-US" sz="28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E, vertices i and j are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adjacent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to each other. Vertices i and j are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neighbors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of each other.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edge e=(i, j)</a:t>
            </a:r>
            <a:r>
              <a:rPr b="0" i="0" lang="en-US" sz="28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 , e is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incident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on vertices i and j.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graph is a simple graph, if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No 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self loop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 i.e. (i, i) </a:t>
            </a:r>
            <a:r>
              <a:rPr b="0" i="0" lang="en-US" sz="24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∉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No 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parallel edges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 this class, we are only interested in simple graphs.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" name="Google Shape;222;p19"/>
          <p:cNvSpPr/>
          <p:nvPr/>
        </p:nvSpPr>
        <p:spPr>
          <a:xfrm>
            <a:off x="7391400" y="5268913"/>
            <a:ext cx="762000" cy="419100"/>
          </a:xfrm>
          <a:prstGeom prst="ellipse">
            <a:avLst/>
          </a:prstGeom>
          <a:noFill/>
          <a:ln cap="flat" cmpd="sng" w="12700">
            <a:solidFill>
              <a:srgbClr val="99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5257800" y="5573713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" name="Google Shape;224;p19"/>
          <p:cNvCxnSpPr/>
          <p:nvPr/>
        </p:nvCxnSpPr>
        <p:spPr>
          <a:xfrm>
            <a:off x="5637213" y="5800725"/>
            <a:ext cx="762000" cy="0"/>
          </a:xfrm>
          <a:prstGeom prst="straightConnector1">
            <a:avLst/>
          </a:prstGeom>
          <a:noFill/>
          <a:ln cap="flat" cmpd="sng" w="12700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p19"/>
          <p:cNvSpPr/>
          <p:nvPr/>
        </p:nvSpPr>
        <p:spPr>
          <a:xfrm>
            <a:off x="6400800" y="5573713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7623175" y="5573713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7" name="Google Shape;227;p19"/>
          <p:cNvCxnSpPr/>
          <p:nvPr/>
        </p:nvCxnSpPr>
        <p:spPr>
          <a:xfrm>
            <a:off x="5635625" y="5722938"/>
            <a:ext cx="762000" cy="0"/>
          </a:xfrm>
          <a:prstGeom prst="straightConnector1">
            <a:avLst/>
          </a:prstGeom>
          <a:noFill/>
          <a:ln cap="flat" cmpd="sng" w="12700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p19"/>
          <p:cNvSpPr txBox="1"/>
          <p:nvPr/>
        </p:nvSpPr>
        <p:spPr>
          <a:xfrm>
            <a:off x="7312025" y="6256338"/>
            <a:ext cx="12223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Self loop</a:t>
            </a:r>
            <a:endParaRPr/>
          </a:p>
        </p:txBody>
      </p:sp>
      <p:sp>
        <p:nvSpPr>
          <p:cNvPr id="229" name="Google Shape;229;p19"/>
          <p:cNvSpPr txBox="1"/>
          <p:nvPr/>
        </p:nvSpPr>
        <p:spPr>
          <a:xfrm>
            <a:off x="5257800" y="6180138"/>
            <a:ext cx="1828800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Parallel edges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>
            <p:ph type="title"/>
          </p:nvPr>
        </p:nvSpPr>
        <p:spPr>
          <a:xfrm>
            <a:off x="457200" y="152400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Paths &amp; Cycles</a:t>
            </a:r>
            <a:endParaRPr/>
          </a:p>
        </p:txBody>
      </p:sp>
      <p:sp>
        <p:nvSpPr>
          <p:cNvPr id="236" name="Google Shape;236;p20"/>
          <p:cNvSpPr txBox="1"/>
          <p:nvPr>
            <p:ph idx="1" type="body"/>
          </p:nvPr>
        </p:nvSpPr>
        <p:spPr>
          <a:xfrm>
            <a:off x="152400" y="762000"/>
            <a:ext cx="8915400" cy="25146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sequence of </a:t>
            </a:r>
            <a:r>
              <a:rPr b="0" i="0" lang="en-US" sz="28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distinct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vertices i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i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..., i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is an i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to i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path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in graph G iff (i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i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j+1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="0" i="0" lang="en-US" sz="28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E  for every j, 1</a:t>
            </a:r>
            <a:r>
              <a:rPr b="0" i="0" lang="en-US" sz="28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r>
              <a:rPr b="0" i="0" lang="en-US" sz="28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•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length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of a path is number of edges on the path.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path is a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cycle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if i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= i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152400" y="3505200"/>
            <a:ext cx="5334000" cy="28956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Examples: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1, 4, 3, 2 is a path from 1 to 2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1, 4, 5, 2 is also a path from 1 to 2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1, 2 is too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1, 4, 5, 4, 3, 2 is not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1, 2, 3, 4, 1 is a cycle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1, 4, 5, 2, 1 is a cycle</a:t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6019800" y="44989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239" name="Google Shape;239;p20"/>
          <p:cNvCxnSpPr/>
          <p:nvPr/>
        </p:nvCxnSpPr>
        <p:spPr>
          <a:xfrm>
            <a:off x="6399213" y="4725988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20"/>
          <p:cNvCxnSpPr/>
          <p:nvPr/>
        </p:nvCxnSpPr>
        <p:spPr>
          <a:xfrm flipH="1" rot="10800000">
            <a:off x="6246813" y="3960813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20"/>
          <p:cNvCxnSpPr/>
          <p:nvPr/>
        </p:nvCxnSpPr>
        <p:spPr>
          <a:xfrm>
            <a:off x="6246813" y="4878388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20"/>
          <p:cNvSpPr/>
          <p:nvPr/>
        </p:nvSpPr>
        <p:spPr>
          <a:xfrm>
            <a:off x="7162800" y="37369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43" name="Google Shape;243;p20"/>
          <p:cNvSpPr/>
          <p:nvPr/>
        </p:nvSpPr>
        <p:spPr>
          <a:xfrm>
            <a:off x="7162800" y="44989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7162800" y="52609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245" name="Google Shape;245;p20"/>
          <p:cNvSpPr/>
          <p:nvPr/>
        </p:nvSpPr>
        <p:spPr>
          <a:xfrm>
            <a:off x="8305800" y="449897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246" name="Google Shape;246;p20"/>
          <p:cNvCxnSpPr/>
          <p:nvPr/>
        </p:nvCxnSpPr>
        <p:spPr>
          <a:xfrm rot="10800000">
            <a:off x="7542213" y="4725988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20"/>
          <p:cNvCxnSpPr/>
          <p:nvPr/>
        </p:nvCxnSpPr>
        <p:spPr>
          <a:xfrm rot="10800000">
            <a:off x="7542213" y="3960813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20"/>
          <p:cNvCxnSpPr/>
          <p:nvPr/>
        </p:nvCxnSpPr>
        <p:spPr>
          <a:xfrm flipH="1">
            <a:off x="7542213" y="4878388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/>
          <p:nvPr>
            <p:ph type="title"/>
          </p:nvPr>
        </p:nvSpPr>
        <p:spPr>
          <a:xfrm>
            <a:off x="457200" y="7620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Connected</a:t>
            </a:r>
            <a:endParaRPr/>
          </a:p>
        </p:txBody>
      </p:sp>
      <p:sp>
        <p:nvSpPr>
          <p:cNvPr id="255" name="Google Shape;255;p21"/>
          <p:cNvSpPr txBox="1"/>
          <p:nvPr>
            <p:ph idx="1" type="body"/>
          </p:nvPr>
        </p:nvSpPr>
        <p:spPr>
          <a:xfrm>
            <a:off x="457200" y="990600"/>
            <a:ext cx="8305800" cy="1905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Vertex u is </a:t>
            </a:r>
            <a:r>
              <a:rPr b="0" i="0" lang="en-US" sz="2800" u="none" cap="none" strike="noStrike">
                <a:solidFill>
                  <a:srgbClr val="29FFFF"/>
                </a:solidFill>
                <a:latin typeface="Tahoma"/>
                <a:ea typeface="Tahoma"/>
                <a:cs typeface="Tahoma"/>
                <a:sym typeface="Tahoma"/>
              </a:rPr>
              <a:t>connected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to vertex v if there is a path from u to v.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 is </a:t>
            </a:r>
            <a:r>
              <a:rPr b="0" i="0" lang="en-US" sz="2800" u="none" cap="none" strike="noStrike">
                <a:solidFill>
                  <a:srgbClr val="29FFFF"/>
                </a:solidFill>
                <a:latin typeface="Tahoma"/>
                <a:ea typeface="Tahoma"/>
                <a:cs typeface="Tahoma"/>
                <a:sym typeface="Tahoma"/>
              </a:rPr>
              <a:t>connected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iff there is a path between every pair of vertices in G</a:t>
            </a: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152400" y="43434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257" name="Google Shape;257;p21"/>
          <p:cNvCxnSpPr/>
          <p:nvPr/>
        </p:nvCxnSpPr>
        <p:spPr>
          <a:xfrm>
            <a:off x="531813" y="4570413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21"/>
          <p:cNvCxnSpPr/>
          <p:nvPr/>
        </p:nvCxnSpPr>
        <p:spPr>
          <a:xfrm flipH="1" rot="10800000">
            <a:off x="379413" y="3805238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p21"/>
          <p:cNvCxnSpPr/>
          <p:nvPr/>
        </p:nvCxnSpPr>
        <p:spPr>
          <a:xfrm>
            <a:off x="379413" y="4722813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" name="Google Shape;260;p21"/>
          <p:cNvSpPr/>
          <p:nvPr/>
        </p:nvSpPr>
        <p:spPr>
          <a:xfrm>
            <a:off x="1295400" y="35814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1295400" y="43434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1295400" y="51054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2438400" y="43434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264" name="Google Shape;264;p21"/>
          <p:cNvCxnSpPr/>
          <p:nvPr/>
        </p:nvCxnSpPr>
        <p:spPr>
          <a:xfrm rot="10800000">
            <a:off x="1674813" y="4570413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21"/>
          <p:cNvCxnSpPr/>
          <p:nvPr/>
        </p:nvCxnSpPr>
        <p:spPr>
          <a:xfrm rot="10800000">
            <a:off x="1674813" y="3805238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p21"/>
          <p:cNvCxnSpPr/>
          <p:nvPr/>
        </p:nvCxnSpPr>
        <p:spPr>
          <a:xfrm flipH="1">
            <a:off x="1674813" y="4722813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p21"/>
          <p:cNvSpPr/>
          <p:nvPr/>
        </p:nvSpPr>
        <p:spPr>
          <a:xfrm>
            <a:off x="3200400" y="441642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268" name="Google Shape;268;p21"/>
          <p:cNvCxnSpPr/>
          <p:nvPr/>
        </p:nvCxnSpPr>
        <p:spPr>
          <a:xfrm>
            <a:off x="3579813" y="4643438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p21"/>
          <p:cNvCxnSpPr/>
          <p:nvPr/>
        </p:nvCxnSpPr>
        <p:spPr>
          <a:xfrm>
            <a:off x="3427413" y="4795838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Google Shape;270;p21"/>
          <p:cNvSpPr/>
          <p:nvPr/>
        </p:nvSpPr>
        <p:spPr>
          <a:xfrm>
            <a:off x="4343400" y="365442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4343400" y="441642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4343400" y="517842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5486400" y="4416425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274" name="Google Shape;274;p21"/>
          <p:cNvCxnSpPr/>
          <p:nvPr/>
        </p:nvCxnSpPr>
        <p:spPr>
          <a:xfrm rot="10800000">
            <a:off x="4722813" y="3878263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21"/>
          <p:cNvCxnSpPr/>
          <p:nvPr/>
        </p:nvCxnSpPr>
        <p:spPr>
          <a:xfrm flipH="1">
            <a:off x="4722813" y="4795838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p21"/>
          <p:cNvSpPr/>
          <p:nvPr/>
        </p:nvSpPr>
        <p:spPr>
          <a:xfrm>
            <a:off x="6251575" y="44196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277" name="Google Shape;277;p21"/>
          <p:cNvCxnSpPr/>
          <p:nvPr/>
        </p:nvCxnSpPr>
        <p:spPr>
          <a:xfrm flipH="1" rot="10800000">
            <a:off x="6478588" y="3881438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21"/>
          <p:cNvCxnSpPr/>
          <p:nvPr/>
        </p:nvCxnSpPr>
        <p:spPr>
          <a:xfrm>
            <a:off x="6478588" y="4799013"/>
            <a:ext cx="914400" cy="5286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21"/>
          <p:cNvSpPr/>
          <p:nvPr/>
        </p:nvSpPr>
        <p:spPr>
          <a:xfrm>
            <a:off x="7394575" y="36576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7394575" y="44196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7394575" y="51816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8537575" y="4419600"/>
            <a:ext cx="377825" cy="377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283" name="Google Shape;283;p21"/>
          <p:cNvCxnSpPr/>
          <p:nvPr/>
        </p:nvCxnSpPr>
        <p:spPr>
          <a:xfrm rot="10800000">
            <a:off x="7772400" y="4598988"/>
            <a:ext cx="762000" cy="460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p21"/>
          <p:cNvSpPr/>
          <p:nvPr/>
        </p:nvSpPr>
        <p:spPr>
          <a:xfrm>
            <a:off x="6705600" y="5711825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connected</a:t>
            </a: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3886200" y="5711825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Connected</a:t>
            </a: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838200" y="5711825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Connected</a:t>
            </a:r>
            <a:endParaRPr/>
          </a:p>
        </p:txBody>
      </p:sp>
      <p:cxnSp>
        <p:nvCxnSpPr>
          <p:cNvPr id="287" name="Google Shape;287;p21"/>
          <p:cNvCxnSpPr/>
          <p:nvPr/>
        </p:nvCxnSpPr>
        <p:spPr>
          <a:xfrm rot="10800000">
            <a:off x="6019800" y="3200400"/>
            <a:ext cx="0" cy="3276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88" name="Google Shape;288;p21"/>
          <p:cNvCxnSpPr/>
          <p:nvPr/>
        </p:nvCxnSpPr>
        <p:spPr>
          <a:xfrm rot="10800000">
            <a:off x="3048000" y="3276600"/>
            <a:ext cx="0" cy="3276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Connected in digraph</a:t>
            </a:r>
            <a:endParaRPr/>
          </a:p>
        </p:txBody>
      </p:sp>
      <p:sp>
        <p:nvSpPr>
          <p:cNvPr id="295" name="Google Shape;295;p22"/>
          <p:cNvSpPr txBox="1"/>
          <p:nvPr>
            <p:ph idx="1" type="body"/>
          </p:nvPr>
        </p:nvSpPr>
        <p:spPr>
          <a:xfrm>
            <a:off x="152400" y="1524000"/>
            <a:ext cx="8915400" cy="27432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digraph is </a:t>
            </a:r>
            <a:r>
              <a:rPr b="0" i="0" lang="en-US" sz="3200" u="none" cap="none" strike="noStrike">
                <a:solidFill>
                  <a:srgbClr val="27FFFE"/>
                </a:solidFill>
                <a:latin typeface="Tahoma"/>
                <a:ea typeface="Tahoma"/>
                <a:cs typeface="Tahoma"/>
                <a:sym typeface="Tahoma"/>
              </a:rPr>
              <a:t>strongly connected </a:t>
            </a: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path from u to v for any ordered pair of vertices u, v.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digraph is </a:t>
            </a:r>
            <a:r>
              <a:rPr b="0" i="0" lang="en-US" sz="3200" u="none" cap="none" strike="noStrike">
                <a:solidFill>
                  <a:srgbClr val="27FFFE"/>
                </a:solidFill>
                <a:latin typeface="Tahoma"/>
                <a:ea typeface="Tahoma"/>
                <a:cs typeface="Tahoma"/>
                <a:sym typeface="Tahoma"/>
              </a:rPr>
              <a:t>weakly connected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any u, v, there is a path from u to v or v to u.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Analysis">
  <a:themeElements>
    <a:clrScheme name="aAnalysis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