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AA10A1-57D7-4C60-BE89-785E0277EBDA}">
  <a:tblStyle styleId="{65AA10A1-57D7-4C60-BE89-785E0277EB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1" name="Google Shape;5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1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2" type="clipArt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Minimum Spanning Trees (MST)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228600" y="1066800"/>
            <a:ext cx="8686800" cy="441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spanning tree of a connected graph G is a subgraph of G which has the same set of vertices of G and is a tree.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minimum spanning tree of a weighted graph G is the spanning tree of G whose edges sum to minimum weight.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can be more than one minimum spanning tree in a graph (consider a graph with identical weight edges.)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minimum spanning tree problem has a long history, the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algorithm dates back to 1926 by Boruvka.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Nodes represent cities. Edges represent freeways. Weights represent costs of building freeways. A minimum spanning tree is a way of connecting all cities with the minimum cost.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Single-Source Shortest Paths (SSSP)</a:t>
            </a:r>
            <a:endParaRPr/>
          </a:p>
        </p:txBody>
      </p:sp>
      <p:sp>
        <p:nvSpPr>
          <p:cNvPr id="410" name="Google Shape;410;p22"/>
          <p:cNvSpPr txBox="1"/>
          <p:nvPr>
            <p:ph idx="1" type="body"/>
          </p:nvPr>
        </p:nvSpPr>
        <p:spPr>
          <a:xfrm>
            <a:off x="304800" y="1371600"/>
            <a:ext cx="8686800" cy="2362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Problem: Given a weighted graph G = (V, E) and a vertex s in V, find the shortest paths from s to all other vertices.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Edges in G may have positive, zero or negative weights, but there is no cycle of negative weight.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457200" y="152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Dijkstra's algorithm</a:t>
            </a:r>
            <a:endParaRPr b="0" i="0" sz="3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23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Identical to Prim’s algorithm, except dist[v] is the distance between the source s and vertex v.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algorithm: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each vertex v, dist[v] = ∞;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Add s to the tree;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Update distances of neighbors of s;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(there are vertices not in the tree) {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v = the vertex with minimum dist[v];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add v to the tree;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for each neighbor w of v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dist[w] = min(dist[w], dist[v]+length[v][w]);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Takes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="0" baseline="3000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time.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type="title"/>
          </p:nvPr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Dijstra’s algorithm</a:t>
            </a:r>
            <a:endParaRPr/>
          </a:p>
        </p:txBody>
      </p:sp>
      <p:cxnSp>
        <p:nvCxnSpPr>
          <p:cNvPr id="422" name="Google Shape;422;p24"/>
          <p:cNvCxnSpPr/>
          <p:nvPr/>
        </p:nvCxnSpPr>
        <p:spPr>
          <a:xfrm>
            <a:off x="5483225" y="2727325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4"/>
          <p:cNvCxnSpPr/>
          <p:nvPr/>
        </p:nvCxnSpPr>
        <p:spPr>
          <a:xfrm flipH="1" rot="10800000">
            <a:off x="5559425" y="2116138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4"/>
          <p:cNvCxnSpPr/>
          <p:nvPr/>
        </p:nvCxnSpPr>
        <p:spPr>
          <a:xfrm flipH="1" rot="10800000">
            <a:off x="7769225" y="2727325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4"/>
          <p:cNvCxnSpPr/>
          <p:nvPr/>
        </p:nvCxnSpPr>
        <p:spPr>
          <a:xfrm rot="10800000">
            <a:off x="7769225" y="2117725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24"/>
          <p:cNvCxnSpPr/>
          <p:nvPr/>
        </p:nvCxnSpPr>
        <p:spPr>
          <a:xfrm rot="10800000">
            <a:off x="6624638" y="2041525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4"/>
          <p:cNvCxnSpPr/>
          <p:nvPr/>
        </p:nvCxnSpPr>
        <p:spPr>
          <a:xfrm rot="10800000">
            <a:off x="6626225" y="31083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4"/>
          <p:cNvSpPr/>
          <p:nvPr/>
        </p:nvSpPr>
        <p:spPr>
          <a:xfrm>
            <a:off x="5603875" y="18891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702425" y="1584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7966075" y="18891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7889875" y="28797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6746875" y="30321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5559425" y="28797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cxnSp>
        <p:nvCxnSpPr>
          <p:cNvPr id="434" name="Google Shape;434;p24"/>
          <p:cNvCxnSpPr/>
          <p:nvPr/>
        </p:nvCxnSpPr>
        <p:spPr>
          <a:xfrm>
            <a:off x="6473825" y="22701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4"/>
          <p:cNvCxnSpPr/>
          <p:nvPr/>
        </p:nvCxnSpPr>
        <p:spPr>
          <a:xfrm>
            <a:off x="7616825" y="22701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4"/>
          <p:cNvSpPr/>
          <p:nvPr/>
        </p:nvSpPr>
        <p:spPr>
          <a:xfrm>
            <a:off x="6061075" y="2346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7159625" y="2346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8378825" y="2441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7391400" y="2895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5257800" y="2438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624522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738822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6248400" y="2895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graphicFrame>
        <p:nvGraphicFramePr>
          <p:cNvPr id="444" name="Google Shape;444;p24"/>
          <p:cNvGraphicFramePr/>
          <p:nvPr/>
        </p:nvGraphicFramePr>
        <p:xfrm>
          <a:off x="1524000" y="54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871550"/>
                <a:gridCol w="869950"/>
                <a:gridCol w="871525"/>
                <a:gridCol w="869950"/>
                <a:gridCol w="860425"/>
                <a:gridCol w="881075"/>
                <a:gridCol w="8715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distance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edge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24"/>
          <p:cNvSpPr txBox="1"/>
          <p:nvPr/>
        </p:nvSpPr>
        <p:spPr>
          <a:xfrm>
            <a:off x="152400" y="1173163"/>
            <a:ext cx="15668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1584325" y="1173163"/>
            <a:ext cx="184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A: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152400" y="1401763"/>
            <a:ext cx="1420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(A,B)→dist(B)=10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593850" y="1401763"/>
            <a:ext cx="14366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(A,C)→dist(C)=26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27082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50" name="Google Shape;450;p24"/>
          <p:cNvSpPr txBox="1"/>
          <p:nvPr/>
        </p:nvSpPr>
        <p:spPr>
          <a:xfrm>
            <a:off x="35464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51" name="Google Shape;451;p24"/>
          <p:cNvSpPr txBox="1"/>
          <p:nvPr/>
        </p:nvSpPr>
        <p:spPr>
          <a:xfrm>
            <a:off x="43846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452" name="Google Shape;452;p24"/>
          <p:cNvSpPr txBox="1"/>
          <p:nvPr/>
        </p:nvSpPr>
        <p:spPr>
          <a:xfrm>
            <a:off x="52990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60610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69754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455" name="Google Shape;455;p24"/>
          <p:cNvCxnSpPr/>
          <p:nvPr/>
        </p:nvCxnSpPr>
        <p:spPr>
          <a:xfrm flipH="1" rot="10800000">
            <a:off x="24384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4"/>
          <p:cNvSpPr txBox="1"/>
          <p:nvPr/>
        </p:nvSpPr>
        <p:spPr>
          <a:xfrm>
            <a:off x="2555875" y="5486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457" name="Google Shape;457;p24"/>
          <p:cNvCxnSpPr/>
          <p:nvPr/>
        </p:nvCxnSpPr>
        <p:spPr>
          <a:xfrm flipH="1" rot="10800000">
            <a:off x="32766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4"/>
          <p:cNvSpPr txBox="1"/>
          <p:nvPr/>
        </p:nvSpPr>
        <p:spPr>
          <a:xfrm>
            <a:off x="33940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34290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endParaRPr/>
          </a:p>
        </p:txBody>
      </p:sp>
      <p:cxnSp>
        <p:nvCxnSpPr>
          <p:cNvPr id="460" name="Google Shape;460;p24"/>
          <p:cNvCxnSpPr/>
          <p:nvPr/>
        </p:nvCxnSpPr>
        <p:spPr>
          <a:xfrm flipH="1" rot="10800000">
            <a:off x="41910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4"/>
          <p:cNvSpPr txBox="1"/>
          <p:nvPr/>
        </p:nvSpPr>
        <p:spPr>
          <a:xfrm>
            <a:off x="42322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42672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A,C</a:t>
            </a:r>
            <a:endParaRPr/>
          </a:p>
        </p:txBody>
      </p:sp>
      <p:sp>
        <p:nvSpPr>
          <p:cNvPr id="463" name="Google Shape;463;p24"/>
          <p:cNvSpPr txBox="1"/>
          <p:nvPr/>
        </p:nvSpPr>
        <p:spPr>
          <a:xfrm>
            <a:off x="152400" y="1630363"/>
            <a:ext cx="15525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B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1584325" y="1630363"/>
            <a:ext cx="1830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B: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152400" y="1905000"/>
            <a:ext cx="1616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(B,A)→dist(A)=20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1603375" y="1905000"/>
            <a:ext cx="1422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(B,C)→dist(C)=22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2971800" y="1905000"/>
            <a:ext cx="14573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(B,D)→dist(D)=50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8" name="Google Shape;468;p24"/>
          <p:cNvCxnSpPr/>
          <p:nvPr/>
        </p:nvCxnSpPr>
        <p:spPr>
          <a:xfrm flipH="1" rot="10800000">
            <a:off x="50292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24"/>
          <p:cNvSpPr txBox="1"/>
          <p:nvPr/>
        </p:nvSpPr>
        <p:spPr>
          <a:xfrm>
            <a:off x="51466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/>
          </a:p>
        </p:txBody>
      </p:sp>
      <p:sp>
        <p:nvSpPr>
          <p:cNvPr id="470" name="Google Shape;470;p24"/>
          <p:cNvSpPr txBox="1"/>
          <p:nvPr/>
        </p:nvSpPr>
        <p:spPr>
          <a:xfrm>
            <a:off x="51054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B,D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152400" y="2163763"/>
            <a:ext cx="154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C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1584325" y="2163763"/>
            <a:ext cx="18256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C: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152400" y="2468563"/>
            <a:ext cx="16113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(C,A)→dist(A)=48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1603375" y="2468563"/>
            <a:ext cx="15636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(C,B)→dist(c)=34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3038475" y="2468563"/>
            <a:ext cx="14239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(C,E)→dist(E)=32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59848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/>
          </a:p>
        </p:txBody>
      </p:sp>
      <p:sp>
        <p:nvSpPr>
          <p:cNvPr id="477" name="Google Shape;477;p24"/>
          <p:cNvSpPr txBox="1"/>
          <p:nvPr/>
        </p:nvSpPr>
        <p:spPr>
          <a:xfrm>
            <a:off x="60198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C,E</a:t>
            </a:r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152400" y="3352800"/>
            <a:ext cx="15652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D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1584325" y="3352800"/>
            <a:ext cx="18430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D: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152400" y="3657600"/>
            <a:ext cx="15684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(D,B)→dist(B)=86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1603375" y="3657600"/>
            <a:ext cx="16113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(D,E)→dist(E)=60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3086100" y="3657600"/>
            <a:ext cx="1422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(D,F)→dist(F)=61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3" name="Google Shape;483;p24"/>
          <p:cNvCxnSpPr/>
          <p:nvPr/>
        </p:nvCxnSpPr>
        <p:spPr>
          <a:xfrm flipH="1" rot="10800000">
            <a:off x="59436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4"/>
          <p:cNvCxnSpPr/>
          <p:nvPr/>
        </p:nvCxnSpPr>
        <p:spPr>
          <a:xfrm flipH="1" rot="10800000">
            <a:off x="67818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24"/>
          <p:cNvSpPr txBox="1"/>
          <p:nvPr/>
        </p:nvSpPr>
        <p:spPr>
          <a:xfrm>
            <a:off x="68992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endParaRPr/>
          </a:p>
        </p:txBody>
      </p:sp>
      <p:sp>
        <p:nvSpPr>
          <p:cNvPr id="486" name="Google Shape;486;p24"/>
          <p:cNvSpPr txBox="1"/>
          <p:nvPr/>
        </p:nvSpPr>
        <p:spPr>
          <a:xfrm>
            <a:off x="6899275" y="60198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E,F</a:t>
            </a:r>
            <a:endParaRPr/>
          </a:p>
        </p:txBody>
      </p:sp>
      <p:sp>
        <p:nvSpPr>
          <p:cNvPr id="487" name="Google Shape;487;p24"/>
          <p:cNvSpPr txBox="1"/>
          <p:nvPr/>
        </p:nvSpPr>
        <p:spPr>
          <a:xfrm>
            <a:off x="152400" y="2697163"/>
            <a:ext cx="15509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E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1584325" y="2697163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E: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152400" y="3001963"/>
            <a:ext cx="1576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(E,C)→dist(C)=42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1603375" y="3001963"/>
            <a:ext cx="1514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(E,D)→dist(D)=46 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3086100" y="3001963"/>
            <a:ext cx="1420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(E,F)→dist(F)=92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92" name="Google Shape;492;p24"/>
          <p:cNvCxnSpPr/>
          <p:nvPr/>
        </p:nvCxnSpPr>
        <p:spPr>
          <a:xfrm flipH="1" rot="10800000">
            <a:off x="69342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4"/>
          <p:cNvSpPr txBox="1"/>
          <p:nvPr/>
        </p:nvSpPr>
        <p:spPr>
          <a:xfrm>
            <a:off x="7127875" y="57150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endParaRPr/>
          </a:p>
        </p:txBody>
      </p:sp>
      <p:sp>
        <p:nvSpPr>
          <p:cNvPr id="494" name="Google Shape;494;p24"/>
          <p:cNvSpPr txBox="1"/>
          <p:nvPr/>
        </p:nvSpPr>
        <p:spPr>
          <a:xfrm>
            <a:off x="152400" y="3962400"/>
            <a:ext cx="15478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F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24"/>
          <p:cNvSpPr txBox="1"/>
          <p:nvPr/>
        </p:nvSpPr>
        <p:spPr>
          <a:xfrm>
            <a:off x="1584325" y="3962400"/>
            <a:ext cx="18256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F: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152400" y="4267200"/>
            <a:ext cx="1622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(F,D)→dist(D)=76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1603375" y="4267200"/>
            <a:ext cx="16367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(F,E)→dist(E)=121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27082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499" name="Google Shape;499;p24"/>
          <p:cNvSpPr txBox="1"/>
          <p:nvPr/>
        </p:nvSpPr>
        <p:spPr>
          <a:xfrm>
            <a:off x="35464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500" name="Google Shape;500;p24"/>
          <p:cNvSpPr txBox="1"/>
          <p:nvPr/>
        </p:nvSpPr>
        <p:spPr>
          <a:xfrm>
            <a:off x="43846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501" name="Google Shape;501;p24"/>
          <p:cNvSpPr txBox="1"/>
          <p:nvPr/>
        </p:nvSpPr>
        <p:spPr>
          <a:xfrm>
            <a:off x="52990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502" name="Google Shape;502;p24"/>
          <p:cNvSpPr txBox="1"/>
          <p:nvPr/>
        </p:nvSpPr>
        <p:spPr>
          <a:xfrm>
            <a:off x="60610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503" name="Google Shape;503;p24"/>
          <p:cNvSpPr txBox="1"/>
          <p:nvPr/>
        </p:nvSpPr>
        <p:spPr>
          <a:xfrm>
            <a:off x="6975475" y="4953000"/>
            <a:ext cx="339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504" name="Google Shape;504;p24"/>
          <p:cNvSpPr txBox="1"/>
          <p:nvPr/>
        </p:nvSpPr>
        <p:spPr>
          <a:xfrm>
            <a:off x="4384675" y="57150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</p:txBody>
      </p:sp>
      <p:cxnSp>
        <p:nvCxnSpPr>
          <p:cNvPr id="505" name="Google Shape;505;p24"/>
          <p:cNvCxnSpPr/>
          <p:nvPr/>
        </p:nvCxnSpPr>
        <p:spPr>
          <a:xfrm flipH="1" rot="10800000">
            <a:off x="43434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4"/>
          <p:cNvCxnSpPr/>
          <p:nvPr/>
        </p:nvCxnSpPr>
        <p:spPr>
          <a:xfrm>
            <a:off x="4343400" y="6172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4"/>
          <p:cNvSpPr txBox="1"/>
          <p:nvPr/>
        </p:nvSpPr>
        <p:spPr>
          <a:xfrm>
            <a:off x="4267200" y="62484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B,C</a:t>
            </a:r>
            <a:endParaRPr/>
          </a:p>
        </p:txBody>
      </p:sp>
      <p:cxnSp>
        <p:nvCxnSpPr>
          <p:cNvPr id="508" name="Google Shape;508;p24"/>
          <p:cNvCxnSpPr/>
          <p:nvPr/>
        </p:nvCxnSpPr>
        <p:spPr>
          <a:xfrm>
            <a:off x="7010400" y="6172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4"/>
          <p:cNvSpPr txBox="1"/>
          <p:nvPr/>
        </p:nvSpPr>
        <p:spPr>
          <a:xfrm>
            <a:off x="6934200" y="62484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D,F</a:t>
            </a:r>
            <a:endParaRPr/>
          </a:p>
        </p:txBody>
      </p:sp>
      <p:cxnSp>
        <p:nvCxnSpPr>
          <p:cNvPr id="510" name="Google Shape;510;p24"/>
          <p:cNvCxnSpPr/>
          <p:nvPr/>
        </p:nvCxnSpPr>
        <p:spPr>
          <a:xfrm flipH="1" rot="10800000">
            <a:off x="5562600" y="2133600"/>
            <a:ext cx="684213" cy="3825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24"/>
          <p:cNvCxnSpPr/>
          <p:nvPr/>
        </p:nvCxnSpPr>
        <p:spPr>
          <a:xfrm>
            <a:off x="6477000" y="2286000"/>
            <a:ext cx="0" cy="609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24"/>
          <p:cNvCxnSpPr/>
          <p:nvPr/>
        </p:nvCxnSpPr>
        <p:spPr>
          <a:xfrm flipH="1">
            <a:off x="7573963" y="23622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24"/>
          <p:cNvCxnSpPr/>
          <p:nvPr/>
        </p:nvCxnSpPr>
        <p:spPr>
          <a:xfrm rot="10800000">
            <a:off x="6629400" y="3124200"/>
            <a:ext cx="7620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24"/>
          <p:cNvCxnSpPr/>
          <p:nvPr/>
        </p:nvCxnSpPr>
        <p:spPr>
          <a:xfrm rot="10800000">
            <a:off x="7772400" y="21336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24"/>
          <p:cNvCxnSpPr/>
          <p:nvPr/>
        </p:nvCxnSpPr>
        <p:spPr>
          <a:xfrm flipH="1" rot="10800000">
            <a:off x="51816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4"/>
          <p:cNvSpPr txBox="1"/>
          <p:nvPr/>
        </p:nvSpPr>
        <p:spPr>
          <a:xfrm>
            <a:off x="5299075" y="57150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endParaRPr/>
          </a:p>
        </p:txBody>
      </p:sp>
      <p:cxnSp>
        <p:nvCxnSpPr>
          <p:cNvPr id="517" name="Google Shape;517;p24"/>
          <p:cNvCxnSpPr/>
          <p:nvPr/>
        </p:nvCxnSpPr>
        <p:spPr>
          <a:xfrm>
            <a:off x="5181600" y="6172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4"/>
          <p:cNvSpPr txBox="1"/>
          <p:nvPr/>
        </p:nvSpPr>
        <p:spPr>
          <a:xfrm>
            <a:off x="5105400" y="62484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E,D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/>
          <p:nvPr>
            <p:ph idx="4294967295" type="title"/>
          </p:nvPr>
        </p:nvSpPr>
        <p:spPr>
          <a:xfrm>
            <a:off x="457200" y="0"/>
            <a:ext cx="79248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graphicFrame>
        <p:nvGraphicFramePr>
          <p:cNvPr id="525" name="Google Shape;525;p25"/>
          <p:cNvGraphicFramePr/>
          <p:nvPr/>
        </p:nvGraphicFramePr>
        <p:xfrm>
          <a:off x="685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838200"/>
                <a:gridCol w="5334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25"/>
          <p:cNvSpPr txBox="1"/>
          <p:nvPr/>
        </p:nvSpPr>
        <p:spPr>
          <a:xfrm>
            <a:off x="1641475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527" name="Google Shape;527;p25"/>
          <p:cNvSpPr txBox="1"/>
          <p:nvPr/>
        </p:nvSpPr>
        <p:spPr>
          <a:xfrm>
            <a:off x="21336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28" name="Google Shape;528;p25"/>
          <p:cNvSpPr txBox="1"/>
          <p:nvPr/>
        </p:nvSpPr>
        <p:spPr>
          <a:xfrm>
            <a:off x="25908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529" name="Google Shape;529;p25"/>
          <p:cNvSpPr txBox="1"/>
          <p:nvPr/>
        </p:nvSpPr>
        <p:spPr>
          <a:xfrm>
            <a:off x="30480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35052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531" name="Google Shape;531;p25"/>
          <p:cNvSpPr txBox="1"/>
          <p:nvPr/>
        </p:nvSpPr>
        <p:spPr>
          <a:xfrm>
            <a:off x="39624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532" name="Google Shape;532;p25"/>
          <p:cNvSpPr txBox="1"/>
          <p:nvPr/>
        </p:nvSpPr>
        <p:spPr>
          <a:xfrm>
            <a:off x="44958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533" name="Google Shape;533;p25"/>
          <p:cNvSpPr txBox="1"/>
          <p:nvPr/>
        </p:nvSpPr>
        <p:spPr>
          <a:xfrm>
            <a:off x="50292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/>
          </a:p>
        </p:txBody>
      </p:sp>
      <p:sp>
        <p:nvSpPr>
          <p:cNvPr id="534" name="Google Shape;534;p25"/>
          <p:cNvSpPr txBox="1"/>
          <p:nvPr/>
        </p:nvSpPr>
        <p:spPr>
          <a:xfrm>
            <a:off x="5486400" y="1600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0" y="914400"/>
            <a:ext cx="7010400" cy="457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Kruskal’s algorithm to the graph.</a:t>
            </a:r>
            <a:endParaRPr/>
          </a:p>
        </p:txBody>
      </p:sp>
      <p:graphicFrame>
        <p:nvGraphicFramePr>
          <p:cNvPr id="536" name="Google Shape;536;p25"/>
          <p:cNvGraphicFramePr/>
          <p:nvPr/>
        </p:nvGraphicFramePr>
        <p:xfrm>
          <a:off x="7620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838200"/>
                <a:gridCol w="5334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distance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edge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25"/>
          <p:cNvSpPr txBox="1"/>
          <p:nvPr/>
        </p:nvSpPr>
        <p:spPr>
          <a:xfrm>
            <a:off x="1717675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538" name="Google Shape;538;p25"/>
          <p:cNvSpPr txBox="1"/>
          <p:nvPr/>
        </p:nvSpPr>
        <p:spPr>
          <a:xfrm>
            <a:off x="22098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39" name="Google Shape;539;p25"/>
          <p:cNvSpPr txBox="1"/>
          <p:nvPr/>
        </p:nvSpPr>
        <p:spPr>
          <a:xfrm>
            <a:off x="26670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540" name="Google Shape;540;p25"/>
          <p:cNvSpPr txBox="1"/>
          <p:nvPr/>
        </p:nvSpPr>
        <p:spPr>
          <a:xfrm>
            <a:off x="31242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541" name="Google Shape;541;p25"/>
          <p:cNvSpPr txBox="1"/>
          <p:nvPr/>
        </p:nvSpPr>
        <p:spPr>
          <a:xfrm>
            <a:off x="35814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542" name="Google Shape;542;p25"/>
          <p:cNvSpPr txBox="1"/>
          <p:nvPr/>
        </p:nvSpPr>
        <p:spPr>
          <a:xfrm>
            <a:off x="40386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543" name="Google Shape;543;p25"/>
          <p:cNvSpPr txBox="1"/>
          <p:nvPr/>
        </p:nvSpPr>
        <p:spPr>
          <a:xfrm>
            <a:off x="45720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544" name="Google Shape;544;p25"/>
          <p:cNvSpPr txBox="1"/>
          <p:nvPr/>
        </p:nvSpPr>
        <p:spPr>
          <a:xfrm>
            <a:off x="51054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5562600" y="3733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0" y="2971800"/>
            <a:ext cx="6629400" cy="533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Prim’s algorithm to the graph.</a:t>
            </a:r>
            <a:endParaRPr/>
          </a:p>
        </p:txBody>
      </p:sp>
      <p:graphicFrame>
        <p:nvGraphicFramePr>
          <p:cNvPr id="547" name="Google Shape;547;p25"/>
          <p:cNvGraphicFramePr/>
          <p:nvPr/>
        </p:nvGraphicFramePr>
        <p:xfrm>
          <a:off x="838200" y="60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838200"/>
                <a:gridCol w="5334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distance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edge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8" name="Google Shape;548;p25"/>
          <p:cNvSpPr txBox="1"/>
          <p:nvPr/>
        </p:nvSpPr>
        <p:spPr>
          <a:xfrm>
            <a:off x="1793875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549" name="Google Shape;549;p25"/>
          <p:cNvSpPr txBox="1"/>
          <p:nvPr/>
        </p:nvSpPr>
        <p:spPr>
          <a:xfrm>
            <a:off x="22860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27432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32004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552" name="Google Shape;552;p25"/>
          <p:cNvSpPr txBox="1"/>
          <p:nvPr/>
        </p:nvSpPr>
        <p:spPr>
          <a:xfrm>
            <a:off x="36576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553" name="Google Shape;553;p25"/>
          <p:cNvSpPr txBox="1"/>
          <p:nvPr/>
        </p:nvSpPr>
        <p:spPr>
          <a:xfrm>
            <a:off x="41148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554" name="Google Shape;554;p25"/>
          <p:cNvSpPr txBox="1"/>
          <p:nvPr/>
        </p:nvSpPr>
        <p:spPr>
          <a:xfrm>
            <a:off x="46482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555" name="Google Shape;555;p25"/>
          <p:cNvSpPr txBox="1"/>
          <p:nvPr/>
        </p:nvSpPr>
        <p:spPr>
          <a:xfrm>
            <a:off x="51816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56388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6200" y="5029200"/>
            <a:ext cx="7010400" cy="533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Dijstra’s algorithm to the graph.</a:t>
            </a:r>
            <a:endParaRPr/>
          </a:p>
        </p:txBody>
      </p:sp>
      <p:sp>
        <p:nvSpPr>
          <p:cNvPr id="558" name="Google Shape;558;p25"/>
          <p:cNvSpPr txBox="1"/>
          <p:nvPr/>
        </p:nvSpPr>
        <p:spPr>
          <a:xfrm>
            <a:off x="6858000" y="23161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559" name="Google Shape;559;p25"/>
          <p:cNvSpPr txBox="1"/>
          <p:nvPr/>
        </p:nvSpPr>
        <p:spPr>
          <a:xfrm>
            <a:off x="7813675" y="23161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60" name="Google Shape;560;p25"/>
          <p:cNvSpPr txBox="1"/>
          <p:nvPr/>
        </p:nvSpPr>
        <p:spPr>
          <a:xfrm>
            <a:off x="8651875" y="2346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cxnSp>
        <p:nvCxnSpPr>
          <p:cNvPr id="561" name="Google Shape;561;p25"/>
          <p:cNvCxnSpPr/>
          <p:nvPr/>
        </p:nvCxnSpPr>
        <p:spPr>
          <a:xfrm>
            <a:off x="7086600" y="2468563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5"/>
          <p:cNvCxnSpPr/>
          <p:nvPr/>
        </p:nvCxnSpPr>
        <p:spPr>
          <a:xfrm>
            <a:off x="8001000" y="2468563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25"/>
          <p:cNvSpPr txBox="1"/>
          <p:nvPr/>
        </p:nvSpPr>
        <p:spPr>
          <a:xfrm>
            <a:off x="6858000" y="3108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564" name="Google Shape;564;p25"/>
          <p:cNvSpPr txBox="1"/>
          <p:nvPr/>
        </p:nvSpPr>
        <p:spPr>
          <a:xfrm>
            <a:off x="7813675" y="3108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565" name="Google Shape;565;p25"/>
          <p:cNvSpPr txBox="1"/>
          <p:nvPr/>
        </p:nvSpPr>
        <p:spPr>
          <a:xfrm>
            <a:off x="8651875" y="3108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566" name="Google Shape;566;p25"/>
          <p:cNvCxnSpPr/>
          <p:nvPr/>
        </p:nvCxnSpPr>
        <p:spPr>
          <a:xfrm>
            <a:off x="7086600" y="3230563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/>
          <p:nvPr/>
        </p:nvCxnSpPr>
        <p:spPr>
          <a:xfrm>
            <a:off x="8001000" y="3230563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25"/>
          <p:cNvSpPr txBox="1"/>
          <p:nvPr/>
        </p:nvSpPr>
        <p:spPr>
          <a:xfrm>
            <a:off x="6858000" y="39465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569" name="Google Shape;569;p25"/>
          <p:cNvSpPr txBox="1"/>
          <p:nvPr/>
        </p:nvSpPr>
        <p:spPr>
          <a:xfrm>
            <a:off x="7772400" y="39925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/>
          </a:p>
        </p:txBody>
      </p:sp>
      <p:sp>
        <p:nvSpPr>
          <p:cNvPr id="570" name="Google Shape;570;p25"/>
          <p:cNvSpPr txBox="1"/>
          <p:nvPr/>
        </p:nvSpPr>
        <p:spPr>
          <a:xfrm>
            <a:off x="8651875" y="39925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cxnSp>
        <p:nvCxnSpPr>
          <p:cNvPr id="571" name="Google Shape;571;p25"/>
          <p:cNvCxnSpPr/>
          <p:nvPr/>
        </p:nvCxnSpPr>
        <p:spPr>
          <a:xfrm>
            <a:off x="7086600" y="4098925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5"/>
          <p:cNvCxnSpPr/>
          <p:nvPr/>
        </p:nvCxnSpPr>
        <p:spPr>
          <a:xfrm>
            <a:off x="8001000" y="4098925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5"/>
          <p:cNvCxnSpPr/>
          <p:nvPr/>
        </p:nvCxnSpPr>
        <p:spPr>
          <a:xfrm>
            <a:off x="7010400" y="2544763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5"/>
          <p:cNvCxnSpPr/>
          <p:nvPr/>
        </p:nvCxnSpPr>
        <p:spPr>
          <a:xfrm>
            <a:off x="7924800" y="2544763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5"/>
          <p:cNvCxnSpPr/>
          <p:nvPr/>
        </p:nvCxnSpPr>
        <p:spPr>
          <a:xfrm>
            <a:off x="8763000" y="2544763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5"/>
          <p:cNvCxnSpPr/>
          <p:nvPr/>
        </p:nvCxnSpPr>
        <p:spPr>
          <a:xfrm>
            <a:off x="7010400" y="3306763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5"/>
          <p:cNvCxnSpPr/>
          <p:nvPr/>
        </p:nvCxnSpPr>
        <p:spPr>
          <a:xfrm>
            <a:off x="7924800" y="3306763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5"/>
          <p:cNvCxnSpPr/>
          <p:nvPr/>
        </p:nvCxnSpPr>
        <p:spPr>
          <a:xfrm>
            <a:off x="8763000" y="3306763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5"/>
          <p:cNvCxnSpPr/>
          <p:nvPr/>
        </p:nvCxnSpPr>
        <p:spPr>
          <a:xfrm flipH="1">
            <a:off x="7086600" y="2544763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5"/>
          <p:cNvCxnSpPr/>
          <p:nvPr/>
        </p:nvCxnSpPr>
        <p:spPr>
          <a:xfrm flipH="1">
            <a:off x="8001000" y="3306763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5"/>
          <p:cNvCxnSpPr/>
          <p:nvPr/>
        </p:nvCxnSpPr>
        <p:spPr>
          <a:xfrm>
            <a:off x="8001000" y="2544763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5"/>
          <p:cNvCxnSpPr/>
          <p:nvPr/>
        </p:nvCxnSpPr>
        <p:spPr>
          <a:xfrm>
            <a:off x="7086600" y="3306763"/>
            <a:ext cx="762000" cy="68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25"/>
          <p:cNvSpPr txBox="1"/>
          <p:nvPr/>
        </p:nvSpPr>
        <p:spPr>
          <a:xfrm>
            <a:off x="7356475" y="21939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8194675" y="21939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6781800" y="2727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7280275" y="26209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87" name="Google Shape;587;p25"/>
          <p:cNvSpPr txBox="1"/>
          <p:nvPr/>
        </p:nvSpPr>
        <p:spPr>
          <a:xfrm>
            <a:off x="7696200" y="2727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88" name="Google Shape;588;p25"/>
          <p:cNvSpPr txBox="1"/>
          <p:nvPr/>
        </p:nvSpPr>
        <p:spPr>
          <a:xfrm>
            <a:off x="8270875" y="26511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89" name="Google Shape;589;p25"/>
          <p:cNvSpPr txBox="1"/>
          <p:nvPr/>
        </p:nvSpPr>
        <p:spPr>
          <a:xfrm>
            <a:off x="7391400" y="30019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90" name="Google Shape;590;p25"/>
          <p:cNvSpPr txBox="1"/>
          <p:nvPr/>
        </p:nvSpPr>
        <p:spPr>
          <a:xfrm>
            <a:off x="8728075" y="2727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91" name="Google Shape;591;p25"/>
          <p:cNvSpPr txBox="1"/>
          <p:nvPr/>
        </p:nvSpPr>
        <p:spPr>
          <a:xfrm>
            <a:off x="8194675" y="30019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6781800" y="35353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93" name="Google Shape;593;p25"/>
          <p:cNvSpPr txBox="1"/>
          <p:nvPr/>
        </p:nvSpPr>
        <p:spPr>
          <a:xfrm>
            <a:off x="7204075" y="35655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7696200" y="3489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8347075" y="3611563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96" name="Google Shape;596;p25"/>
          <p:cNvSpPr txBox="1"/>
          <p:nvPr/>
        </p:nvSpPr>
        <p:spPr>
          <a:xfrm>
            <a:off x="8728075" y="35655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97" name="Google Shape;597;p25"/>
          <p:cNvSpPr txBox="1"/>
          <p:nvPr/>
        </p:nvSpPr>
        <p:spPr>
          <a:xfrm>
            <a:off x="7315200" y="3870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98" name="Google Shape;598;p25"/>
          <p:cNvSpPr txBox="1"/>
          <p:nvPr/>
        </p:nvSpPr>
        <p:spPr>
          <a:xfrm>
            <a:off x="8270875" y="387032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286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Greedy MST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52400" y="1143000"/>
            <a:ext cx="87630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438" lvl="0" marL="45243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Greedy instinct: In order to minimize the sum of weights of edges of the spanning tree, add edges with smaller weights to the spanning tree first.</a:t>
            </a:r>
            <a:endParaRPr/>
          </a:p>
          <a:p>
            <a:pPr indent="-452438" lvl="0" marL="45243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Problem: How to prevent cycles.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3048000" y="5318125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 flipH="1" rot="10800000">
            <a:off x="3124200" y="4706938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5334000" y="5318125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5334000" y="4708525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4189413" y="4632325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4191000" y="56991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3168650" y="4479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267200" y="41751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530850" y="4479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454650" y="54705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11650" y="5622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124200" y="54705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4038600" y="48609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5181600" y="48609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3625850" y="49371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724400" y="49371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943600" y="5032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4956175" y="548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822575" y="5029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8100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49530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3813175" y="548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flipH="1" rot="10800000">
            <a:off x="3124200" y="4724400"/>
            <a:ext cx="684213" cy="382588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4038600" y="4876800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5181600" y="4876800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 rot="10800000">
            <a:off x="5334000" y="4724400"/>
            <a:ext cx="685800" cy="3810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3124200" y="5470525"/>
            <a:ext cx="762000" cy="304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Kruskal's Algorithm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228600" y="914400"/>
            <a:ext cx="86106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 Use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union-find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check for cycles.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algorithm: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 = ∅;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Sort all edges by weight.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Make each node a singleton set.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each (u, v) ∈ E in sorted order do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r1 = find(u);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r2 = find(v);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	if (r1!=r2)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add e to T;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union(r1, r2);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stop if the size of resulting set is |V|;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5483225" y="2422525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 flipH="1" rot="10800000">
            <a:off x="5559425" y="1811338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/>
          <p:nvPr/>
        </p:nvCxnSpPr>
        <p:spPr>
          <a:xfrm flipH="1" rot="10800000">
            <a:off x="7769225" y="2422525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7769225" y="1812925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6624638" y="1736725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6626225" y="28035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5603875" y="15843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6702425" y="12795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966075" y="15843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889875" y="2574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746875" y="27273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5559425" y="2574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6473825" y="19653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7616825" y="19653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6"/>
          <p:cNvSpPr/>
          <p:nvPr/>
        </p:nvSpPr>
        <p:spPr>
          <a:xfrm>
            <a:off x="6061075" y="20415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159625" y="20415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378825" y="2136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391400" y="25908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257800" y="2133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245225" y="1603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388225" y="1603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6248400" y="25908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284163" y="1370013"/>
            <a:ext cx="79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  10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84163" y="1720850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BC  12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84163" y="2436813"/>
            <a:ext cx="790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DF  15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84163" y="2787650"/>
            <a:ext cx="792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  16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66700" y="3198813"/>
            <a:ext cx="827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BD  23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284163" y="3549650"/>
            <a:ext cx="8016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  32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84163" y="3930650"/>
            <a:ext cx="803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EF  36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84163" y="2101850"/>
            <a:ext cx="793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 14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65" name="Google Shape;165;p16"/>
          <p:cNvGraphicFramePr/>
          <p:nvPr/>
        </p:nvGraphicFramePr>
        <p:xfrm>
          <a:off x="3200400" y="480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762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16"/>
          <p:cNvSpPr txBox="1"/>
          <p:nvPr/>
        </p:nvSpPr>
        <p:spPr>
          <a:xfrm>
            <a:off x="4003675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4419600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4800600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5146675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527675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5908675" y="4572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946150" y="1370013"/>
            <a:ext cx="2314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find(A)-&gt;A; find(B)-&gt;B;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3155950" y="1370013"/>
            <a:ext cx="1209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union(A,B);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 flipH="1" rot="10800000">
            <a:off x="4038600" y="4878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 txBox="1"/>
          <p:nvPr/>
        </p:nvSpPr>
        <p:spPr>
          <a:xfrm>
            <a:off x="4114800" y="4956175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176" name="Google Shape;176;p16"/>
          <p:cNvCxnSpPr/>
          <p:nvPr/>
        </p:nvCxnSpPr>
        <p:spPr>
          <a:xfrm flipH="1" rot="10800000">
            <a:off x="4419600" y="5259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6"/>
          <p:cNvSpPr txBox="1"/>
          <p:nvPr/>
        </p:nvSpPr>
        <p:spPr>
          <a:xfrm>
            <a:off x="4495800" y="5335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946150" y="1751013"/>
            <a:ext cx="226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find(B)-&gt;B; find(C)-&gt;C;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155950" y="1751013"/>
            <a:ext cx="11826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union(B,C);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 flipH="1" rot="10800000">
            <a:off x="4800600" y="4878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6"/>
          <p:cNvSpPr txBox="1"/>
          <p:nvPr/>
        </p:nvSpPr>
        <p:spPr>
          <a:xfrm>
            <a:off x="4876800" y="4954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182" name="Google Shape;182;p16"/>
          <p:cNvCxnSpPr/>
          <p:nvPr/>
        </p:nvCxnSpPr>
        <p:spPr>
          <a:xfrm flipH="1" rot="10800000">
            <a:off x="4495800" y="54117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6"/>
          <p:cNvSpPr txBox="1"/>
          <p:nvPr/>
        </p:nvSpPr>
        <p:spPr>
          <a:xfrm>
            <a:off x="4537075" y="551815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946150" y="2132013"/>
            <a:ext cx="2305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find(D)-&gt;D; find(E)-&gt;E;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3155950" y="2132013"/>
            <a:ext cx="1204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union(D,E);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6" name="Google Shape;186;p16"/>
          <p:cNvCxnSpPr/>
          <p:nvPr/>
        </p:nvCxnSpPr>
        <p:spPr>
          <a:xfrm flipH="1" rot="10800000">
            <a:off x="5181600" y="4878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6"/>
          <p:cNvSpPr txBox="1"/>
          <p:nvPr/>
        </p:nvSpPr>
        <p:spPr>
          <a:xfrm>
            <a:off x="5257800" y="4954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cxnSp>
        <p:nvCxnSpPr>
          <p:cNvPr id="188" name="Google Shape;188;p16"/>
          <p:cNvCxnSpPr/>
          <p:nvPr/>
        </p:nvCxnSpPr>
        <p:spPr>
          <a:xfrm flipH="1" rot="10800000">
            <a:off x="5562600" y="5259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 txBox="1"/>
          <p:nvPr/>
        </p:nvSpPr>
        <p:spPr>
          <a:xfrm>
            <a:off x="5638800" y="5335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946150" y="2436813"/>
            <a:ext cx="2279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find(D)-&gt;E; find(F)-&gt;F;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155950" y="2436813"/>
            <a:ext cx="11826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union(E,F);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2" name="Google Shape;192;p16"/>
          <p:cNvCxnSpPr/>
          <p:nvPr/>
        </p:nvCxnSpPr>
        <p:spPr>
          <a:xfrm flipH="1" rot="10800000">
            <a:off x="5908675" y="4878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6"/>
          <p:cNvSpPr txBox="1"/>
          <p:nvPr/>
        </p:nvSpPr>
        <p:spPr>
          <a:xfrm>
            <a:off x="5984875" y="4954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 flipH="1" rot="10800000">
            <a:off x="5638800" y="54117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6"/>
          <p:cNvSpPr txBox="1"/>
          <p:nvPr/>
        </p:nvSpPr>
        <p:spPr>
          <a:xfrm>
            <a:off x="5680075" y="551815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946150" y="2817813"/>
            <a:ext cx="2287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find(A)-&gt;B; find(C)-&gt;B;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946150" y="3198813"/>
            <a:ext cx="2289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find(B)-&gt;B; find(D)-&gt;E;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3232150" y="3198813"/>
            <a:ext cx="1187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union(B,E);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" name="Google Shape;199;p16"/>
          <p:cNvCxnSpPr/>
          <p:nvPr/>
        </p:nvCxnSpPr>
        <p:spPr>
          <a:xfrm flipH="1" rot="10800000">
            <a:off x="4419600" y="48783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6"/>
          <p:cNvSpPr txBox="1"/>
          <p:nvPr/>
        </p:nvSpPr>
        <p:spPr>
          <a:xfrm>
            <a:off x="4495800" y="4954588"/>
            <a:ext cx="263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 rot="10800000">
            <a:off x="5715000" y="5564188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 txBox="1"/>
          <p:nvPr/>
        </p:nvSpPr>
        <p:spPr>
          <a:xfrm>
            <a:off x="5756275" y="567055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cxnSp>
        <p:nvCxnSpPr>
          <p:cNvPr id="203" name="Google Shape;203;p16"/>
          <p:cNvCxnSpPr/>
          <p:nvPr/>
        </p:nvCxnSpPr>
        <p:spPr>
          <a:xfrm flipH="1" rot="10800000">
            <a:off x="5638800" y="1752600"/>
            <a:ext cx="684213" cy="3825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6470650" y="1965325"/>
            <a:ext cx="0" cy="609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7613650" y="1965325"/>
            <a:ext cx="0" cy="609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6"/>
          <p:cNvCxnSpPr/>
          <p:nvPr/>
        </p:nvCxnSpPr>
        <p:spPr>
          <a:xfrm rot="10800000">
            <a:off x="6623050" y="1736725"/>
            <a:ext cx="763588" cy="15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6"/>
          <p:cNvCxnSpPr/>
          <p:nvPr/>
        </p:nvCxnSpPr>
        <p:spPr>
          <a:xfrm rot="10800000">
            <a:off x="6096000" y="5789613"/>
            <a:ext cx="763588" cy="1587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lg" w="lg" type="stealth"/>
          </a:ln>
        </p:spPr>
      </p:cxnSp>
      <p:sp>
        <p:nvSpPr>
          <p:cNvPr id="208" name="Google Shape;208;p16"/>
          <p:cNvSpPr txBox="1"/>
          <p:nvPr/>
        </p:nvSpPr>
        <p:spPr>
          <a:xfrm>
            <a:off x="6858000" y="5562600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/>
          </a:p>
        </p:txBody>
      </p:sp>
      <p:cxnSp>
        <p:nvCxnSpPr>
          <p:cNvPr id="209" name="Google Shape;209;p16"/>
          <p:cNvCxnSpPr/>
          <p:nvPr/>
        </p:nvCxnSpPr>
        <p:spPr>
          <a:xfrm rot="10800000">
            <a:off x="7772400" y="18288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3810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Analysis of Kruskal's Algorithm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457200" y="1219200"/>
            <a:ext cx="8458200" cy="480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m = |E| and n = |V|.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O(m log m) = O(m log n) to sort edges.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O(n) for initialize n sets.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repeat-loop is executed at most m times.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worst case there are at most 2m finds and n-1 unions. The total time for union-find operations is O(n-1+2m*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(2m+n-1,n-1)) = O(2m*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(2m+n-1,n-1)).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complexity is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O(m log n)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Prim's Algorithm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228600" y="8382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Instead of checking for cycles, Prim’s algorithm avoids cycles by gradually growing the spanning tree.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Treat weights like distances.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spanning tree to a start vertex.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Keep adding the vertex closest to the tree.</a:t>
            </a:r>
            <a:endParaRPr/>
          </a:p>
        </p:txBody>
      </p:sp>
      <p:cxnSp>
        <p:nvCxnSpPr>
          <p:cNvPr id="222" name="Google Shape;222;p18"/>
          <p:cNvCxnSpPr/>
          <p:nvPr/>
        </p:nvCxnSpPr>
        <p:spPr>
          <a:xfrm>
            <a:off x="1216025" y="4343400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8"/>
          <p:cNvCxnSpPr/>
          <p:nvPr/>
        </p:nvCxnSpPr>
        <p:spPr>
          <a:xfrm flipH="1" rot="10800000">
            <a:off x="1292225" y="3732213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8"/>
          <p:cNvCxnSpPr/>
          <p:nvPr/>
        </p:nvCxnSpPr>
        <p:spPr>
          <a:xfrm flipH="1" rot="10800000">
            <a:off x="3502025" y="4343400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8"/>
          <p:cNvCxnSpPr/>
          <p:nvPr/>
        </p:nvCxnSpPr>
        <p:spPr>
          <a:xfrm rot="10800000">
            <a:off x="3502025" y="37338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8"/>
          <p:cNvCxnSpPr/>
          <p:nvPr/>
        </p:nvCxnSpPr>
        <p:spPr>
          <a:xfrm rot="10800000">
            <a:off x="2357438" y="3657600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8"/>
          <p:cNvCxnSpPr/>
          <p:nvPr/>
        </p:nvCxnSpPr>
        <p:spPr>
          <a:xfrm rot="10800000">
            <a:off x="2359025" y="47244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8"/>
          <p:cNvSpPr/>
          <p:nvPr/>
        </p:nvSpPr>
        <p:spPr>
          <a:xfrm>
            <a:off x="1336675" y="3505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2587625" y="32766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3698875" y="3505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3622675" y="44958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479675" y="4648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1292225" y="44958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234" name="Google Shape;234;p18"/>
          <p:cNvCxnSpPr/>
          <p:nvPr/>
        </p:nvCxnSpPr>
        <p:spPr>
          <a:xfrm>
            <a:off x="2206625" y="3886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3349625" y="3886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8"/>
          <p:cNvSpPr/>
          <p:nvPr/>
        </p:nvSpPr>
        <p:spPr>
          <a:xfrm>
            <a:off x="1793875" y="39624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92425" y="39624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111625" y="40576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124200" y="45116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990600" y="40544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978025" y="35242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3121025" y="35242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981200" y="45116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62000" y="3505200"/>
            <a:ext cx="838200" cy="11430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noFill/>
          <a:ln cap="flat" cmpd="sng" w="9525">
            <a:solidFill>
              <a:srgbClr val="FF66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18"/>
          <p:cNvCxnSpPr/>
          <p:nvPr/>
        </p:nvCxnSpPr>
        <p:spPr>
          <a:xfrm>
            <a:off x="1368425" y="5988050"/>
            <a:ext cx="1298575" cy="3365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8"/>
          <p:cNvCxnSpPr/>
          <p:nvPr/>
        </p:nvCxnSpPr>
        <p:spPr>
          <a:xfrm flipH="1" rot="10800000">
            <a:off x="1444625" y="5562600"/>
            <a:ext cx="460375" cy="1968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8"/>
          <p:cNvCxnSpPr/>
          <p:nvPr/>
        </p:nvCxnSpPr>
        <p:spPr>
          <a:xfrm flipH="1" rot="10800000">
            <a:off x="4117975" y="5988050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8"/>
          <p:cNvCxnSpPr/>
          <p:nvPr/>
        </p:nvCxnSpPr>
        <p:spPr>
          <a:xfrm rot="10800000">
            <a:off x="4117975" y="537845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8"/>
          <p:cNvCxnSpPr/>
          <p:nvPr/>
        </p:nvCxnSpPr>
        <p:spPr>
          <a:xfrm flipH="1">
            <a:off x="2209800" y="5334000"/>
            <a:ext cx="1524000" cy="76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8"/>
          <p:cNvCxnSpPr/>
          <p:nvPr/>
        </p:nvCxnSpPr>
        <p:spPr>
          <a:xfrm rot="10800000">
            <a:off x="2971800" y="636905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8"/>
          <p:cNvSpPr/>
          <p:nvPr/>
        </p:nvSpPr>
        <p:spPr>
          <a:xfrm>
            <a:off x="1489075" y="51498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2813050" y="50736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4314825" y="51498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4238625" y="61404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3092450" y="62928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670050" y="61404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2286000" y="5638800"/>
            <a:ext cx="533400" cy="5016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8"/>
          <p:cNvCxnSpPr/>
          <p:nvPr/>
        </p:nvCxnSpPr>
        <p:spPr>
          <a:xfrm>
            <a:off x="3965575" y="553085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8"/>
          <p:cNvSpPr/>
          <p:nvPr/>
        </p:nvSpPr>
        <p:spPr>
          <a:xfrm>
            <a:off x="1946275" y="56070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575050" y="568325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727575" y="57023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3740150" y="61563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143000" y="56991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1905000" y="5337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3736975" y="51689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2593975" y="61563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914400" y="4953000"/>
            <a:ext cx="1752600" cy="12192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noFill/>
          <a:ln cap="flat" cmpd="sng" w="9525">
            <a:solidFill>
              <a:srgbClr val="FF66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8" name="Google Shape;268;p18"/>
          <p:cNvCxnSpPr/>
          <p:nvPr/>
        </p:nvCxnSpPr>
        <p:spPr>
          <a:xfrm>
            <a:off x="5635625" y="4343400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8"/>
          <p:cNvCxnSpPr/>
          <p:nvPr/>
        </p:nvCxnSpPr>
        <p:spPr>
          <a:xfrm flipH="1" rot="10800000">
            <a:off x="5711825" y="3732213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18"/>
          <p:cNvCxnSpPr/>
          <p:nvPr/>
        </p:nvCxnSpPr>
        <p:spPr>
          <a:xfrm flipH="1" rot="10800000">
            <a:off x="7921625" y="4343400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18"/>
          <p:cNvCxnSpPr/>
          <p:nvPr/>
        </p:nvCxnSpPr>
        <p:spPr>
          <a:xfrm rot="10800000">
            <a:off x="7921625" y="37338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8"/>
          <p:cNvCxnSpPr/>
          <p:nvPr/>
        </p:nvCxnSpPr>
        <p:spPr>
          <a:xfrm rot="10800000">
            <a:off x="6777038" y="3657600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18"/>
          <p:cNvCxnSpPr/>
          <p:nvPr/>
        </p:nvCxnSpPr>
        <p:spPr>
          <a:xfrm rot="10800000">
            <a:off x="6778625" y="47244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18"/>
          <p:cNvSpPr/>
          <p:nvPr/>
        </p:nvSpPr>
        <p:spPr>
          <a:xfrm>
            <a:off x="5756275" y="3505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7007225" y="32766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8118475" y="3505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8042275" y="44958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899275" y="46482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5711825" y="44958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280" name="Google Shape;280;p18"/>
          <p:cNvCxnSpPr/>
          <p:nvPr/>
        </p:nvCxnSpPr>
        <p:spPr>
          <a:xfrm>
            <a:off x="6626225" y="3886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>
            <a:off x="7769225" y="3886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8"/>
          <p:cNvSpPr/>
          <p:nvPr/>
        </p:nvSpPr>
        <p:spPr>
          <a:xfrm>
            <a:off x="6213475" y="39624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7312025" y="3962400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8531225" y="40576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7543800" y="45116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5410200" y="40544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6397625" y="35242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7540625" y="352425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6400800" y="45116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5181600" y="2971800"/>
            <a:ext cx="2362200" cy="24384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noFill/>
          <a:ln cap="flat" cmpd="sng" w="9525">
            <a:solidFill>
              <a:srgbClr val="FF66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type="title"/>
          </p:nvPr>
        </p:nvSpPr>
        <p:spPr>
          <a:xfrm>
            <a:off x="4572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Prim's Algorithm</a:t>
            </a:r>
            <a:endParaRPr/>
          </a:p>
        </p:txBody>
      </p:sp>
      <p:sp>
        <p:nvSpPr>
          <p:cNvPr id="296" name="Google Shape;296;p19"/>
          <p:cNvSpPr txBox="1"/>
          <p:nvPr>
            <p:ph idx="1" type="body"/>
          </p:nvPr>
        </p:nvSpPr>
        <p:spPr>
          <a:xfrm>
            <a:off x="228600" y="1143000"/>
            <a:ext cx="8534400" cy="5029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spanning tree to empty.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each vertex v, dist[v] = ∞;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//dist[v] keep track of the distance between v and the tree.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Pick and add a starting vertex to the tree.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Update distances of neighbors of the starting vertex.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(there are vertices not in the tree)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v = the vertex closest to the tree;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add v to the tree;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each neighbor w of v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dist[w] = min(dist[w], length[v][w]);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Prim’s algorithm</a:t>
            </a:r>
            <a:endParaRPr/>
          </a:p>
        </p:txBody>
      </p:sp>
      <p:cxnSp>
        <p:nvCxnSpPr>
          <p:cNvPr id="302" name="Google Shape;302;p20"/>
          <p:cNvCxnSpPr/>
          <p:nvPr/>
        </p:nvCxnSpPr>
        <p:spPr>
          <a:xfrm>
            <a:off x="5483225" y="2727325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0"/>
          <p:cNvCxnSpPr/>
          <p:nvPr/>
        </p:nvCxnSpPr>
        <p:spPr>
          <a:xfrm flipH="1" rot="10800000">
            <a:off x="5559425" y="2116138"/>
            <a:ext cx="684213" cy="382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0"/>
          <p:cNvCxnSpPr/>
          <p:nvPr/>
        </p:nvCxnSpPr>
        <p:spPr>
          <a:xfrm flipH="1" rot="10800000">
            <a:off x="7769225" y="2727325"/>
            <a:ext cx="685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0"/>
          <p:cNvCxnSpPr/>
          <p:nvPr/>
        </p:nvCxnSpPr>
        <p:spPr>
          <a:xfrm rot="10800000">
            <a:off x="7769225" y="2117725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0"/>
          <p:cNvCxnSpPr/>
          <p:nvPr/>
        </p:nvCxnSpPr>
        <p:spPr>
          <a:xfrm rot="10800000">
            <a:off x="6624638" y="2041525"/>
            <a:ext cx="763587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0"/>
          <p:cNvCxnSpPr/>
          <p:nvPr/>
        </p:nvCxnSpPr>
        <p:spPr>
          <a:xfrm rot="10800000">
            <a:off x="6626225" y="31083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0"/>
          <p:cNvSpPr/>
          <p:nvPr/>
        </p:nvSpPr>
        <p:spPr>
          <a:xfrm>
            <a:off x="5603875" y="18891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702425" y="1584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7966075" y="18891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7889875" y="28797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746875" y="30321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559425" y="28797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cxnSp>
        <p:nvCxnSpPr>
          <p:cNvPr id="314" name="Google Shape;314;p20"/>
          <p:cNvCxnSpPr/>
          <p:nvPr/>
        </p:nvCxnSpPr>
        <p:spPr>
          <a:xfrm>
            <a:off x="6473825" y="22701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0"/>
          <p:cNvCxnSpPr/>
          <p:nvPr/>
        </p:nvCxnSpPr>
        <p:spPr>
          <a:xfrm>
            <a:off x="7616825" y="2270125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0"/>
          <p:cNvSpPr/>
          <p:nvPr/>
        </p:nvSpPr>
        <p:spPr>
          <a:xfrm>
            <a:off x="6061075" y="2346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159625" y="2346325"/>
            <a:ext cx="4429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378825" y="2441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7391400" y="2895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257800" y="2438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24522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738822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6248400" y="2895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1524000" y="54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{65AA10A1-57D7-4C60-BE89-785E0277EBDA}</a:tableStyleId>
              </a:tblPr>
              <a:tblGrid>
                <a:gridCol w="871550"/>
                <a:gridCol w="869950"/>
                <a:gridCol w="871525"/>
                <a:gridCol w="869950"/>
                <a:gridCol w="860425"/>
                <a:gridCol w="881075"/>
                <a:gridCol w="8715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distance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edge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0"/>
          <p:cNvSpPr txBox="1"/>
          <p:nvPr/>
        </p:nvSpPr>
        <p:spPr>
          <a:xfrm>
            <a:off x="152400" y="1173163"/>
            <a:ext cx="15668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584325" y="1173163"/>
            <a:ext cx="184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A: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52400" y="1401763"/>
            <a:ext cx="1420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(A,B)→dist(B)=10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593850" y="1401763"/>
            <a:ext cx="14112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(A,C)→dist(C)=16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27082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35464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43846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52990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60610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6975475" y="5105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 flipH="1" rot="10800000">
            <a:off x="24384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0"/>
          <p:cNvSpPr txBox="1"/>
          <p:nvPr/>
        </p:nvSpPr>
        <p:spPr>
          <a:xfrm>
            <a:off x="2555875" y="54864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337" name="Google Shape;337;p20"/>
          <p:cNvCxnSpPr/>
          <p:nvPr/>
        </p:nvCxnSpPr>
        <p:spPr>
          <a:xfrm flipH="1" rot="10800000">
            <a:off x="32766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0"/>
          <p:cNvSpPr txBox="1"/>
          <p:nvPr/>
        </p:nvSpPr>
        <p:spPr>
          <a:xfrm>
            <a:off x="33940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34290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endParaRPr/>
          </a:p>
        </p:txBody>
      </p:sp>
      <p:cxnSp>
        <p:nvCxnSpPr>
          <p:cNvPr id="340" name="Google Shape;340;p20"/>
          <p:cNvCxnSpPr/>
          <p:nvPr/>
        </p:nvCxnSpPr>
        <p:spPr>
          <a:xfrm flipH="1" rot="10800000">
            <a:off x="41910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0"/>
          <p:cNvSpPr txBox="1"/>
          <p:nvPr/>
        </p:nvSpPr>
        <p:spPr>
          <a:xfrm>
            <a:off x="42322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42672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A,C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152400" y="1630363"/>
            <a:ext cx="15525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B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1584325" y="1630363"/>
            <a:ext cx="1830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B: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5" name="Google Shape;345;p20"/>
          <p:cNvCxnSpPr/>
          <p:nvPr/>
        </p:nvCxnSpPr>
        <p:spPr>
          <a:xfrm flipH="1" rot="10800000">
            <a:off x="34290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0"/>
          <p:cNvSpPr txBox="1"/>
          <p:nvPr/>
        </p:nvSpPr>
        <p:spPr>
          <a:xfrm>
            <a:off x="3657600" y="56388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152400" y="1905000"/>
            <a:ext cx="15906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(B,A)→dist(A)=10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1603375" y="1905000"/>
            <a:ext cx="1397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(B,C)→dist(C)=12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9" name="Google Shape;349;p20"/>
          <p:cNvCxnSpPr/>
          <p:nvPr/>
        </p:nvCxnSpPr>
        <p:spPr>
          <a:xfrm flipH="1" rot="10800000">
            <a:off x="43434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0"/>
          <p:cNvSpPr txBox="1"/>
          <p:nvPr/>
        </p:nvSpPr>
        <p:spPr>
          <a:xfrm>
            <a:off x="4384675" y="57150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2974975" y="1905000"/>
            <a:ext cx="14573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(B,D)→dist(D)=23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2" name="Google Shape;352;p20"/>
          <p:cNvCxnSpPr/>
          <p:nvPr/>
        </p:nvCxnSpPr>
        <p:spPr>
          <a:xfrm flipH="1" rot="10800000">
            <a:off x="50292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0"/>
          <p:cNvSpPr txBox="1"/>
          <p:nvPr/>
        </p:nvSpPr>
        <p:spPr>
          <a:xfrm>
            <a:off x="51466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4267200" y="6202363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B,C</a:t>
            </a:r>
            <a:endParaRPr/>
          </a:p>
        </p:txBody>
      </p:sp>
      <p:cxnSp>
        <p:nvCxnSpPr>
          <p:cNvPr id="355" name="Google Shape;355;p20"/>
          <p:cNvCxnSpPr/>
          <p:nvPr/>
        </p:nvCxnSpPr>
        <p:spPr>
          <a:xfrm>
            <a:off x="4343400" y="6172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0"/>
          <p:cNvSpPr txBox="1"/>
          <p:nvPr/>
        </p:nvSpPr>
        <p:spPr>
          <a:xfrm>
            <a:off x="51054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B,D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152400" y="2163763"/>
            <a:ext cx="154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C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584325" y="2163763"/>
            <a:ext cx="18256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C: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9" name="Google Shape;359;p20"/>
          <p:cNvCxnSpPr/>
          <p:nvPr/>
        </p:nvCxnSpPr>
        <p:spPr>
          <a:xfrm flipH="1" rot="10800000">
            <a:off x="4419600" y="5791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0"/>
          <p:cNvSpPr txBox="1"/>
          <p:nvPr/>
        </p:nvSpPr>
        <p:spPr>
          <a:xfrm>
            <a:off x="4689475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152400" y="2468563"/>
            <a:ext cx="15859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(C,A)→dist(A)=16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1603375" y="2468563"/>
            <a:ext cx="15382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(C,B)→dist(c)=12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3038475" y="2468563"/>
            <a:ext cx="14239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(C,E)→dist(E)=32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59848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019800" y="60198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C,E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152400" y="2773363"/>
            <a:ext cx="15652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D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584325" y="2773363"/>
            <a:ext cx="18430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D: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8" name="Google Shape;368;p20"/>
          <p:cNvCxnSpPr/>
          <p:nvPr/>
        </p:nvCxnSpPr>
        <p:spPr>
          <a:xfrm flipH="1" rot="10800000">
            <a:off x="51816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0"/>
          <p:cNvSpPr txBox="1"/>
          <p:nvPr/>
        </p:nvSpPr>
        <p:spPr>
          <a:xfrm>
            <a:off x="5375275" y="5715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70" name="Google Shape;370;p20"/>
          <p:cNvSpPr txBox="1"/>
          <p:nvPr/>
        </p:nvSpPr>
        <p:spPr>
          <a:xfrm>
            <a:off x="152400" y="3078163"/>
            <a:ext cx="1600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(D,B)→dist(B)=23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1603375" y="3078163"/>
            <a:ext cx="14160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(D,E)→dist(E)=14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2919413" y="3078163"/>
            <a:ext cx="1409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(D,F)→dist(F)=15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3" name="Google Shape;373;p20"/>
          <p:cNvCxnSpPr/>
          <p:nvPr/>
        </p:nvCxnSpPr>
        <p:spPr>
          <a:xfrm flipH="1" rot="10800000">
            <a:off x="60960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0"/>
          <p:cNvSpPr txBox="1"/>
          <p:nvPr/>
        </p:nvSpPr>
        <p:spPr>
          <a:xfrm>
            <a:off x="6137275" y="57150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cxnSp>
        <p:nvCxnSpPr>
          <p:cNvPr id="375" name="Google Shape;375;p20"/>
          <p:cNvCxnSpPr/>
          <p:nvPr/>
        </p:nvCxnSpPr>
        <p:spPr>
          <a:xfrm>
            <a:off x="6096000" y="6172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0"/>
          <p:cNvSpPr txBox="1"/>
          <p:nvPr/>
        </p:nvSpPr>
        <p:spPr>
          <a:xfrm>
            <a:off x="6019800" y="6202363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D,E</a:t>
            </a:r>
            <a:endParaRPr/>
          </a:p>
        </p:txBody>
      </p:sp>
      <p:cxnSp>
        <p:nvCxnSpPr>
          <p:cNvPr id="377" name="Google Shape;377;p20"/>
          <p:cNvCxnSpPr/>
          <p:nvPr/>
        </p:nvCxnSpPr>
        <p:spPr>
          <a:xfrm flipH="1" rot="10800000">
            <a:off x="59436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0"/>
          <p:cNvCxnSpPr/>
          <p:nvPr/>
        </p:nvCxnSpPr>
        <p:spPr>
          <a:xfrm flipH="1" rot="10800000">
            <a:off x="67818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0"/>
          <p:cNvSpPr txBox="1"/>
          <p:nvPr/>
        </p:nvSpPr>
        <p:spPr>
          <a:xfrm>
            <a:off x="6899275" y="55626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6899275" y="6019800"/>
            <a:ext cx="4921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D,F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152400" y="3382963"/>
            <a:ext cx="15509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E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584325" y="3382963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E: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3" name="Google Shape;383;p20"/>
          <p:cNvCxnSpPr/>
          <p:nvPr/>
        </p:nvCxnSpPr>
        <p:spPr>
          <a:xfrm flipH="1" rot="10800000">
            <a:off x="6172200" y="5791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0"/>
          <p:cNvSpPr txBox="1"/>
          <p:nvPr/>
        </p:nvSpPr>
        <p:spPr>
          <a:xfrm>
            <a:off x="6400800" y="57912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152400" y="3687763"/>
            <a:ext cx="1576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(E,C)→dist(C)=32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1603375" y="3687763"/>
            <a:ext cx="15859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(E,D)→dist(D)=14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3086100" y="3687763"/>
            <a:ext cx="1576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(E,F)→dist(F)=36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8" name="Google Shape;388;p20"/>
          <p:cNvCxnSpPr/>
          <p:nvPr/>
        </p:nvCxnSpPr>
        <p:spPr>
          <a:xfrm flipH="1" rot="10800000">
            <a:off x="6934200" y="5638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0"/>
          <p:cNvSpPr txBox="1"/>
          <p:nvPr/>
        </p:nvSpPr>
        <p:spPr>
          <a:xfrm>
            <a:off x="7127875" y="5715000"/>
            <a:ext cx="2635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152400" y="3992563"/>
            <a:ext cx="154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F to the tree;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1584325" y="3992563"/>
            <a:ext cx="18256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neighbors of F: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152400" y="4297363"/>
            <a:ext cx="15827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(F,D)→dist(D)=15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1603375" y="4297363"/>
            <a:ext cx="15795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(F,E)→dist(E)=36 </a:t>
            </a:r>
            <a:r>
              <a:rPr lang="en-US" sz="1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2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4" name="Google Shape;394;p20"/>
          <p:cNvCxnSpPr/>
          <p:nvPr/>
        </p:nvCxnSpPr>
        <p:spPr>
          <a:xfrm flipH="1" rot="10800000">
            <a:off x="5562600" y="2133600"/>
            <a:ext cx="684213" cy="3825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0"/>
          <p:cNvCxnSpPr/>
          <p:nvPr/>
        </p:nvCxnSpPr>
        <p:spPr>
          <a:xfrm>
            <a:off x="6477000" y="2286000"/>
            <a:ext cx="0" cy="609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0"/>
          <p:cNvCxnSpPr/>
          <p:nvPr/>
        </p:nvCxnSpPr>
        <p:spPr>
          <a:xfrm>
            <a:off x="7620000" y="2286000"/>
            <a:ext cx="0" cy="609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20"/>
          <p:cNvCxnSpPr/>
          <p:nvPr/>
        </p:nvCxnSpPr>
        <p:spPr>
          <a:xfrm rot="10800000">
            <a:off x="6629400" y="2057400"/>
            <a:ext cx="763588" cy="15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20"/>
          <p:cNvCxnSpPr/>
          <p:nvPr/>
        </p:nvCxnSpPr>
        <p:spPr>
          <a:xfrm rot="10800000">
            <a:off x="7772400" y="21336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title"/>
          </p:nvPr>
        </p:nvSpPr>
        <p:spPr>
          <a:xfrm>
            <a:off x="457200" y="3810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Analysis of Prim's Algorithm</a:t>
            </a:r>
            <a:endParaRPr/>
          </a:p>
        </p:txBody>
      </p:sp>
      <p:sp>
        <p:nvSpPr>
          <p:cNvPr id="404" name="Google Shape;404;p21"/>
          <p:cNvSpPr txBox="1"/>
          <p:nvPr>
            <p:ph idx="1" type="body"/>
          </p:nvPr>
        </p:nvSpPr>
        <p:spPr>
          <a:xfrm>
            <a:off x="76200" y="1219200"/>
            <a:ext cx="9067800" cy="3276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m = |E| and n = |V|.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O(n) for each finding the next closest vertex.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for finding the next closest vertex is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for 2m distance updates is O(m).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complexity is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="0" baseline="3000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sparse graphs, Prim’s algorithm can be improved to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O(m log n) using binary heaps and priority-first search.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