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F236DE-3A5D-437A-9D20-899389DE8597}">
  <a:tblStyle styleId="{DEF236DE-3A5D-437A-9D20-899389DE85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 rot="5400000">
            <a:off x="2514600" y="-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5400000">
            <a:off x="4591050" y="1924050"/>
            <a:ext cx="579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 rot="5400000">
            <a:off x="628650" y="57150"/>
            <a:ext cx="5791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381000" y="0"/>
            <a:ext cx="1447800" cy="685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3505200"/>
            <a:ext cx="4267200" cy="152400"/>
          </a:xfrm>
          <a:prstGeom prst="rect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3" name="Google Shape;23;p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85800" y="1676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48200" y="1676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63588" y="228600"/>
            <a:ext cx="83804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1295400"/>
            <a:ext cx="9144000" cy="117475"/>
          </a:xfrm>
          <a:prstGeom prst="rect">
            <a:avLst/>
          </a:prstGeom>
          <a:solidFill>
            <a:schemeClr val="folHlink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229600" y="6324600"/>
            <a:ext cx="609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52400" y="2286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Preconditioning and precomputation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6200" y="1676400"/>
            <a:ext cx="899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we apply an algorithm, we calculate some auxiliary results to speed up the solution.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perfect hash table to implement the reserved word table.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edges before the Kruskal's algorithm.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04800" y="457200"/>
            <a:ext cx="8077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BM algorithm (simplified)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52400" y="1676400"/>
            <a:ext cx="88423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j = m;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(i&lt;=n &amp;&amp; j&gt;0)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(p[j]==s[i])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i--;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j--;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else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 + =  max {Δ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[s[i]], 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[j]};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j = m;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1752600" y="990600"/>
            <a:ext cx="579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P=aabaab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809750" y="2490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285750" y="1371600"/>
            <a:ext cx="49720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others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 1    0    6    6 etc.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     1    2    3    4    5    6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8    7    6    8    7    1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aabab</a:t>
            </a:r>
            <a:r>
              <a:rPr lang="en-US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abaaabaabaababab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aabaa</a:t>
            </a:r>
            <a:r>
              <a:rPr lang="en-US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aababcab</a:t>
            </a:r>
            <a:r>
              <a:rPr lang="en-US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aab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aabaababab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aa</a:t>
            </a:r>
            <a:r>
              <a:rPr lang="en-US" sz="2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aab</a:t>
            </a:r>
            <a:endParaRPr sz="2800">
              <a:solidFill>
                <a:srgbClr val="66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aababcaba</a:t>
            </a:r>
            <a:r>
              <a:rPr lang="en-US" sz="28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aabaab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aababab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28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aabaab</a:t>
            </a:r>
            <a:endParaRPr sz="2800">
              <a:solidFill>
                <a:srgbClr val="66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>
            <a:off x="304800" y="1676400"/>
            <a:ext cx="36576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304800" y="2667000"/>
            <a:ext cx="4267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4"/>
          <p:cNvSpPr/>
          <p:nvPr/>
        </p:nvSpPr>
        <p:spPr>
          <a:xfrm>
            <a:off x="1414463" y="34290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414463" y="4267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2628900" y="4419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1985963" y="4419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700338" y="5257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985963" y="5257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2190750" y="4495800"/>
            <a:ext cx="3810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2286000" y="5410200"/>
            <a:ext cx="3810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148" name="Google Shape;148;p24"/>
          <p:cNvCxnSpPr/>
          <p:nvPr/>
        </p:nvCxnSpPr>
        <p:spPr>
          <a:xfrm flipH="1" rot="10800000">
            <a:off x="1643063" y="3459163"/>
            <a:ext cx="928687" cy="46037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49" name="Google Shape;149;p24"/>
          <p:cNvSpPr/>
          <p:nvPr/>
        </p:nvSpPr>
        <p:spPr>
          <a:xfrm>
            <a:off x="1857375" y="3128963"/>
            <a:ext cx="452438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+6</a:t>
            </a:r>
            <a:endParaRPr/>
          </a:p>
        </p:txBody>
      </p:sp>
      <p:cxnSp>
        <p:nvCxnSpPr>
          <p:cNvPr id="150" name="Google Shape;150;p24"/>
          <p:cNvCxnSpPr/>
          <p:nvPr/>
        </p:nvCxnSpPr>
        <p:spPr>
          <a:xfrm>
            <a:off x="2190750" y="4267200"/>
            <a:ext cx="952500" cy="46038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51" name="Google Shape;151;p24"/>
          <p:cNvSpPr/>
          <p:nvPr/>
        </p:nvSpPr>
        <p:spPr>
          <a:xfrm>
            <a:off x="2500313" y="4071938"/>
            <a:ext cx="561975" cy="204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+6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3200400" y="564356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2128838" y="564356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3200400" y="6553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057400" y="6553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156" name="Google Shape;156;p24"/>
          <p:cNvCxnSpPr/>
          <p:nvPr/>
        </p:nvCxnSpPr>
        <p:spPr>
          <a:xfrm>
            <a:off x="2300288" y="5791200"/>
            <a:ext cx="9144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2300288" y="6705600"/>
            <a:ext cx="9144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58" name="Google Shape;158;p24"/>
          <p:cNvSpPr/>
          <p:nvPr/>
        </p:nvSpPr>
        <p:spPr>
          <a:xfrm>
            <a:off x="5943600" y="2971800"/>
            <a:ext cx="2895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1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4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6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P=aaabbb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1809750" y="2490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28600" y="1447800"/>
            <a:ext cx="8534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others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 3    0    6    6 etc.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     1    2    3    4    5    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11  10    9    3    3    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>
            <a:off x="304800" y="1905000"/>
            <a:ext cx="36576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5"/>
          <p:cNvCxnSpPr/>
          <p:nvPr/>
        </p:nvCxnSpPr>
        <p:spPr>
          <a:xfrm>
            <a:off x="304800" y="3200400"/>
            <a:ext cx="4267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work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1809750" y="2490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716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Apply the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algorithms to the source S='ABCABCBAABACBAABCABCABCCAC' and the pattern P='ABCABCABC'.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Calculate Δ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Δ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P.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Count the number of character comparisons made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each algorithm.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0663" y="1676400"/>
            <a:ext cx="8312150" cy="74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Matching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85800" y="2286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6200" y="1676400"/>
            <a:ext cx="899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	The pattern, the string being searched for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The source, the string in which P is sought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The length of 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	The length of 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characters in P and S are denoted with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lower case letters and subscripts.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	Current position in 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	Current position in 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alphabets, i.e. the set of possible characters.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28600" y="2286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brute force method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6200" y="1676400"/>
            <a:ext cx="9067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(i=0; S[i] != '\0'; i++)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(j=0; S[i+j]!='\0' &amp;&amp; P[j]!='\0' &amp;&amp; S[i+j]==P[j]; j++) ;   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if (P[j] == '\0') found a match;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There are two nested loops; the inner one takes O(m) iterations and the outer one takes O(n) iterations so the total time is the product, O(mn). This is slow; we'd like to speed it up.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-76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{DEF236DE-3A5D-437A-9D20-899389DE8597}</a:tableStyleId>
              </a:tblPr>
              <a:tblGrid>
                <a:gridCol w="984250"/>
                <a:gridCol w="541350"/>
                <a:gridCol w="635000"/>
                <a:gridCol w="587375"/>
                <a:gridCol w="588950"/>
                <a:gridCol w="587375"/>
                <a:gridCol w="590550"/>
                <a:gridCol w="644525"/>
                <a:gridCol w="530225"/>
                <a:gridCol w="588975"/>
                <a:gridCol w="588950"/>
                <a:gridCol w="588975"/>
                <a:gridCol w="585775"/>
                <a:gridCol w="588975"/>
                <a:gridCol w="588950"/>
              </a:tblGrid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i=0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i=5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i=6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i=7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2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8"/>
          <p:cNvSpPr/>
          <p:nvPr/>
        </p:nvSpPr>
        <p:spPr>
          <a:xfrm>
            <a:off x="152400" y="3810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 P = 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abac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, S= "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abaaabacbabb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667000" y="23622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447800" y="28194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667000" y="32004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200400" y="36576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029200" y="41148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10000" y="45720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029200" y="5029200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442325" y="6324600"/>
            <a:ext cx="701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85800" y="2286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Boyer-Moore Algorithm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52400" y="1484313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characteristics of BM: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compares characters from right to left.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uses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suffixes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pattern to decide how to move the pattern.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uses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mismatched characters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source to move the pattern.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two moves are different, the larger of the two is chosen.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 BM can run in sub-linear time which means it may not be necessary to check all of the characters in the search text!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09600" y="561975"/>
            <a:ext cx="7772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Δ</a:t>
            </a:r>
            <a:r>
              <a:rPr b="1" baseline="-25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52400" y="1676400"/>
            <a:ext cx="876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16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character in ∑, there is an entry in 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[1..|∑|].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character c,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[c] contains the number of characters to the right of the right most occurrence of c, if c is in the pattern.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[c] contains the length of the pattern, if c is not in the pattern.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752600" y="990600"/>
            <a:ext cx="579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09600" y="561975"/>
            <a:ext cx="77724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Δ</a:t>
            </a:r>
            <a:r>
              <a:rPr b="1" baseline="-25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52400" y="1676400"/>
            <a:ext cx="884237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616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k, 1&lt;=k&lt;=m, Δ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[k] contains length of the suffix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offset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suffix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m-k.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least amount that suffix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moved to the left to match another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occurrence in the pattern.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occurrence must be preceded by a different character.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752600" y="990600"/>
            <a:ext cx="579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P=aabaab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809750" y="24907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2286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   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others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 1    0    6    6 etc.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     1    2    3    4    5    6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8    7    6    8    7    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2"/>
          <p:cNvCxnSpPr/>
          <p:nvPr/>
        </p:nvCxnSpPr>
        <p:spPr>
          <a:xfrm>
            <a:off x="304800" y="1905000"/>
            <a:ext cx="36576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2"/>
          <p:cNvCxnSpPr/>
          <p:nvPr/>
        </p:nvCxnSpPr>
        <p:spPr>
          <a:xfrm>
            <a:off x="304800" y="3200400"/>
            <a:ext cx="4267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