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bold.fntdata"/><Relationship Id="rId14" Type="http://schemas.openxmlformats.org/officeDocument/2006/relationships/slide" Target="slides/slide10.xml"/><Relationship Id="rId36" Type="http://schemas.openxmlformats.org/officeDocument/2006/relationships/font" Target="fonts/Tahom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3" name="Google Shape;33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381000"/>
            <a:ext cx="718026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 Compression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228600" y="22098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Save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space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on storage media, e.g. PKZIP, WINZIP.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Save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sending data over communication lines, MNP5.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09600" y="1524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Huffman Encoding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228600" y="1447800"/>
            <a:ext cx="8610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Named for David Huffman.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a Huffman tree to do the encoding and decoding.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Huffman tree is built based on some probability distributions of characters.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09600" y="1524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Huffman tree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52400" y="1143000"/>
            <a:ext cx="8915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e:.34  a:.25  d:.13  c:.11  f:.07  g:.06  b:.04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e:.34  a:.25  d:.13  c:.11  gb:.10  f:.07 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g:.06    b:.04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e:.34  a:.25  gbf:.17  d:.13  c:.11 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gb:.10    f:.07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g:.06   b:.04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5867400" y="2286000"/>
            <a:ext cx="7620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23"/>
          <p:cNvCxnSpPr/>
          <p:nvPr/>
        </p:nvCxnSpPr>
        <p:spPr>
          <a:xfrm flipH="1">
            <a:off x="5105400" y="2286000"/>
            <a:ext cx="7620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23"/>
          <p:cNvCxnSpPr/>
          <p:nvPr/>
        </p:nvCxnSpPr>
        <p:spPr>
          <a:xfrm>
            <a:off x="3810000" y="38862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23"/>
          <p:cNvCxnSpPr/>
          <p:nvPr/>
        </p:nvCxnSpPr>
        <p:spPr>
          <a:xfrm flipH="1">
            <a:off x="3124200" y="3886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3124200" y="4724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23"/>
          <p:cNvCxnSpPr/>
          <p:nvPr/>
        </p:nvCxnSpPr>
        <p:spPr>
          <a:xfrm flipH="1">
            <a:off x="2438400" y="47244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096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Encoding with a Huffman tree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52400" y="1143000"/>
            <a:ext cx="8915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eadcgbf:1.00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ea:.59             dcgbf:.41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e:.34     a:.25    dc:.24          gbf:.17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d:.13     c:.11   gb:.10    f:.07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g:.06    b:.04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Google Shape;176;p24"/>
          <p:cNvCxnSpPr/>
          <p:nvPr/>
        </p:nvCxnSpPr>
        <p:spPr>
          <a:xfrm>
            <a:off x="3429000" y="16764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24"/>
          <p:cNvCxnSpPr/>
          <p:nvPr/>
        </p:nvCxnSpPr>
        <p:spPr>
          <a:xfrm flipH="1">
            <a:off x="1524000" y="1676400"/>
            <a:ext cx="19050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1447800" y="2819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24"/>
          <p:cNvCxnSpPr/>
          <p:nvPr/>
        </p:nvCxnSpPr>
        <p:spPr>
          <a:xfrm flipH="1">
            <a:off x="533400" y="2819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5486400" y="2819400"/>
            <a:ext cx="16764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24"/>
          <p:cNvCxnSpPr/>
          <p:nvPr/>
        </p:nvCxnSpPr>
        <p:spPr>
          <a:xfrm flipH="1">
            <a:off x="4267200" y="2819400"/>
            <a:ext cx="12192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" name="Google Shape;182;p24"/>
          <p:cNvCxnSpPr/>
          <p:nvPr/>
        </p:nvCxnSpPr>
        <p:spPr>
          <a:xfrm flipH="1">
            <a:off x="3048000" y="3886200"/>
            <a:ext cx="11430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" name="Google Shape;183;p24"/>
          <p:cNvCxnSpPr/>
          <p:nvPr/>
        </p:nvCxnSpPr>
        <p:spPr>
          <a:xfrm flipH="1">
            <a:off x="6477000" y="3886200"/>
            <a:ext cx="7620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" name="Google Shape;184;p24"/>
          <p:cNvCxnSpPr/>
          <p:nvPr/>
        </p:nvCxnSpPr>
        <p:spPr>
          <a:xfrm flipH="1">
            <a:off x="5638800" y="49530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4191000" y="3886200"/>
            <a:ext cx="6858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" name="Google Shape;186;p24"/>
          <p:cNvCxnSpPr/>
          <p:nvPr/>
        </p:nvCxnSpPr>
        <p:spPr>
          <a:xfrm>
            <a:off x="7239000" y="38862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6553200" y="4953000"/>
            <a:ext cx="6858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85800" y="3810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Dictionary encoding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76200" y="1828800"/>
            <a:ext cx="8610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The fundamental idea is to replace phrases, i.e. group of consecutive characters, with index into some dictionary. The method is also known as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macro encoding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codebook encoding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609600" y="3048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Lempel‑Ziv Encoding (LZ77)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04800" y="1828800"/>
            <a:ext cx="8610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codebook (sliding window) of LZ77 consists of the most recent n characters of the source text. (n usually is a power of 2, e.g. 256, ... 2048.)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609600" y="762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LZ77 example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6200" y="762000"/>
            <a:ext cx="9220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Codebook    Input                Output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        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bcdefghibdefghijabc a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AutoNum type="arabicPeriod" startAt="2"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    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cdefghibdefghijabc  b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  ab    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defghibdefghijabc   c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  abc   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efghibdefghijabc    d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  abcd  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fghibdefghijabc     e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6.  abcde 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ghibdefghijabc      f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7.  abcdef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hibdefghijabc       g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  abcdefg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ibdefghijabc        h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  abcdefgh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bdefghijabc         i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cdefghi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defghijabc          b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(single‑char. match)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 c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defghi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defghi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jabc           2,6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12. ibdefghi jabc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position in   length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the codebook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9" name="Google Shape;209;p27"/>
          <p:cNvCxnSpPr/>
          <p:nvPr/>
        </p:nvCxnSpPr>
        <p:spPr>
          <a:xfrm flipH="1">
            <a:off x="5715000" y="5562600"/>
            <a:ext cx="685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934200" y="56388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85800" y="1524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LZW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Welch's implementation of Lempel‑Ziv encoding.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Find the longest substring in the codebook.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 its code.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Append the very next character from the input and create a new codebook entry for the resulting string.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Advance past the end of the substring just encoded.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until no more character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LZW example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52400" y="838200"/>
            <a:ext cx="8991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Input      Codebook    Output  Codebook rep.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babcbaba     1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1       (0,a)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^            2   b              (0,b)</a:t>
            </a:r>
            <a:endParaRPr b="1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  c              (0,c)        </a:t>
            </a:r>
            <a:r>
              <a:rPr b="1" i="0" lang="en-US" sz="2400" u="sng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abcbaba     1   a      2       (0,a)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^           2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(0,b)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  c              (0,c)</a:t>
            </a:r>
            <a:endParaRPr b="1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4   ab             (1,b)        </a:t>
            </a:r>
            <a:r>
              <a:rPr b="1" i="0" lang="en-US" sz="2400" u="sng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cbaba     1   a      4       (0,a)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^         2   b              (0,b)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  c              (0,c)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4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(1,b)</a:t>
            </a:r>
            <a:endParaRPr b="1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5   ba             (2,a)        </a:t>
            </a:r>
            <a:r>
              <a:rPr b="1" i="0" lang="en-US" sz="2400" u="sng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i="0" sz="2400" u="sng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LZW example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76200" y="914400"/>
            <a:ext cx="8991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Input      Codebook    Output  Codebook rep.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abab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baba     1   a      3       (0,a)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^        2   b              (0,b)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(0,c)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4   ab             (1,b)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5   ba             (2,a)</a:t>
            </a:r>
            <a:endParaRPr b="1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6   abc            (4,c)         </a:t>
            </a:r>
            <a:r>
              <a:rPr b="1" i="0" lang="en-US" sz="2400" u="sng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ababc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ba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     1   a      5       (0,a)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^      2   b              (0,b)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  c              (0,c)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4   ab             (1,b)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5   </a:t>
            </a:r>
            <a:r>
              <a:rPr b="1" i="0" lang="en-US" sz="2400" u="sng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ba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(2,a)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6   abc            (4,c)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7   cb             (3,b)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685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Arithmetic encoding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52400" y="1066800"/>
            <a:ext cx="8839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Encode the entire input text with a real number between 0 and 1. To find the number code, perform an interpolation search on the (0,1) interval. The following formulas are used in the interpolation search.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len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len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i‑1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*prob(ch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upper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lower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i‑1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+len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i‑1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*cumu_prob(ch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lower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upper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‑len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381000"/>
            <a:ext cx="716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Encoding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04800" y="19812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Mapping of source messages into codewords.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Symmetric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compression time = decompression time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Asymmetric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compression time != decompression time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6858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Arithmetic encoding example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228600" y="9906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cumulative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    prob.    prob.     range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      .17      .17     .00 ‑ .17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      .03      .20     .17 ‑ .20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c      .06      .26     .20 ‑ .26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      .09      .35     .26 ‑ .35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      .27      .62     .35 ‑ .62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      .05      .67     .62 ‑ .67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      .04      .71     .67 ‑ .71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h      .12      .83     .71 ‑ .83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      .15      .98     .83 ‑ .98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j      .02     1.00     .98 ‑ 1.00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685800" y="1524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Arithmetic encoding example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152400" y="12192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input 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interval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upper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lower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cabc  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1.000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1.00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0.00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cabc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1.000*prob(c)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0.00+1.000*cumu(c)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0.26‑0.06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0.06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0.26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0.20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cabc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0.06*prob(a)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0.20+0.06*cumu(a)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0.2102‑0.0102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0.0102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0.2102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0.20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cabc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0.0102*prob(b)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0.20+0.0102*cumu(b)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0.20204‑0.000306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0.000306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0.20204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0.201734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Note:	In actual implementation, radix‑128 number system could be used instead of radix‑10 system.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2286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4" name="Google Shape;254;p33"/>
          <p:cNvCxnSpPr/>
          <p:nvPr/>
        </p:nvCxnSpPr>
        <p:spPr>
          <a:xfrm>
            <a:off x="3810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5" name="Google Shape;255;p33"/>
          <p:cNvCxnSpPr/>
          <p:nvPr/>
        </p:nvCxnSpPr>
        <p:spPr>
          <a:xfrm>
            <a:off x="533400" y="3352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6" name="Google Shape;256;p33"/>
          <p:cNvCxnSpPr/>
          <p:nvPr/>
        </p:nvCxnSpPr>
        <p:spPr>
          <a:xfrm>
            <a:off x="685800" y="4267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idx="4294967295" type="title"/>
          </p:nvPr>
        </p:nvSpPr>
        <p:spPr>
          <a:xfrm>
            <a:off x="6858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262" name="Google Shape;262;p34"/>
          <p:cNvSpPr txBox="1"/>
          <p:nvPr>
            <p:ph idx="4294967295" type="body"/>
          </p:nvPr>
        </p:nvSpPr>
        <p:spPr>
          <a:xfrm>
            <a:off x="228600" y="11430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Given the following probability distribution of characters, build a Huffman tree.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e:.29  a:.20  f:.15  d:.12  c:.10  g:.09  b:.05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 startAt="2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the run-length coding with 3-byte minimum sequence to code the following input.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abbaabbbbbbaaaaabbbaaaab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685800" y="152400"/>
            <a:ext cx="723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Programming Assignment 5</a:t>
            </a:r>
            <a:b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Due: 2 weeks from 4b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0" y="14478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1638" lvl="0" marL="4016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Implement LZW compression and decompression.</a:t>
            </a:r>
            <a:endParaRPr/>
          </a:p>
          <a:p>
            <a:pPr indent="-401638" lvl="0" marL="4016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Set the codebook size to 4096.</a:t>
            </a:r>
            <a:endParaRPr/>
          </a:p>
          <a:p>
            <a:pPr indent="-401638" lvl="0" marL="4016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Represent each codebook index as a 2-byte integer.</a:t>
            </a:r>
            <a:endParaRPr/>
          </a:p>
          <a:p>
            <a:pPr indent="-401638" lvl="0" marL="4016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2-byte integer must be stored in the output file in the big-endian order, i.e. higher order byte first.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143000" y="152400"/>
            <a:ext cx="594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LZW compression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228600" y="8382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//Initialize the codebook with single character strings.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(i=1; i&lt;257; ++i)  cb[i] = (0,i-1);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cb_size = 257;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//Find the longest substring in the codebook.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ch = next input char;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prv = 0;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(i=1; i&lt;cb_size; ++i) {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(cb[i]==(prv,ch) { prv = i; ch = next input char;}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output prv;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// Add a new codebook entry.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cb[cb_size] = (prv, ch); cb_zise++;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until no more input character;	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abababa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914400" y="990600"/>
            <a:ext cx="6934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Codebook   Output   </a:t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(0,a)       1 (0,a)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(1,b)       2 (0,b)             </a:t>
            </a:r>
            <a:endParaRPr b="0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(0,c)     1   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1 (0,a)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(0,b)       2 (0,b)     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(2,a)       3 (0,c)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4 (1,b)     2    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(0,a)       1 (0,a)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2 (0,b)     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(0,c)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(1,b)       4 (1,b)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(4,a)       5 (2,a)     4    .                     </a:t>
            </a:r>
            <a:endParaRPr b="1" i="0" sz="2800" u="sng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/>
          </a:p>
        </p:txBody>
      </p:sp>
      <p:cxnSp>
        <p:nvCxnSpPr>
          <p:cNvPr id="284" name="Google Shape;284;p37"/>
          <p:cNvCxnSpPr/>
          <p:nvPr/>
        </p:nvCxnSpPr>
        <p:spPr>
          <a:xfrm>
            <a:off x="2286000" y="16764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7"/>
          <p:cNvCxnSpPr/>
          <p:nvPr/>
        </p:nvCxnSpPr>
        <p:spPr>
          <a:xfrm>
            <a:off x="2362200" y="32766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7"/>
          <p:cNvCxnSpPr/>
          <p:nvPr/>
        </p:nvCxnSpPr>
        <p:spPr>
          <a:xfrm>
            <a:off x="2362200" y="56388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7"/>
          <p:cNvCxnSpPr/>
          <p:nvPr/>
        </p:nvCxnSpPr>
        <p:spPr>
          <a:xfrm>
            <a:off x="2362200" y="44958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4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abab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aba 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762000" y="1219200"/>
            <a:ext cx="693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Codebook   Output   </a:t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(0,a)       1 (0,a)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2 (0,b)      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(0,c)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(1,b)       4 (1,b)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5 (2,a)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(4,a)       6 (4,a)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(6,b)                       6    .                     </a:t>
            </a:r>
            <a:endParaRPr b="1" i="0" sz="2800" u="sng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/>
          </a:p>
        </p:txBody>
      </p:sp>
      <p:cxnSp>
        <p:nvCxnSpPr>
          <p:cNvPr id="295" name="Google Shape;295;p38"/>
          <p:cNvCxnSpPr/>
          <p:nvPr/>
        </p:nvCxnSpPr>
        <p:spPr>
          <a:xfrm>
            <a:off x="2209800" y="19050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8"/>
          <p:cNvCxnSpPr/>
          <p:nvPr/>
        </p:nvCxnSpPr>
        <p:spPr>
          <a:xfrm>
            <a:off x="2209800" y="32766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8"/>
          <p:cNvCxnSpPr/>
          <p:nvPr/>
        </p:nvCxnSpPr>
        <p:spPr>
          <a:xfrm>
            <a:off x="2286000" y="41148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143000" y="152400"/>
            <a:ext cx="594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LZW decompression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228600" y="838200"/>
            <a:ext cx="8534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//Initialize the codebook with single character strings.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(i=1; i&lt;257; ++i)  cb[i] = (0,i-1);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cb_size = 257;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cur = next index;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(cur&lt;cb_size)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while (cur!=0) {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add cb[cur].ch to the current string;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cur = cb[cur].prv;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 current string = prv string+1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char of the prv string;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(not the 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index)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add (prv index, 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char of the current string) to the codebook.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until no more input index;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Decompression example: 1246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838200" y="990600"/>
            <a:ext cx="7010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Codebook   Output   </a:t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    1 (0,a)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2 (0,b)             </a:t>
            </a:r>
            <a:endParaRPr b="0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(0,c)     a   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1 (0,a)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         2 (0,b)             </a:t>
            </a:r>
            <a:endParaRPr b="0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(0,c)     b    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1 (0,a)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2 (0,b)      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(0,c)</a:t>
            </a:r>
            <a:endParaRPr b="0" i="0" sz="2400" u="sng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4         4 (1,b)      ab   .                    </a:t>
            </a:r>
            <a:endParaRPr/>
          </a:p>
        </p:txBody>
      </p:sp>
      <p:cxnSp>
        <p:nvCxnSpPr>
          <p:cNvPr id="312" name="Google Shape;312;p40"/>
          <p:cNvCxnSpPr/>
          <p:nvPr/>
        </p:nvCxnSpPr>
        <p:spPr>
          <a:xfrm>
            <a:off x="2057400" y="17526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0"/>
          <p:cNvCxnSpPr/>
          <p:nvPr/>
        </p:nvCxnSpPr>
        <p:spPr>
          <a:xfrm>
            <a:off x="2057400" y="35052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0"/>
          <p:cNvCxnSpPr/>
          <p:nvPr/>
        </p:nvCxnSpPr>
        <p:spPr>
          <a:xfrm>
            <a:off x="2133600" y="56388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Decompression example: </a:t>
            </a:r>
            <a:r>
              <a:rPr b="0" i="0" lang="en-US" sz="4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1246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685800" y="9144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Codebook   Output   </a:t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1 (0,a)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2 (0,b)      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3 (0,c)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4 (1,b)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5 (2,a)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6                       aba    .                     </a:t>
            </a:r>
            <a:endParaRPr b="1" i="0" sz="2800" u="sng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/>
          </a:p>
        </p:txBody>
      </p:sp>
      <p:cxnSp>
        <p:nvCxnSpPr>
          <p:cNvPr id="322" name="Google Shape;322;p41"/>
          <p:cNvCxnSpPr/>
          <p:nvPr/>
        </p:nvCxnSpPr>
        <p:spPr>
          <a:xfrm>
            <a:off x="1905000" y="38100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85800" y="152400"/>
            <a:ext cx="6248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Statistical Encoding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52400" y="1371600"/>
            <a:ext cx="883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basic idea is to use the shortest codewords to represent the most frequently occuring characters.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probabilities of characters stay the same in the entire encoding process.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Adaptive/dynamic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probabilities of characters are updated according to the data compressed.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6019800" y="76200"/>
            <a:ext cx="297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cTest.java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228600" y="914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cTest {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throws IOException {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int sz, clen; byte [] source; short[] compressed;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source = new byte[100000];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compressed = new short[50000];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InputStreamReader isr = new InputStreamReader(System.in);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BufferedReader br = new BufferedReader(isr);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System.out.print("File to be compressed: ");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System.out.flush(); String sfnm = br.readLine();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System.out.print("Name of the compressed file: ");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System.out.flush(); String cfnm = br.readLine();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FileInputStream FI = new FileInputStream(sfnm);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FileOutputStream FO = new FileOutputStream(cfnm);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DataOutputStream Out = new DataOutputStream(FO);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sz = FI.read(source);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4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clen = compress(source, sz, compressed);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i=0; i&lt;clen; ++i)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Out.writeShort(compressed[i]);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  // end main()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6019800" y="76200"/>
            <a:ext cx="297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dTest.java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228600" y="76200"/>
            <a:ext cx="8686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dTest {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throws IOException {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int sz, dlen; short [] source; byte [] decompressed;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source = new short[50000];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decompressed = new byte[100000];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InputStreamReader isr = new InputStreamReader(System.in);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BufferedReader br = new BufferedReader(isr);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System.out.print("File to be decompressed: ");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System.out.flush(); String sfnm = br.readLine();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System.out.print("Name of the decompressed file: ");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System.out.flush(); String cfnm = br.readLine();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FileInputStream FI = new FileInputStream(sfnm);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DataInputStream In = new DataInputStream(FI);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FileOutputStream FO = new FileOutputStream(cfnm);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for (sz=0; true; ++sz) {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try { source[sz] = In.readShort();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} catch (EOFException e) { break;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} catch (Exception e) { System.out.print(e.toString()); 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4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dlen = decompress(source, sz, decompressed);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FO.write(decompressed, 0, dlen);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FO.close();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  // end main()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0" y="609600"/>
            <a:ext cx="8915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Losing data during the encoding process?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228600" y="198120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compression is called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LOSSY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is lost during compression.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LOSSLESS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is not loss during compression.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Reversible, i.e. the decoder yields the input exactly.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381000"/>
            <a:ext cx="742315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Types of encoding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228600" y="19812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Syntactic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Semantic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Hybrid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85800" y="762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Syntactic encoding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52400" y="914400"/>
            <a:ext cx="8915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Syntactic encoding methods =Entropy encoding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Pays no attention to the kind of data.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Attempts to reduce the stream of data bits to something smaller.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PKZIP, WINZIP compresses any type of data.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usually looks for some kind of data repetition.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685800" y="4419600"/>
            <a:ext cx="685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encoding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76200" y="55626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what kind of data is being compressed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Image, video, audio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810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Hybrid encoding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28600" y="1981200"/>
            <a:ext cx="8915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Combination of syntactic and semantic.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movie file may remove every third frame using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syntactic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 and then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semantic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 to compress each remaining frame.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381000"/>
            <a:ext cx="726122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Lossless encoding methods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52400" y="21336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Run‑length encoding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Huffman encoding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Arithmetic encoding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Dictionary encoding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85800" y="152400"/>
            <a:ext cx="6934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4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RLE 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Encoding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6200" y="1524000"/>
            <a:ext cx="8915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ength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ncoding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Based on the assumption that a file has a great deal of redundancy.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 RLE with 3‑byte minimum sequence.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abaabbaaaabbbbbabaabbaaabbbbbb ===&gt;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‑‑‑‑^^^^^      ~~~""""""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abaabbaaa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bbb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abaabbaaa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bbb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‑‑‑‑^^^^      ~~~~""""</a:t>
            </a:r>
            <a:endParaRPr b="0" i="0" sz="2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