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Tahoma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4B839C2-0C23-486A-8430-B7AAA9F129C0}">
  <a:tblStyle styleId="{04B839C2-0C23-486A-8430-B7AAA9F129C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Tahoma-regular.fntdata"/><Relationship Id="rId8" Type="http://schemas.openxmlformats.org/officeDocument/2006/relationships/font" Target="fonts/Tahom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304800" y="152400"/>
            <a:ext cx="8610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304800" y="11430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520"/>
              <a:buFont typeface="Noto Sans Symbols"/>
              <a:buChar char="❑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160"/>
              <a:buFont typeface="Noto Sans Symbols"/>
              <a:buChar char="❑"/>
              <a:defRPr b="1" i="0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1920"/>
              <a:buFont typeface="Noto Sans Symbols"/>
              <a:buChar char="❑"/>
              <a:defRPr b="1" i="0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Noto Sans Symbols"/>
              <a:buChar char="❑"/>
              <a:defRPr b="1" i="0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Noto Sans Symbols"/>
              <a:buChar char="❑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381000" y="6629400"/>
            <a:ext cx="19050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237413" y="6553200"/>
            <a:ext cx="1905000" cy="30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304800" y="152400"/>
            <a:ext cx="8610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 rot="5400000">
            <a:off x="1943100" y="-495300"/>
            <a:ext cx="5334000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9900FF"/>
              </a:buClr>
              <a:buSzPts val="2520"/>
              <a:buFont typeface="Noto Sans Symbols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2160"/>
              <a:buFont typeface="Noto Sans Symbols"/>
              <a:buChar char="•"/>
              <a:defRPr b="1" i="0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1920"/>
              <a:buFont typeface="Noto Sans Symbols"/>
              <a:buChar char="•"/>
              <a:defRPr b="1" i="0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381000" y="6629400"/>
            <a:ext cx="19050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7237413" y="6553200"/>
            <a:ext cx="1905000" cy="30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 rot="5400000">
            <a:off x="4676775" y="2238375"/>
            <a:ext cx="6324600" cy="21526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295275" y="1619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9900FF"/>
              </a:buClr>
              <a:buSzPts val="2520"/>
              <a:buFont typeface="Noto Sans Symbols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2160"/>
              <a:buFont typeface="Noto Sans Symbols"/>
              <a:buChar char="•"/>
              <a:defRPr b="1" i="0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1920"/>
              <a:buFont typeface="Noto Sans Symbols"/>
              <a:buChar char="•"/>
              <a:defRPr b="1" i="0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381000" y="6629400"/>
            <a:ext cx="19050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7237413" y="6553200"/>
            <a:ext cx="1905000" cy="30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"/>
          <p:cNvCxnSpPr/>
          <p:nvPr/>
        </p:nvCxnSpPr>
        <p:spPr>
          <a:xfrm>
            <a:off x="0" y="2209800"/>
            <a:ext cx="8026400" cy="0"/>
          </a:xfrm>
          <a:prstGeom prst="straightConnector1">
            <a:avLst/>
          </a:prstGeom>
          <a:noFill/>
          <a:ln cap="flat" cmpd="sng" w="508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3"/>
          <p:cNvSpPr txBox="1"/>
          <p:nvPr>
            <p:ph type="ctr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371600" y="3581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9900FF"/>
              </a:buClr>
              <a:buSzPts val="2520"/>
              <a:buFont typeface="Noto Sans Symbols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2160"/>
              <a:buFont typeface="Noto Sans Symbols"/>
              <a:buChar char="•"/>
              <a:defRPr b="1" i="0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1920"/>
              <a:buFont typeface="Noto Sans Symbols"/>
              <a:buChar char="•"/>
              <a:defRPr b="1" i="0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381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620"/>
              <a:buFont typeface="Noto Sans Symbols"/>
              <a:buNone/>
              <a:defRPr b="1" i="0" sz="1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FF33CC"/>
              </a:buClr>
              <a:buSzPts val="1120"/>
              <a:buFont typeface="Noto Sans Symbols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FF33CC"/>
              </a:buClr>
              <a:buSzPts val="112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FF33CC"/>
              </a:buClr>
              <a:buSzPts val="112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F33CC"/>
              </a:buClr>
              <a:buSzPts val="112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FF33CC"/>
              </a:buClr>
              <a:buSzPts val="112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FF33CC"/>
              </a:buClr>
              <a:buSzPts val="112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381000" y="6629400"/>
            <a:ext cx="19050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237413" y="6553200"/>
            <a:ext cx="1905000" cy="30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04800" y="152400"/>
            <a:ext cx="8610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04800" y="1143000"/>
            <a:ext cx="42291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9900FF"/>
              </a:buClr>
              <a:buSzPts val="2520"/>
              <a:buFont typeface="Noto Sans Symbols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2160"/>
              <a:buFont typeface="Noto Sans Symbols"/>
              <a:buChar char="•"/>
              <a:defRPr b="1" i="0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86300" y="1143000"/>
            <a:ext cx="42291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9900FF"/>
              </a:buClr>
              <a:buSzPts val="2520"/>
              <a:buFont typeface="Noto Sans Symbols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2160"/>
              <a:buFont typeface="Noto Sans Symbols"/>
              <a:buChar char="•"/>
              <a:defRPr b="1" i="0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381000" y="6629400"/>
            <a:ext cx="19050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7237413" y="6553200"/>
            <a:ext cx="1905000" cy="30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9900FF"/>
              </a:buClr>
              <a:buSzPts val="216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5760" lvl="0" marL="4572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9900FF"/>
              </a:buClr>
              <a:buSzPts val="2160"/>
              <a:buFont typeface="Noto Sans Symbols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Char char="•"/>
              <a:defRPr b="1" i="0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88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9900FF"/>
              </a:buClr>
              <a:buSzPts val="216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5760" lvl="0" marL="4572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9900FF"/>
              </a:buClr>
              <a:buSzPts val="2160"/>
              <a:buFont typeface="Noto Sans Symbols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Char char="•"/>
              <a:defRPr b="1" i="0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88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381000" y="6629400"/>
            <a:ext cx="19050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237413" y="6553200"/>
            <a:ext cx="1905000" cy="30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304800" y="152400"/>
            <a:ext cx="8610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381000" y="6629400"/>
            <a:ext cx="19050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7237413" y="6553200"/>
            <a:ext cx="1905000" cy="30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381000" y="6629400"/>
            <a:ext cx="19050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7237413" y="6553200"/>
            <a:ext cx="1905000" cy="30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1480" lvl="0" marL="45720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9900FF"/>
              </a:buClr>
              <a:buSzPts val="2880"/>
              <a:buFont typeface="Noto Sans Symbols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8619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33CC"/>
              </a:buClr>
              <a:buSzPts val="2520"/>
              <a:buFont typeface="Noto Sans Symbols"/>
              <a:buChar char="•"/>
              <a:defRPr b="1" i="0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1920"/>
              <a:buFont typeface="Noto Sans Symbols"/>
              <a:buChar char="•"/>
              <a:defRPr b="1" i="0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9900FF"/>
              </a:buClr>
              <a:buSzPts val="126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FF33CC"/>
              </a:buClr>
              <a:buSzPts val="1080"/>
              <a:buFont typeface="Noto Sans Symbols"/>
              <a:buNone/>
              <a:defRPr b="1" i="0" sz="1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F33CC"/>
              </a:buClr>
              <a:buSzPts val="800"/>
              <a:buFont typeface="Noto Sans Symbols"/>
              <a:buNone/>
              <a:defRPr b="1" i="0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381000" y="6629400"/>
            <a:ext cx="19050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7237413" y="6553200"/>
            <a:ext cx="1905000" cy="30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9900FF"/>
              </a:buClr>
              <a:buSzPts val="2880"/>
              <a:buFont typeface="Noto Sans Symbols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FF33CC"/>
              </a:buClr>
              <a:buSzPts val="2520"/>
              <a:buFont typeface="Noto Sans Symbols"/>
              <a:buNone/>
              <a:defRPr b="1" i="0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1920"/>
              <a:buFont typeface="Noto Sans Symbols"/>
              <a:buNone/>
              <a:defRPr b="1" i="0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9900FF"/>
              </a:buClr>
              <a:buSzPts val="126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FF33CC"/>
              </a:buClr>
              <a:buSzPts val="1080"/>
              <a:buFont typeface="Noto Sans Symbols"/>
              <a:buNone/>
              <a:defRPr b="1" i="0" sz="1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F33CC"/>
              </a:buClr>
              <a:buSzPts val="800"/>
              <a:buFont typeface="Noto Sans Symbols"/>
              <a:buNone/>
              <a:defRPr b="1" i="0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81000" y="6629400"/>
            <a:ext cx="19050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237413" y="6553200"/>
            <a:ext cx="1905000" cy="30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04800" y="152400"/>
            <a:ext cx="8610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4800" y="11430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9900FF"/>
              </a:buClr>
              <a:buSzPts val="2520"/>
              <a:buFont typeface="Noto Sans Symbols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2160"/>
              <a:buFont typeface="Noto Sans Symbols"/>
              <a:buChar char="•"/>
              <a:defRPr b="1" i="0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1920"/>
              <a:buFont typeface="Noto Sans Symbols"/>
              <a:buChar char="•"/>
              <a:defRPr b="1" i="0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81000" y="6629400"/>
            <a:ext cx="19050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237413" y="6553200"/>
            <a:ext cx="1905000" cy="30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152400" y="1295400"/>
            <a:ext cx="87630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1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that class Node is defined as in slide 17. Draw a picture to show the effect of the following statements.</a:t>
            </a:r>
            <a:endParaRPr/>
          </a:p>
          <a:p>
            <a:pPr indent="-393700" lvl="0" marL="3937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1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a.Next;</a:t>
            </a:r>
            <a:endParaRPr/>
          </a:p>
          <a:p>
            <a:pPr indent="-393700" lvl="0" marL="3937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1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= b.Next;</a:t>
            </a:r>
            <a:endParaRPr/>
          </a:p>
          <a:p>
            <a:pPr indent="-393700" lvl="0" marL="3937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1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b.Data = c.Next.Data;</a:t>
            </a:r>
            <a:endParaRPr/>
          </a:p>
          <a:p>
            <a:pPr indent="-393700" lvl="0" marL="3937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1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c.Next = a;</a:t>
            </a:r>
            <a:endParaRPr/>
          </a:p>
        </p:txBody>
      </p:sp>
      <p:sp>
        <p:nvSpPr>
          <p:cNvPr id="80" name="Google Shape;80;p13"/>
          <p:cNvSpPr txBox="1"/>
          <p:nvPr>
            <p:ph type="title"/>
          </p:nvPr>
        </p:nvSpPr>
        <p:spPr>
          <a:xfrm>
            <a:off x="381000" y="4572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2133600" y="4114800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="1"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2" name="Google Shape;82;p13"/>
          <p:cNvCxnSpPr/>
          <p:nvPr/>
        </p:nvCxnSpPr>
        <p:spPr>
          <a:xfrm rot="10800000">
            <a:off x="2286000" y="4419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83" name="Google Shape;83;p13"/>
          <p:cNvCxnSpPr/>
          <p:nvPr/>
        </p:nvCxnSpPr>
        <p:spPr>
          <a:xfrm>
            <a:off x="4572000" y="4922521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/>
          <p:nvPr/>
        </p:nvCxnSpPr>
        <p:spPr>
          <a:xfrm>
            <a:off x="5562600" y="4922521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/>
          <p:nvPr/>
        </p:nvCxnSpPr>
        <p:spPr>
          <a:xfrm>
            <a:off x="3581400" y="4922521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>
            <a:off x="2590800" y="4922521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7" name="Google Shape;87;p13"/>
          <p:cNvGraphicFramePr/>
          <p:nvPr/>
        </p:nvGraphicFramePr>
        <p:xfrm>
          <a:off x="5029200" y="480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{04B839C2-0C23-486A-8430-B7AAA9F129C0}</a:tableStyleId>
              </a:tblPr>
              <a:tblGrid>
                <a:gridCol w="381000"/>
                <a:gridCol w="228600"/>
              </a:tblGrid>
              <a:tr h="30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13"/>
          <p:cNvGraphicFramePr/>
          <p:nvPr/>
        </p:nvGraphicFramePr>
        <p:xfrm>
          <a:off x="4038600" y="480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{04B839C2-0C23-486A-8430-B7AAA9F129C0}</a:tableStyleId>
              </a:tblPr>
              <a:tblGrid>
                <a:gridCol w="381000"/>
                <a:gridCol w="228600"/>
              </a:tblGrid>
              <a:tr h="30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Google Shape;89;p13"/>
          <p:cNvGraphicFramePr/>
          <p:nvPr/>
        </p:nvGraphicFramePr>
        <p:xfrm>
          <a:off x="3048000" y="480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{04B839C2-0C23-486A-8430-B7AAA9F129C0}</a:tableStyleId>
              </a:tblPr>
              <a:tblGrid>
                <a:gridCol w="381000"/>
                <a:gridCol w="228600"/>
              </a:tblGrid>
              <a:tr h="30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oogle Shape;90;p13"/>
          <p:cNvGraphicFramePr/>
          <p:nvPr/>
        </p:nvGraphicFramePr>
        <p:xfrm>
          <a:off x="2057400" y="480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{04B839C2-0C23-486A-8430-B7AAA9F129C0}</a:tableStyleId>
              </a:tblPr>
              <a:tblGrid>
                <a:gridCol w="381000"/>
                <a:gridCol w="228600"/>
              </a:tblGrid>
              <a:tr h="30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133600" y="5410200"/>
            <a:ext cx="228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2120900" y="5029200"/>
            <a:ext cx="241300" cy="381000"/>
          </a:xfrm>
          <a:custGeom>
            <a:rect b="b" l="l" r="r" t="t"/>
            <a:pathLst>
              <a:path extrusionOk="0" h="336" w="112">
                <a:moveTo>
                  <a:pt x="56" y="0"/>
                </a:moveTo>
                <a:cubicBezTo>
                  <a:pt x="28" y="52"/>
                  <a:pt x="0" y="104"/>
                  <a:pt x="8" y="144"/>
                </a:cubicBezTo>
                <a:cubicBezTo>
                  <a:pt x="16" y="184"/>
                  <a:pt x="96" y="208"/>
                  <a:pt x="104" y="240"/>
                </a:cubicBezTo>
                <a:cubicBezTo>
                  <a:pt x="112" y="272"/>
                  <a:pt x="64" y="320"/>
                  <a:pt x="56" y="336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124200" y="5410200"/>
            <a:ext cx="228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111500" y="5029200"/>
            <a:ext cx="241300" cy="381000"/>
          </a:xfrm>
          <a:custGeom>
            <a:rect b="b" l="l" r="r" t="t"/>
            <a:pathLst>
              <a:path extrusionOk="0" h="336" w="112">
                <a:moveTo>
                  <a:pt x="56" y="0"/>
                </a:moveTo>
                <a:cubicBezTo>
                  <a:pt x="28" y="52"/>
                  <a:pt x="0" y="104"/>
                  <a:pt x="8" y="144"/>
                </a:cubicBezTo>
                <a:cubicBezTo>
                  <a:pt x="16" y="184"/>
                  <a:pt x="96" y="208"/>
                  <a:pt x="104" y="240"/>
                </a:cubicBezTo>
                <a:cubicBezTo>
                  <a:pt x="112" y="272"/>
                  <a:pt x="64" y="320"/>
                  <a:pt x="56" y="336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114800" y="5410200"/>
            <a:ext cx="228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4102100" y="5029200"/>
            <a:ext cx="241300" cy="381000"/>
          </a:xfrm>
          <a:custGeom>
            <a:rect b="b" l="l" r="r" t="t"/>
            <a:pathLst>
              <a:path extrusionOk="0" h="336" w="112">
                <a:moveTo>
                  <a:pt x="56" y="0"/>
                </a:moveTo>
                <a:cubicBezTo>
                  <a:pt x="28" y="52"/>
                  <a:pt x="0" y="104"/>
                  <a:pt x="8" y="144"/>
                </a:cubicBezTo>
                <a:cubicBezTo>
                  <a:pt x="16" y="184"/>
                  <a:pt x="96" y="208"/>
                  <a:pt x="104" y="240"/>
                </a:cubicBezTo>
                <a:cubicBezTo>
                  <a:pt x="112" y="272"/>
                  <a:pt x="64" y="320"/>
                  <a:pt x="56" y="336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5105400" y="5410200"/>
            <a:ext cx="228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5092700" y="5029200"/>
            <a:ext cx="241300" cy="381000"/>
          </a:xfrm>
          <a:custGeom>
            <a:rect b="b" l="l" r="r" t="t"/>
            <a:pathLst>
              <a:path extrusionOk="0" h="336" w="112">
                <a:moveTo>
                  <a:pt x="56" y="0"/>
                </a:moveTo>
                <a:cubicBezTo>
                  <a:pt x="28" y="52"/>
                  <a:pt x="0" y="104"/>
                  <a:pt x="8" y="144"/>
                </a:cubicBezTo>
                <a:cubicBezTo>
                  <a:pt x="16" y="184"/>
                  <a:pt x="96" y="208"/>
                  <a:pt x="104" y="240"/>
                </a:cubicBezTo>
                <a:cubicBezTo>
                  <a:pt x="112" y="272"/>
                  <a:pt x="64" y="320"/>
                  <a:pt x="56" y="336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3048000" y="4114800"/>
            <a:ext cx="2984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b="1"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0" name="Google Shape;100;p13"/>
          <p:cNvCxnSpPr/>
          <p:nvPr/>
        </p:nvCxnSpPr>
        <p:spPr>
          <a:xfrm rot="10800000">
            <a:off x="3200400" y="4419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01" name="Google Shape;101;p13"/>
          <p:cNvSpPr txBox="1"/>
          <p:nvPr/>
        </p:nvSpPr>
        <p:spPr>
          <a:xfrm>
            <a:off x="4051332" y="4114800"/>
            <a:ext cx="2792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1"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2" name="Google Shape;102;p13"/>
          <p:cNvCxnSpPr/>
          <p:nvPr/>
        </p:nvCxnSpPr>
        <p:spPr>
          <a:xfrm rot="10800000">
            <a:off x="4203732" y="4419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3" name="Google Shape;103;p13"/>
          <p:cNvCxnSpPr>
            <a:endCxn id="97" idx="2"/>
          </p:cNvCxnSpPr>
          <p:nvPr/>
        </p:nvCxnSpPr>
        <p:spPr>
          <a:xfrm>
            <a:off x="3276600" y="5029299"/>
            <a:ext cx="1943100" cy="657900"/>
          </a:xfrm>
          <a:prstGeom prst="curvedConnector4">
            <a:avLst>
              <a:gd fmla="val 14659" name="adj1"/>
              <a:gd fmla="val 141582" name="adj2"/>
            </a:avLst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3"/>
          <p:cNvSpPr/>
          <p:nvPr/>
        </p:nvSpPr>
        <p:spPr>
          <a:xfrm>
            <a:off x="2971800" y="48768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cxnSp>
        <p:nvCxnSpPr>
          <p:cNvPr id="105" name="Google Shape;105;p13"/>
          <p:cNvCxnSpPr/>
          <p:nvPr/>
        </p:nvCxnSpPr>
        <p:spPr>
          <a:xfrm flipH="1" rot="5400000">
            <a:off x="3619500" y="4000500"/>
            <a:ext cx="990600" cy="914400"/>
          </a:xfrm>
          <a:prstGeom prst="curvedConnector3">
            <a:avLst>
              <a:gd fmla="val 10599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106" name="Google Shape;106;p13"/>
          <p:cNvCxnSpPr/>
          <p:nvPr/>
        </p:nvCxnSpPr>
        <p:spPr>
          <a:xfrm flipH="1">
            <a:off x="2514600" y="3962399"/>
            <a:ext cx="1143000" cy="914400"/>
          </a:xfrm>
          <a:prstGeom prst="curvedConnector3">
            <a:avLst>
              <a:gd fmla="val 6142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3"/>
          <p:cNvSpPr/>
          <p:nvPr/>
        </p:nvSpPr>
        <p:spPr>
          <a:xfrm>
            <a:off x="4572000" y="4572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_slide">
  <a:themeElements>
    <a:clrScheme name="">
      <a:dk1>
        <a:srgbClr val="000000"/>
      </a:dk1>
      <a:lt1>
        <a:srgbClr val="FFFFFF"/>
      </a:lt1>
      <a:dk2>
        <a:srgbClr val="008080"/>
      </a:dk2>
      <a:lt2>
        <a:srgbClr val="393939"/>
      </a:lt2>
      <a:accent1>
        <a:srgbClr val="B2B2B2"/>
      </a:accent1>
      <a:accent2>
        <a:srgbClr val="669900"/>
      </a:accent2>
      <a:accent3>
        <a:srgbClr val="FFFFFF"/>
      </a:accent3>
      <a:accent4>
        <a:srgbClr val="000000"/>
      </a:accent4>
      <a:accent5>
        <a:srgbClr val="D5D5D5"/>
      </a:accent5>
      <a:accent6>
        <a:srgbClr val="5C8A00"/>
      </a:accent6>
      <a:hlink>
        <a:srgbClr val="5F5F5F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