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embeddedFontLst>
    <p:embeddedFont>
      <p:font typeface="Tahoma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5C101BC-74BA-4E4F-94E3-377FF13D1577}">
  <a:tblStyle styleId="{D5C101BC-74BA-4E4F-94E3-377FF13D157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-76200"/>
            <a:ext cx="4114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800600" y="2209800"/>
            <a:ext cx="5715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09600" y="228600"/>
            <a:ext cx="5715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6764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09600" y="4876800"/>
            <a:ext cx="381000" cy="1600200"/>
          </a:xfrm>
          <a:prstGeom prst="rect">
            <a:avLst/>
          </a:prstGeom>
          <a:noFill/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09600" y="5410200"/>
            <a:ext cx="304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1524000" y="4876800"/>
            <a:ext cx="381000" cy="1600200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593850" y="5165725"/>
            <a:ext cx="31115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257175" y="2590800"/>
            <a:ext cx="1131888" cy="4572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Postfix: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304800" y="4114800"/>
            <a:ext cx="944563" cy="4572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Stack:</a:t>
            </a:r>
            <a:endParaRPr/>
          </a:p>
        </p:txBody>
      </p:sp>
      <p:cxnSp>
        <p:nvCxnSpPr>
          <p:cNvPr id="95" name="Google Shape;95;p13"/>
          <p:cNvCxnSpPr/>
          <p:nvPr/>
        </p:nvCxnSpPr>
        <p:spPr>
          <a:xfrm rot="10800000">
            <a:off x="2057400" y="3505200"/>
            <a:ext cx="152400" cy="1447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3"/>
          <p:cNvCxnSpPr/>
          <p:nvPr/>
        </p:nvCxnSpPr>
        <p:spPr>
          <a:xfrm flipH="1" rot="10800000">
            <a:off x="2743200" y="3657600"/>
            <a:ext cx="76200" cy="1371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3"/>
          <p:cNvCxnSpPr/>
          <p:nvPr/>
        </p:nvCxnSpPr>
        <p:spPr>
          <a:xfrm flipH="1" rot="10800000">
            <a:off x="2743200" y="3657600"/>
            <a:ext cx="381000" cy="16764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3"/>
          <p:cNvCxnSpPr/>
          <p:nvPr/>
        </p:nvCxnSpPr>
        <p:spPr>
          <a:xfrm flipH="1" rot="10800000">
            <a:off x="4343400" y="3657600"/>
            <a:ext cx="381000" cy="19050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3"/>
          <p:cNvCxnSpPr/>
          <p:nvPr/>
        </p:nvCxnSpPr>
        <p:spPr>
          <a:xfrm flipH="1" rot="10800000">
            <a:off x="5410200" y="3657600"/>
            <a:ext cx="152400" cy="198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3"/>
          <p:cNvSpPr/>
          <p:nvPr/>
        </p:nvSpPr>
        <p:spPr>
          <a:xfrm>
            <a:off x="1295400" y="1524000"/>
            <a:ext cx="6705600" cy="457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2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12  </a:t>
            </a:r>
            <a:r>
              <a:rPr lang="en-US" sz="2400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23  </a:t>
            </a:r>
            <a:r>
              <a:rPr lang="en-US" sz="2400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34  /  45 </a:t>
            </a:r>
            <a:r>
              <a:rPr lang="en-US" sz="2400">
                <a:solidFill>
                  <a:srgbClr val="00FFFF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2400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56  </a:t>
            </a:r>
            <a:r>
              <a:rPr lang="en-US" sz="2400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67 </a:t>
            </a:r>
            <a:r>
              <a:rPr lang="en-US" sz="2400">
                <a:solidFill>
                  <a:srgbClr val="00FFFF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89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274638" y="1524000"/>
            <a:ext cx="944562" cy="4572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Infixt:</a:t>
            </a:r>
            <a:endParaRPr/>
          </a:p>
        </p:txBody>
      </p:sp>
      <p:cxnSp>
        <p:nvCxnSpPr>
          <p:cNvPr id="102" name="Google Shape;102;p13"/>
          <p:cNvCxnSpPr/>
          <p:nvPr/>
        </p:nvCxnSpPr>
        <p:spPr>
          <a:xfrm rot="10800000">
            <a:off x="3810000" y="3581400"/>
            <a:ext cx="0" cy="175260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3" name="Google Shape;103;p13"/>
          <p:cNvGraphicFramePr/>
          <p:nvPr/>
        </p:nvGraphicFramePr>
        <p:xfrm>
          <a:off x="7391400" y="320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{D5C101BC-74BA-4E4F-94E3-377FF13D1577}</a:tableStyleId>
              </a:tblPr>
              <a:tblGrid>
                <a:gridCol w="506425"/>
                <a:gridCol w="94137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Prece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dence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49803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*,/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49803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+,-</a:t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49803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49803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#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49803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4" name="Google Shape;104;p13"/>
          <p:cNvSpPr txBox="1"/>
          <p:nvPr/>
        </p:nvSpPr>
        <p:spPr>
          <a:xfrm>
            <a:off x="381000" y="3195638"/>
            <a:ext cx="609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914400" y="3195638"/>
            <a:ext cx="609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23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1371600" y="3195638"/>
            <a:ext cx="609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34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1828800" y="3290888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4572000" y="3200400"/>
            <a:ext cx="609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66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2590800" y="3200400"/>
            <a:ext cx="609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3657600" y="3290888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FF00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2895600" y="3200400"/>
            <a:ext cx="609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FF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endParaRPr/>
          </a:p>
        </p:txBody>
      </p:sp>
      <p:sp>
        <p:nvSpPr>
          <p:cNvPr id="112" name="Google Shape;112;p13"/>
          <p:cNvSpPr txBox="1"/>
          <p:nvPr/>
        </p:nvSpPr>
        <p:spPr>
          <a:xfrm>
            <a:off x="5410200" y="3214688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endParaRPr/>
          </a:p>
        </p:txBody>
      </p:sp>
      <p:cxnSp>
        <p:nvCxnSpPr>
          <p:cNvPr id="113" name="Google Shape;113;p13"/>
          <p:cNvCxnSpPr/>
          <p:nvPr/>
        </p:nvCxnSpPr>
        <p:spPr>
          <a:xfrm flipH="1" rot="10800000">
            <a:off x="1447800" y="2057400"/>
            <a:ext cx="30163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3"/>
          <p:cNvCxnSpPr/>
          <p:nvPr/>
        </p:nvCxnSpPr>
        <p:spPr>
          <a:xfrm flipH="1" rot="10800000">
            <a:off x="1752600" y="2057400"/>
            <a:ext cx="30163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3"/>
          <p:cNvCxnSpPr/>
          <p:nvPr/>
        </p:nvCxnSpPr>
        <p:spPr>
          <a:xfrm rot="10800000">
            <a:off x="2133600" y="20574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3"/>
          <p:cNvCxnSpPr/>
          <p:nvPr/>
        </p:nvCxnSpPr>
        <p:spPr>
          <a:xfrm flipH="1" rot="10800000">
            <a:off x="2438400" y="2057400"/>
            <a:ext cx="30163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3"/>
          <p:cNvCxnSpPr/>
          <p:nvPr/>
        </p:nvCxnSpPr>
        <p:spPr>
          <a:xfrm rot="10800000">
            <a:off x="2971800" y="20574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3"/>
          <p:cNvCxnSpPr/>
          <p:nvPr/>
        </p:nvCxnSpPr>
        <p:spPr>
          <a:xfrm flipH="1" rot="10800000">
            <a:off x="3352800" y="2057400"/>
            <a:ext cx="30163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3"/>
          <p:cNvCxnSpPr/>
          <p:nvPr/>
        </p:nvCxnSpPr>
        <p:spPr>
          <a:xfrm rot="10800000">
            <a:off x="3810000" y="20574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3"/>
          <p:cNvCxnSpPr/>
          <p:nvPr/>
        </p:nvCxnSpPr>
        <p:spPr>
          <a:xfrm rot="10800000">
            <a:off x="4191000" y="20574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3"/>
          <p:cNvCxnSpPr/>
          <p:nvPr/>
        </p:nvCxnSpPr>
        <p:spPr>
          <a:xfrm rot="10800000">
            <a:off x="4648200" y="20574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3"/>
          <p:cNvCxnSpPr/>
          <p:nvPr/>
        </p:nvCxnSpPr>
        <p:spPr>
          <a:xfrm rot="10800000">
            <a:off x="4953000" y="20574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3"/>
          <p:cNvCxnSpPr/>
          <p:nvPr/>
        </p:nvCxnSpPr>
        <p:spPr>
          <a:xfrm rot="10800000">
            <a:off x="5257800" y="20574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3"/>
          <p:cNvCxnSpPr/>
          <p:nvPr/>
        </p:nvCxnSpPr>
        <p:spPr>
          <a:xfrm rot="10800000">
            <a:off x="5715000" y="20574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3"/>
          <p:cNvCxnSpPr/>
          <p:nvPr/>
        </p:nvCxnSpPr>
        <p:spPr>
          <a:xfrm flipH="1" rot="10800000">
            <a:off x="6065838" y="2057400"/>
            <a:ext cx="30162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3"/>
          <p:cNvCxnSpPr/>
          <p:nvPr/>
        </p:nvCxnSpPr>
        <p:spPr>
          <a:xfrm rot="10800000">
            <a:off x="6477000" y="20574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3"/>
          <p:cNvCxnSpPr/>
          <p:nvPr/>
        </p:nvCxnSpPr>
        <p:spPr>
          <a:xfrm rot="10800000">
            <a:off x="6858000" y="20574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3"/>
          <p:cNvSpPr txBox="1"/>
          <p:nvPr/>
        </p:nvSpPr>
        <p:spPr>
          <a:xfrm>
            <a:off x="2133600" y="32004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45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3200400" y="32004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56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3962400" y="3195638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67</a:t>
            </a:r>
            <a:endParaRPr/>
          </a:p>
        </p:txBody>
      </p:sp>
      <p:sp>
        <p:nvSpPr>
          <p:cNvPr id="131" name="Google Shape;131;p13"/>
          <p:cNvSpPr txBox="1"/>
          <p:nvPr/>
        </p:nvSpPr>
        <p:spPr>
          <a:xfrm>
            <a:off x="4876800" y="32004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89</a:t>
            </a:r>
            <a:endParaRPr/>
          </a:p>
        </p:txBody>
      </p:sp>
      <p:cxnSp>
        <p:nvCxnSpPr>
          <p:cNvPr id="132" name="Google Shape;132;p13"/>
          <p:cNvCxnSpPr/>
          <p:nvPr/>
        </p:nvCxnSpPr>
        <p:spPr>
          <a:xfrm flipH="1" rot="10800000">
            <a:off x="7086600" y="2057400"/>
            <a:ext cx="30163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3"/>
          <p:cNvSpPr/>
          <p:nvPr/>
        </p:nvSpPr>
        <p:spPr>
          <a:xfrm>
            <a:off x="457200" y="3200400"/>
            <a:ext cx="63246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76200" y="4876800"/>
            <a:ext cx="381000" cy="16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152400" y="5334000"/>
            <a:ext cx="304800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fol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1066800" y="4876800"/>
            <a:ext cx="381000" cy="1600200"/>
          </a:xfrm>
          <a:prstGeom prst="rect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1066800" y="5470525"/>
            <a:ext cx="3048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138" name="Google Shape;138;p13"/>
          <p:cNvSpPr txBox="1"/>
          <p:nvPr/>
        </p:nvSpPr>
        <p:spPr>
          <a:xfrm>
            <a:off x="2057400" y="4860925"/>
            <a:ext cx="31115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2057400" y="4876800"/>
            <a:ext cx="381000" cy="1600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2590800" y="4876800"/>
            <a:ext cx="31115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2590800" y="4892675"/>
            <a:ext cx="381000" cy="16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" name="Google Shape;142;p13"/>
          <p:cNvSpPr txBox="1"/>
          <p:nvPr/>
        </p:nvSpPr>
        <p:spPr>
          <a:xfrm>
            <a:off x="3124200" y="4876800"/>
            <a:ext cx="31115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3124200" y="4892675"/>
            <a:ext cx="381000" cy="16002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" name="Google Shape;144;p13"/>
          <p:cNvSpPr txBox="1"/>
          <p:nvPr/>
        </p:nvSpPr>
        <p:spPr>
          <a:xfrm>
            <a:off x="3657600" y="4876800"/>
            <a:ext cx="31115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3657600" y="4892675"/>
            <a:ext cx="381000" cy="1600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146" name="Google Shape;146;p13"/>
          <p:cNvSpPr txBox="1"/>
          <p:nvPr/>
        </p:nvSpPr>
        <p:spPr>
          <a:xfrm>
            <a:off x="4191000" y="4876800"/>
            <a:ext cx="31115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4191000" y="4892675"/>
            <a:ext cx="381000" cy="1600200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endParaRPr/>
          </a:p>
        </p:txBody>
      </p:sp>
      <p:sp>
        <p:nvSpPr>
          <p:cNvPr id="148" name="Google Shape;148;p13"/>
          <p:cNvSpPr txBox="1"/>
          <p:nvPr/>
        </p:nvSpPr>
        <p:spPr>
          <a:xfrm>
            <a:off x="4724400" y="4876800"/>
            <a:ext cx="31115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4724400" y="4892675"/>
            <a:ext cx="381000" cy="16002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" name="Google Shape;150;p13"/>
          <p:cNvSpPr txBox="1"/>
          <p:nvPr/>
        </p:nvSpPr>
        <p:spPr>
          <a:xfrm>
            <a:off x="5257800" y="4876800"/>
            <a:ext cx="31115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5257800" y="4892675"/>
            <a:ext cx="381000" cy="16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2" name="Google Shape;152;p13"/>
          <p:cNvCxnSpPr/>
          <p:nvPr/>
        </p:nvCxnSpPr>
        <p:spPr>
          <a:xfrm flipH="1" rot="10800000">
            <a:off x="7513638" y="2057400"/>
            <a:ext cx="30162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3"/>
          <p:cNvSpPr/>
          <p:nvPr/>
        </p:nvSpPr>
        <p:spPr>
          <a:xfrm>
            <a:off x="5791200" y="4876800"/>
            <a:ext cx="381000" cy="16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" name="Google Shape;154;p13"/>
          <p:cNvSpPr/>
          <p:nvPr/>
        </p:nvSpPr>
        <p:spPr>
          <a:xfrm rot="10800000">
            <a:off x="2819400" y="5791200"/>
            <a:ext cx="228600" cy="762000"/>
          </a:xfrm>
          <a:custGeom>
            <a:rect b="b" l="l" r="r" t="t"/>
            <a:pathLst>
              <a:path extrusionOk="0" h="552" w="360">
                <a:moveTo>
                  <a:pt x="0" y="0"/>
                </a:moveTo>
                <a:cubicBezTo>
                  <a:pt x="6" y="134"/>
                  <a:pt x="12" y="268"/>
                  <a:pt x="72" y="360"/>
                </a:cubicBezTo>
                <a:cubicBezTo>
                  <a:pt x="132" y="452"/>
                  <a:pt x="246" y="502"/>
                  <a:pt x="360" y="552"/>
                </a:cubicBezTo>
              </a:path>
            </a:pathLst>
          </a:cu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 txBox="1"/>
          <p:nvPr/>
        </p:nvSpPr>
        <p:spPr>
          <a:xfrm>
            <a:off x="2819400" y="5791200"/>
            <a:ext cx="22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3"/>
          <p:cNvSpPr/>
          <p:nvPr/>
        </p:nvSpPr>
        <p:spPr>
          <a:xfrm rot="10800000">
            <a:off x="4419600" y="6019800"/>
            <a:ext cx="228600" cy="685800"/>
          </a:xfrm>
          <a:custGeom>
            <a:rect b="b" l="l" r="r" t="t"/>
            <a:pathLst>
              <a:path extrusionOk="0" h="552" w="360">
                <a:moveTo>
                  <a:pt x="0" y="0"/>
                </a:moveTo>
                <a:cubicBezTo>
                  <a:pt x="6" y="134"/>
                  <a:pt x="12" y="268"/>
                  <a:pt x="72" y="360"/>
                </a:cubicBezTo>
                <a:cubicBezTo>
                  <a:pt x="132" y="452"/>
                  <a:pt x="246" y="502"/>
                  <a:pt x="360" y="552"/>
                </a:cubicBezTo>
              </a:path>
            </a:pathLst>
          </a:cu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"/>
          <p:cNvSpPr txBox="1"/>
          <p:nvPr/>
        </p:nvSpPr>
        <p:spPr>
          <a:xfrm>
            <a:off x="4419600" y="6019800"/>
            <a:ext cx="22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3"/>
          <p:cNvSpPr/>
          <p:nvPr/>
        </p:nvSpPr>
        <p:spPr>
          <a:xfrm rot="10800000">
            <a:off x="5486400" y="6248400"/>
            <a:ext cx="228600" cy="457200"/>
          </a:xfrm>
          <a:custGeom>
            <a:rect b="b" l="l" r="r" t="t"/>
            <a:pathLst>
              <a:path extrusionOk="0" h="552" w="360">
                <a:moveTo>
                  <a:pt x="0" y="0"/>
                </a:moveTo>
                <a:cubicBezTo>
                  <a:pt x="6" y="134"/>
                  <a:pt x="12" y="268"/>
                  <a:pt x="72" y="360"/>
                </a:cubicBezTo>
                <a:cubicBezTo>
                  <a:pt x="132" y="452"/>
                  <a:pt x="246" y="502"/>
                  <a:pt x="360" y="552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 txBox="1"/>
          <p:nvPr/>
        </p:nvSpPr>
        <p:spPr>
          <a:xfrm>
            <a:off x="5486400" y="6248400"/>
            <a:ext cx="22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0" name="Google Shape;160;p13"/>
          <p:cNvCxnSpPr/>
          <p:nvPr/>
        </p:nvCxnSpPr>
        <p:spPr>
          <a:xfrm flipH="1" rot="10800000">
            <a:off x="8153400" y="2057400"/>
            <a:ext cx="30163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3"/>
          <p:cNvSpPr/>
          <p:nvPr/>
        </p:nvSpPr>
        <p:spPr>
          <a:xfrm>
            <a:off x="228600" y="228600"/>
            <a:ext cx="8534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AutoNum type="arabicPeriod"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Use the algorithm given in class to convert the following infix expression to a postfix expression.</a:t>
            </a:r>
            <a:endParaRPr/>
          </a:p>
          <a:p>
            <a:pPr indent="-450850" lvl="0" marL="4508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((12 - 23 * 34 / 45) * 56 - 67) / 89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idx="12" type="sldNum"/>
          </p:nvPr>
        </p:nvSpPr>
        <p:spPr>
          <a:xfrm>
            <a:off x="6553200" y="45529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533400" y="2987675"/>
            <a:ext cx="7620000" cy="4064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2      10     4       *      5      /       +     10     3       +      -</a:t>
            </a:r>
            <a:endParaRPr/>
          </a:p>
        </p:txBody>
      </p:sp>
      <p:grpSp>
        <p:nvGrpSpPr>
          <p:cNvPr id="168" name="Google Shape;168;p14"/>
          <p:cNvGrpSpPr/>
          <p:nvPr/>
        </p:nvGrpSpPr>
        <p:grpSpPr>
          <a:xfrm>
            <a:off x="533400" y="3749675"/>
            <a:ext cx="609600" cy="1219200"/>
            <a:chOff x="576" y="2448"/>
            <a:chExt cx="384" cy="768"/>
          </a:xfrm>
        </p:grpSpPr>
        <p:cxnSp>
          <p:nvCxnSpPr>
            <p:cNvPr id="169" name="Google Shape;169;p14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14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4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2" name="Google Shape;172;p14"/>
            <p:cNvSpPr txBox="1"/>
            <p:nvPr/>
          </p:nvSpPr>
          <p:spPr>
            <a:xfrm>
              <a:off x="576" y="2496"/>
              <a:ext cx="384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b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2</a:t>
              </a:r>
              <a:endParaRPr/>
            </a:p>
          </p:txBody>
        </p:sp>
      </p:grpSp>
      <p:grpSp>
        <p:nvGrpSpPr>
          <p:cNvPr id="173" name="Google Shape;173;p14"/>
          <p:cNvGrpSpPr/>
          <p:nvPr/>
        </p:nvGrpSpPr>
        <p:grpSpPr>
          <a:xfrm>
            <a:off x="1143000" y="3749675"/>
            <a:ext cx="609600" cy="1219200"/>
            <a:chOff x="576" y="2448"/>
            <a:chExt cx="384" cy="768"/>
          </a:xfrm>
        </p:grpSpPr>
        <p:cxnSp>
          <p:nvCxnSpPr>
            <p:cNvPr id="174" name="Google Shape;174;p14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14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14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7" name="Google Shape;177;p14"/>
            <p:cNvSpPr txBox="1"/>
            <p:nvPr/>
          </p:nvSpPr>
          <p:spPr>
            <a:xfrm>
              <a:off x="576" y="2496"/>
              <a:ext cx="384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</a:t>
              </a:r>
              <a:b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2</a:t>
              </a:r>
              <a:endParaRPr/>
            </a:p>
          </p:txBody>
        </p:sp>
      </p:grpSp>
      <p:grpSp>
        <p:nvGrpSpPr>
          <p:cNvPr id="178" name="Google Shape;178;p14"/>
          <p:cNvGrpSpPr/>
          <p:nvPr/>
        </p:nvGrpSpPr>
        <p:grpSpPr>
          <a:xfrm>
            <a:off x="1752600" y="3749675"/>
            <a:ext cx="609600" cy="1219200"/>
            <a:chOff x="576" y="2448"/>
            <a:chExt cx="384" cy="768"/>
          </a:xfrm>
        </p:grpSpPr>
        <p:cxnSp>
          <p:nvCxnSpPr>
            <p:cNvPr id="179" name="Google Shape;179;p14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4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4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" name="Google Shape;182;p14"/>
            <p:cNvSpPr txBox="1"/>
            <p:nvPr/>
          </p:nvSpPr>
          <p:spPr>
            <a:xfrm>
              <a:off x="576" y="2496"/>
              <a:ext cx="384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4</a:t>
              </a:r>
              <a:b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</a:t>
              </a:r>
              <a:b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2</a:t>
              </a:r>
              <a:endParaRPr/>
            </a:p>
          </p:txBody>
        </p:sp>
      </p:grpSp>
      <p:grpSp>
        <p:nvGrpSpPr>
          <p:cNvPr id="183" name="Google Shape;183;p14"/>
          <p:cNvGrpSpPr/>
          <p:nvPr/>
        </p:nvGrpSpPr>
        <p:grpSpPr>
          <a:xfrm>
            <a:off x="2362200" y="3749675"/>
            <a:ext cx="609600" cy="1219200"/>
            <a:chOff x="576" y="2448"/>
            <a:chExt cx="384" cy="768"/>
          </a:xfrm>
        </p:grpSpPr>
        <p:cxnSp>
          <p:nvCxnSpPr>
            <p:cNvPr id="184" name="Google Shape;184;p14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4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4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7" name="Google Shape;187;p14"/>
            <p:cNvSpPr txBox="1"/>
            <p:nvPr/>
          </p:nvSpPr>
          <p:spPr>
            <a:xfrm>
              <a:off x="576" y="2496"/>
              <a:ext cx="384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40</a:t>
              </a:r>
              <a:b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2</a:t>
              </a:r>
              <a:endParaRPr/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2971800" y="3749675"/>
            <a:ext cx="609600" cy="1219200"/>
            <a:chOff x="576" y="2448"/>
            <a:chExt cx="384" cy="768"/>
          </a:xfrm>
        </p:grpSpPr>
        <p:cxnSp>
          <p:nvCxnSpPr>
            <p:cNvPr id="189" name="Google Shape;189;p14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14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14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" name="Google Shape;192;p14"/>
            <p:cNvSpPr txBox="1"/>
            <p:nvPr/>
          </p:nvSpPr>
          <p:spPr>
            <a:xfrm>
              <a:off x="576" y="2496"/>
              <a:ext cx="384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5</a:t>
              </a:r>
              <a:b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40</a:t>
              </a:r>
              <a:b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2</a:t>
              </a:r>
              <a:endParaRPr/>
            </a:p>
          </p:txBody>
        </p:sp>
      </p:grpSp>
      <p:grpSp>
        <p:nvGrpSpPr>
          <p:cNvPr id="193" name="Google Shape;193;p14"/>
          <p:cNvGrpSpPr/>
          <p:nvPr/>
        </p:nvGrpSpPr>
        <p:grpSpPr>
          <a:xfrm>
            <a:off x="3581400" y="3749675"/>
            <a:ext cx="609600" cy="1219200"/>
            <a:chOff x="576" y="2448"/>
            <a:chExt cx="384" cy="768"/>
          </a:xfrm>
        </p:grpSpPr>
        <p:cxnSp>
          <p:nvCxnSpPr>
            <p:cNvPr id="194" name="Google Shape;194;p14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4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14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" name="Google Shape;197;p14"/>
            <p:cNvSpPr txBox="1"/>
            <p:nvPr/>
          </p:nvSpPr>
          <p:spPr>
            <a:xfrm>
              <a:off x="576" y="2496"/>
              <a:ext cx="384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8</a:t>
              </a:r>
              <a:b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2</a:t>
              </a:r>
              <a:endParaRPr/>
            </a:p>
          </p:txBody>
        </p:sp>
      </p:grpSp>
      <p:grpSp>
        <p:nvGrpSpPr>
          <p:cNvPr id="198" name="Google Shape;198;p14"/>
          <p:cNvGrpSpPr/>
          <p:nvPr/>
        </p:nvGrpSpPr>
        <p:grpSpPr>
          <a:xfrm>
            <a:off x="4191000" y="3749675"/>
            <a:ext cx="609600" cy="1219200"/>
            <a:chOff x="576" y="2448"/>
            <a:chExt cx="384" cy="768"/>
          </a:xfrm>
        </p:grpSpPr>
        <p:cxnSp>
          <p:nvCxnSpPr>
            <p:cNvPr id="199" name="Google Shape;199;p14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14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4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2" name="Google Shape;202;p14"/>
            <p:cNvSpPr txBox="1"/>
            <p:nvPr/>
          </p:nvSpPr>
          <p:spPr>
            <a:xfrm>
              <a:off x="576" y="2496"/>
              <a:ext cx="384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b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</a:t>
              </a:r>
              <a:endParaRPr/>
            </a:p>
          </p:txBody>
        </p:sp>
      </p:grpSp>
      <p:grpSp>
        <p:nvGrpSpPr>
          <p:cNvPr id="203" name="Google Shape;203;p14"/>
          <p:cNvGrpSpPr/>
          <p:nvPr/>
        </p:nvGrpSpPr>
        <p:grpSpPr>
          <a:xfrm>
            <a:off x="4800600" y="3749675"/>
            <a:ext cx="609600" cy="1235075"/>
            <a:chOff x="576" y="2448"/>
            <a:chExt cx="384" cy="778"/>
          </a:xfrm>
        </p:grpSpPr>
        <p:cxnSp>
          <p:nvCxnSpPr>
            <p:cNvPr id="204" name="Google Shape;204;p14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4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4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" name="Google Shape;207;p14"/>
            <p:cNvSpPr txBox="1"/>
            <p:nvPr/>
          </p:nvSpPr>
          <p:spPr>
            <a:xfrm>
              <a:off x="576" y="2496"/>
              <a:ext cx="384" cy="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</a:t>
              </a:r>
              <a:b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</a:t>
              </a:r>
              <a:endParaRPr/>
            </a:p>
          </p:txBody>
        </p:sp>
      </p:grpSp>
      <p:grpSp>
        <p:nvGrpSpPr>
          <p:cNvPr id="208" name="Google Shape;208;p14"/>
          <p:cNvGrpSpPr/>
          <p:nvPr/>
        </p:nvGrpSpPr>
        <p:grpSpPr>
          <a:xfrm>
            <a:off x="5410200" y="3749675"/>
            <a:ext cx="609600" cy="1219200"/>
            <a:chOff x="576" y="2448"/>
            <a:chExt cx="384" cy="768"/>
          </a:xfrm>
        </p:grpSpPr>
        <p:cxnSp>
          <p:nvCxnSpPr>
            <p:cNvPr id="209" name="Google Shape;209;p14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14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2" name="Google Shape;212;p14"/>
            <p:cNvSpPr txBox="1"/>
            <p:nvPr/>
          </p:nvSpPr>
          <p:spPr>
            <a:xfrm>
              <a:off x="576" y="2496"/>
              <a:ext cx="384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3</a:t>
              </a:r>
              <a:b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</a:t>
              </a:r>
              <a:b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</a:t>
              </a:r>
              <a:endParaRPr/>
            </a:p>
          </p:txBody>
        </p:sp>
      </p:grpSp>
      <p:grpSp>
        <p:nvGrpSpPr>
          <p:cNvPr id="213" name="Google Shape;213;p14"/>
          <p:cNvGrpSpPr/>
          <p:nvPr/>
        </p:nvGrpSpPr>
        <p:grpSpPr>
          <a:xfrm>
            <a:off x="6019800" y="3749675"/>
            <a:ext cx="609600" cy="1219200"/>
            <a:chOff x="576" y="2448"/>
            <a:chExt cx="384" cy="768"/>
          </a:xfrm>
        </p:grpSpPr>
        <p:cxnSp>
          <p:nvCxnSpPr>
            <p:cNvPr id="214" name="Google Shape;214;p14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7" name="Google Shape;217;p14"/>
            <p:cNvSpPr txBox="1"/>
            <p:nvPr/>
          </p:nvSpPr>
          <p:spPr>
            <a:xfrm>
              <a:off x="576" y="2496"/>
              <a:ext cx="384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13</a:t>
              </a:r>
              <a:b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</a:t>
              </a:r>
              <a:endParaRPr/>
            </a:p>
          </p:txBody>
        </p:sp>
      </p:grpSp>
      <p:grpSp>
        <p:nvGrpSpPr>
          <p:cNvPr id="218" name="Google Shape;218;p14"/>
          <p:cNvGrpSpPr/>
          <p:nvPr/>
        </p:nvGrpSpPr>
        <p:grpSpPr>
          <a:xfrm>
            <a:off x="6629400" y="3749675"/>
            <a:ext cx="609600" cy="1219200"/>
            <a:chOff x="576" y="2448"/>
            <a:chExt cx="384" cy="768"/>
          </a:xfrm>
        </p:grpSpPr>
        <p:cxnSp>
          <p:nvCxnSpPr>
            <p:cNvPr id="219" name="Google Shape;219;p14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2" name="Google Shape;222;p14"/>
            <p:cNvSpPr txBox="1"/>
            <p:nvPr/>
          </p:nvSpPr>
          <p:spPr>
            <a:xfrm>
              <a:off x="576" y="2496"/>
              <a:ext cx="384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b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lang="en-US" sz="20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-3</a:t>
              </a:r>
              <a:endParaRPr/>
            </a:p>
          </p:txBody>
        </p:sp>
      </p:grpSp>
      <p:sp>
        <p:nvSpPr>
          <p:cNvPr id="223" name="Google Shape;223;p14"/>
          <p:cNvSpPr txBox="1"/>
          <p:nvPr/>
        </p:nvSpPr>
        <p:spPr>
          <a:xfrm>
            <a:off x="228600" y="1235075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AutoNum type="arabicPeriod" startAt="2"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Evaluate the following postfix expression.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2  10  4  *  5  /  +  10  3  +  -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/>
          <p:nvPr>
            <p:ph idx="4294967295" type="body"/>
          </p:nvPr>
        </p:nvSpPr>
        <p:spPr>
          <a:xfrm>
            <a:off x="152400" y="1371600"/>
            <a:ext cx="8610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AutoNum type="arabicPeriod" startAt="3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Describe an algorithm that uses a stack and a queue to test if a character string is a palindrome.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	</a:t>
            </a:r>
            <a:r>
              <a:rPr b="0" i="0" lang="en-US" sz="20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while (more characters in the string) {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	     ch = the next character; puch(ch); enqueue(ch);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	while (the stack is not empty) {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		if (top()!=front()) break;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		pop(); dequeue();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	if (the stack is empty) print the string is a palindrom;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	else print the string is not a palindrom;</a:t>
            </a:r>
            <a:endParaRPr b="0" i="0" sz="20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Analysis">
  <a:themeElements>
    <a:clrScheme name="aAnalysis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