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Arial Narrow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CC303D-CB43-4702-BF47-2E6D5DE8BD4C}">
  <a:tblStyle styleId="{C6CC303D-CB43-4702-BF47-2E6D5DE8BD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671CDF-CEE8-4157-ABC9-D30C045970EC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bold.fntdata"/><Relationship Id="rId12" Type="http://schemas.openxmlformats.org/officeDocument/2006/relationships/slide" Target="slides/slide7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10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09600" y="274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Basic</a:t>
            </a:r>
            <a:endParaRPr/>
          </a:p>
        </p:txBody>
      </p:sp>
      <p:pic>
        <p:nvPicPr>
          <p:cNvPr descr="fancy_c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4495800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85800" y="3048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compile and run a Java program using JDK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85800" y="1905000"/>
            <a:ext cx="7772400" cy="213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C:\&gt; javac Hello.java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(The compiler creates Hello.class)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C:\&gt; java Hello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(The interpreter excutes Hello.class.)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33400" y="4953000"/>
            <a:ext cx="1295400" cy="685800"/>
          </a:xfrm>
          <a:prstGeom prst="flowChartDocumen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Hello.Java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286000" y="4997450"/>
            <a:ext cx="1066800" cy="609600"/>
          </a:xfrm>
          <a:prstGeom prst="flowChartProcess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Javac</a:t>
            </a:r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>
            <a:off x="1828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/>
          <p:nvPr/>
        </p:nvSpPr>
        <p:spPr>
          <a:xfrm>
            <a:off x="5562600" y="4953000"/>
            <a:ext cx="1066800" cy="609600"/>
          </a:xfrm>
          <a:prstGeom prst="flowChartProcess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Java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2286000" y="5715000"/>
            <a:ext cx="1066800" cy="6096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Compiler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3657600" y="5715000"/>
            <a:ext cx="1524000" cy="609600"/>
          </a:xfrm>
          <a:prstGeom prst="flowChartInputOutpu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bytecode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5486400" y="5715000"/>
            <a:ext cx="1295400" cy="914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Virtual machine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52400" y="5791200"/>
            <a:ext cx="1295400" cy="685800"/>
          </a:xfrm>
          <a:prstGeom prst="flowChartDocumen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Program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Java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810000" y="4953000"/>
            <a:ext cx="1295400" cy="685800"/>
          </a:xfrm>
          <a:prstGeom prst="flowChartDocument">
            <a:avLst/>
          </a:prstGeom>
          <a:solidFill>
            <a:srgbClr val="3399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Hello.class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33528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51054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6629400" y="5257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/>
          <p:nvPr/>
        </p:nvSpPr>
        <p:spPr>
          <a:xfrm>
            <a:off x="6934200" y="4876800"/>
            <a:ext cx="1219200" cy="6858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output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648200" y="4191000"/>
            <a:ext cx="1219200" cy="6858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input</a:t>
            </a:r>
            <a:endParaRPr/>
          </a:p>
        </p:txBody>
      </p:sp>
      <p:cxnSp>
        <p:nvCxnSpPr>
          <p:cNvPr id="193" name="Google Shape;193;p23"/>
          <p:cNvCxnSpPr/>
          <p:nvPr/>
        </p:nvCxnSpPr>
        <p:spPr>
          <a:xfrm>
            <a:off x="5638800" y="4648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85800" y="762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compile and run a Java program on athena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52400" y="1600200"/>
            <a:ext cx="8763000" cy="1066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[wang@athena:12] javac Hello.java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[wang@athena:13] java Hello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105400" y="6324600"/>
            <a:ext cx="32004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 means ⇒ Hello.class</a:t>
            </a: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>
            <a:off x="3505200" y="5638800"/>
            <a:ext cx="1600200" cy="914400"/>
          </a:xfrm>
          <a:prstGeom prst="straightConnector1">
            <a:avLst/>
          </a:prstGeom>
          <a:noFill/>
          <a:ln cap="flat" cmpd="sng" w="12700">
            <a:solidFill>
              <a:srgbClr val="FF33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2" name="Google Shape;202;p24"/>
          <p:cNvSpPr/>
          <p:nvPr/>
        </p:nvSpPr>
        <p:spPr>
          <a:xfrm>
            <a:off x="228600" y="5257800"/>
            <a:ext cx="8610600" cy="914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[wang@athena:16] gcj –C Hello.java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[wang@athena:17] gij Hello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28600" y="27432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ahead-of-time compiler for Java, gcj, and GNU interpreter for Java bytecode, gij.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28600" y="3810000"/>
            <a:ext cx="8610600" cy="914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[wang@athena:14] gcj Hello.java --main=Hello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[wang@athena:15] a.out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304800" y="47244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52400" y="76200"/>
            <a:ext cx="8763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compile a Java program on line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52400" y="1676400"/>
            <a:ext cx="8763000" cy="1066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web sites providing remote compiling services, e.g.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http://www.innovation.ch/java/java_compile.html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685800" y="152400"/>
            <a:ext cx="754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from the Java Console 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class provides methods for reading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from the Java console or text files.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java.util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(separates) input into sequences of characters called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tokens are separated by standard white space characters (tab, space, newline, etc.)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1.5 or later only.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1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Scanner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scan = new Scanner( System.in 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914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{C6CC303D-CB43-4702-BF47-2E6D5DE8BD4C}</a:tableStyleId>
              </a:tblPr>
              <a:tblGrid>
                <a:gridCol w="7239000"/>
              </a:tblGrid>
              <a:tr h="18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Scanner( InputStream source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creates a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Scanner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object for reading from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source.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If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System.in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this instantiates a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Scanner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for reading from the Java console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 next…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/>
          </a:p>
        </p:txBody>
      </p:sp>
      <p:graphicFrame>
        <p:nvGraphicFramePr>
          <p:cNvPr id="231" name="Google Shape;231;p28"/>
          <p:cNvGraphicFramePr/>
          <p:nvPr/>
        </p:nvGraphicFramePr>
        <p:xfrm>
          <a:off x="6858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{C6CC303D-CB43-4702-BF47-2E6D5DE8BD4C}</a:tableStyleId>
              </a:tblPr>
              <a:tblGrid>
                <a:gridCol w="1752600"/>
                <a:gridCol w="60198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name and argument 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</a:t>
                      </a:r>
                      <a:r>
                        <a:rPr b="0" i="0"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in the input stream as a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dataType. dataType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byte, int, short, long, float, double,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or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next(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in the input stream as a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nextLine( 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remainder of the line as a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685800" y="76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76200" y="685800"/>
            <a:ext cx="8991600" cy="609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java.util.Scanner;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scannerTest {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 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Scanner stdin = new Scanner(System.in);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 {	if (stdin.hasNextInt()) {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int n = stdin.nextInt();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System.out.println("Integer entered: "+n);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else 	if (stdin.hasNext("[a-zA-Z]*")) {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String s = stdin.next();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System.out.println("String entered: "+s);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 else break;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while (true);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spcBef>
                <a:spcPts val="470"/>
              </a:spcBef>
              <a:spcAft>
                <a:spcPts val="0"/>
              </a:spcAft>
              <a:buClr>
                <a:schemeClr val="accent2"/>
              </a:buClr>
              <a:buSzPts val="2350"/>
              <a:buFont typeface="Times New Roman"/>
              <a:buNone/>
            </a:pPr>
            <a:r>
              <a:rPr b="0" i="0" lang="en-US" sz="235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85800" y="304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to the Java Console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228600" y="1371600"/>
            <a:ext cx="8382000" cy="3886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default standard output device, which is tied to the Java Console.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commonly used methods: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–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System.out.print("Hello!");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–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System.out.println("Hello!");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–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System.out.printf("%10s","Hello");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formatted data.</a:t>
            </a:r>
            <a:br>
              <a:rPr b="1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277813"/>
            <a:ext cx="72390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printf()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0" y="1676400"/>
            <a:ext cx="9067800" cy="312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 (String format, Object... args)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"..." indicates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varargs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functionality (also referred to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arity methods).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values arg1, earg2, etc. to characters according to conversion specifiers.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specifier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begins with the character </a:t>
            </a:r>
            <a:r>
              <a:rPr b="0" i="0" lang="en-US" sz="28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ends with a </a:t>
            </a:r>
            <a:r>
              <a:rPr b="0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character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219075" y="381000"/>
            <a:ext cx="81629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printf() example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04800" y="1295400"/>
            <a:ext cx="82296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12;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y = 3.5;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System.out.printf("x =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%d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 = </a:t>
            </a:r>
            <a:r>
              <a:rPr b="1" lang="en-US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%f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\n",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28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457200" y="4800600"/>
            <a:ext cx="7772400" cy="1323439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12 and y = 3.5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4114800" y="3965575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specifiers</a:t>
            </a:r>
            <a:endParaRPr sz="2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 rot="10800000">
            <a:off x="4343400" y="352425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/>
          <p:nvPr/>
        </p:nvCxnSpPr>
        <p:spPr>
          <a:xfrm rot="10800000">
            <a:off x="6172200" y="352425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/>
          <p:nvPr/>
        </p:nvCxnSpPr>
        <p:spPr>
          <a:xfrm rot="10800000">
            <a:off x="7315200" y="276225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2"/>
          <p:cNvCxnSpPr/>
          <p:nvPr/>
        </p:nvCxnSpPr>
        <p:spPr>
          <a:xfrm rot="10800000">
            <a:off x="6172200" y="2762250"/>
            <a:ext cx="1143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2"/>
          <p:cNvCxnSpPr/>
          <p:nvPr/>
        </p:nvCxnSpPr>
        <p:spPr>
          <a:xfrm>
            <a:off x="6172200" y="276225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2"/>
          <p:cNvCxnSpPr/>
          <p:nvPr/>
        </p:nvCxnSpPr>
        <p:spPr>
          <a:xfrm rot="10800000">
            <a:off x="7010400" y="276225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 rot="10800000">
            <a:off x="7010400" y="253365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4343400" y="2533650"/>
            <a:ext cx="26670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4343400" y="253365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2"/>
          <p:cNvSpPr txBox="1"/>
          <p:nvPr/>
        </p:nvSpPr>
        <p:spPr>
          <a:xfrm>
            <a:off x="457200" y="4286250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33400" y="304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Java?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52400" y="2514600"/>
            <a:ext cx="89154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"...A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simple, pure object-oriented, distributed, interpreted, robust, secure, architecture neutral, portable, high-performance, multi-threaded, and dynamic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language.“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[Sun Microsystems, Summer 95]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057400" y="4648200"/>
            <a:ext cx="3352800" cy="783193"/>
          </a:xfrm>
          <a:prstGeom prst="wedgeRoundRectCallout">
            <a:avLst>
              <a:gd fmla="val -30844" name="adj1"/>
              <a:gd fmla="val -227364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typing + no pointer + auto garbage collection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019800" y="4876800"/>
            <a:ext cx="2819400" cy="1098550"/>
          </a:xfrm>
          <a:prstGeom prst="wedgeRoundRectCallout">
            <a:avLst>
              <a:gd fmla="val -132545" name="adj1"/>
              <a:gd fmla="val -198843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is designed to reduce many security risks.</a:t>
            </a:r>
            <a:endParaRPr b="0" i="0" sz="2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324600" y="1616075"/>
            <a:ext cx="2667000" cy="441325"/>
          </a:xfrm>
          <a:prstGeom prst="wedgeRoundRectCallout">
            <a:avLst>
              <a:gd fmla="val -52681" name="adj1"/>
              <a:gd fmla="val 167264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RMI, Servlet, Applet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04800" y="1223963"/>
            <a:ext cx="2667000" cy="771525"/>
          </a:xfrm>
          <a:prstGeom prst="wedgeRoundRectCallout">
            <a:avLst>
              <a:gd fmla="val -22204" name="adj1"/>
              <a:gd fmla="val 198954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Bytecode for virtual machines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276600" y="1752600"/>
            <a:ext cx="2667000" cy="457200"/>
          </a:xfrm>
          <a:prstGeom prst="wedgeRoundRectCallout">
            <a:avLst>
              <a:gd fmla="val -52681" name="adj1"/>
              <a:gd fmla="val 167264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thing is a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09600" y="361950"/>
            <a:ext cx="7772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Characters</a:t>
            </a:r>
            <a:endParaRPr/>
          </a:p>
        </p:txBody>
      </p:sp>
      <p:graphicFrame>
        <p:nvGraphicFramePr>
          <p:cNvPr id="274" name="Google Shape;274;p33"/>
          <p:cNvGraphicFramePr/>
          <p:nvPr/>
        </p:nvGraphicFramePr>
        <p:xfrm>
          <a:off x="6096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{C6CC303D-CB43-4702-BF47-2E6D5DE8BD4C}</a:tableStyleId>
              </a:tblPr>
              <a:tblGrid>
                <a:gridCol w="1009650"/>
                <a:gridCol w="1717675"/>
                <a:gridCol w="5349875"/>
              </a:tblGrid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Converted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b,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“True”/”false”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c, 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 character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s, 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strings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Signed decimal integer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Unsigned octal integer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x,X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Unsigned hexadecimal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d.dddddd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d.ddddd</a:t>
                      </a:r>
                      <a:r>
                        <a:rPr b="0" i="0" lang="en-US" sz="2400" u="none" cap="none" strike="noStrik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b="0" i="0" lang="en-US" sz="2400" u="sng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g,G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f or e style whichever is smaller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h, 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609600" y="533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Width and Precision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52400" y="1524000"/>
            <a:ext cx="8763000" cy="44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0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between % and conversion character</a:t>
            </a:r>
            <a:endParaRPr/>
          </a:p>
          <a:p>
            <a:pPr indent="-450850" lvl="0" marL="4508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width specifies minimum number of columns to be used.</a:t>
            </a:r>
            <a:endParaRPr/>
          </a:p>
          <a:p>
            <a:pPr indent="-450850" lvl="0" marL="4508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field width is positive, right justification is used. If the field width is negative, left justification is used.</a:t>
            </a:r>
            <a:endParaRPr/>
          </a:p>
          <a:p>
            <a:pPr indent="-450850" lvl="0" marL="4508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 to separate field width from precision</a:t>
            </a:r>
            <a:endParaRPr/>
          </a:p>
          <a:p>
            <a:pPr indent="-450850" lvl="0" marL="4508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specifies</a:t>
            </a:r>
            <a:endParaRPr/>
          </a:p>
          <a:p>
            <a:pPr indent="-287338" lvl="1" marL="8524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String’s maximum number of characters to be printed.</a:t>
            </a:r>
            <a:endParaRPr/>
          </a:p>
          <a:p>
            <a:pPr indent="-287338" lvl="1" marL="8524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digits after the decimal point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457200" y="277813"/>
            <a:ext cx="72390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152400" y="1295400"/>
            <a:ext cx="88392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between % and the conversion character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sign (+), to display plus or negative sign for numbers.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Space,  put a space before positive number.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Pound sign (#), to put 0 for octal, 0x for hexadecimal, force a decimal point for floats.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(0), to pad a field with leading zeros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1066800" y="152400"/>
            <a:ext cx="6629400" cy="827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0" y="1066800"/>
            <a:ext cx="9067800" cy="55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printfTest1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System.out.printf("%9s%9d%9c%9f\n","aloha",5,'Z',5.67);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System.out.printf("%-9s%-9d%-9c%9f\n","aloha",5,'Z',5.67);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System.out.printf("%-9.3s%-9.3f\n","aloha",5.67);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System.out.printf("%x, %#x\n", 123, 123);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System.out.printf("%09d\n", 123);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aloha        5        Z 5.670000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aloha    5        Z        5.670000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alo      5.670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7b, 0x7b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000000123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1103313" y="277813"/>
            <a:ext cx="68580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index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228600" y="1524000"/>
            <a:ext cx="8763000" cy="4530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Format:  n$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printfTest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System.out.printf("%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1$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 %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1$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 %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3$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 %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2$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d\n",1,2,3,4,5);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1 1 3 2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609600" y="11430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228600" y="2057400"/>
            <a:ext cx="86868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programs are usually not written from scratch.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hundreds of library classes for all occasions.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classes are organized into packages.  For example: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java.util — miscellaneous utility classes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java.awt — window and graphics toolkit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javax.swing — GUI development package</a:t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685800" y="2286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library classes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04800" y="1219200"/>
            <a:ext cx="86106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fully-qualified library class name includes the package name.  For example: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java.awt.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javax.swing.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statements at the top of the source file let you refer to library classes by their short names.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  javax.swing.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JButton;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JButton go = new JButton("Go");</a:t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6781800" y="5032375"/>
            <a:ext cx="2133600" cy="835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283" y="0"/>
                </a:moveTo>
                <a:close/>
                <a:lnTo>
                  <a:pt x="-4283" y="120000"/>
                </a:lnTo>
              </a:path>
              <a:path extrusionOk="0" fill="none" h="120000" w="120000">
                <a:moveTo>
                  <a:pt x="-4283" y="16428"/>
                </a:moveTo>
                <a:lnTo>
                  <a:pt x="-32500" y="16428"/>
                </a:lnTo>
                <a:lnTo>
                  <a:pt x="-59467" y="-21672"/>
                </a:lnTo>
              </a:path>
            </a:pathLst>
          </a:custGeom>
          <a:solidFill>
            <a:schemeClr val="hlink"/>
          </a:solidFill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Fully-qualified</a:t>
            </a: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5791200" y="5970588"/>
            <a:ext cx="2087563" cy="46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78" y="0"/>
                </a:moveTo>
                <a:close/>
                <a:lnTo>
                  <a:pt x="-4378" y="120000"/>
                </a:lnTo>
              </a:path>
              <a:path extrusionOk="0" fill="none" h="120000" w="120000">
                <a:moveTo>
                  <a:pt x="-4378" y="29189"/>
                </a:moveTo>
                <a:lnTo>
                  <a:pt x="-40612" y="29189"/>
                </a:lnTo>
                <a:lnTo>
                  <a:pt x="-75283" y="-92434"/>
                </a:lnTo>
              </a:path>
            </a:pathLst>
          </a:custGeom>
          <a:solidFill>
            <a:schemeClr val="hlink"/>
          </a:solidFill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name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9"/>
          <p:cNvSpPr/>
          <p:nvPr/>
        </p:nvSpPr>
        <p:spPr>
          <a:xfrm rot="-5400000">
            <a:off x="1631950" y="1952625"/>
            <a:ext cx="320675" cy="1444625"/>
          </a:xfrm>
          <a:prstGeom prst="leftBrace">
            <a:avLst>
              <a:gd fmla="val 37541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9"/>
          <p:cNvSpPr/>
          <p:nvPr/>
        </p:nvSpPr>
        <p:spPr>
          <a:xfrm rot="-5400000">
            <a:off x="2781300" y="2247900"/>
            <a:ext cx="304800" cy="838200"/>
          </a:xfrm>
          <a:prstGeom prst="leftBrace">
            <a:avLst>
              <a:gd fmla="val 22917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219200" y="2759075"/>
            <a:ext cx="1108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package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2590800" y="2819400"/>
            <a:ext cx="719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685800" y="1524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library classes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457200" y="1219200"/>
            <a:ext cx="8305800" cy="403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import all classes of a package by using a wildcard .*: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  java.awt.*;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  java.awt.event.*;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  javax.swing.*;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 is imported automatically into all classes; defines System, Math, Object, String, and other commonly used classes.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5791200" y="2362200"/>
            <a:ext cx="2635250" cy="10064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Imports all classes from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awt.event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packages</a:t>
            </a:r>
            <a:endParaRPr/>
          </a:p>
        </p:txBody>
      </p:sp>
      <p:sp>
        <p:nvSpPr>
          <p:cNvPr id="327" name="Google Shape;327;p40"/>
          <p:cNvSpPr/>
          <p:nvPr/>
        </p:nvSpPr>
        <p:spPr>
          <a:xfrm>
            <a:off x="5257800" y="2209800"/>
            <a:ext cx="304800" cy="1423988"/>
          </a:xfrm>
          <a:prstGeom prst="rightBrace">
            <a:avLst>
              <a:gd fmla="val 38932" name="adj1"/>
              <a:gd fmla="val 4548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685800" y="1524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457200" y="1371600"/>
            <a:ext cx="83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lines printed.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System.out.printf("%d%10d\n", 123, 123);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System.out.printf("%010d%+d\n", 123, 123);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System.out.printf("%‑10d%x\n", 123, 123);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5" name="Google Shape;335;p41"/>
          <p:cNvGraphicFramePr/>
          <p:nvPr/>
        </p:nvGraphicFramePr>
        <p:xfrm>
          <a:off x="533400" y="398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{E7671CDF-CEE8-4157-ABC9-D30C045970EC}</a:tableStyleId>
              </a:tblPr>
              <a:tblGrid>
                <a:gridCol w="78555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  <a:gridCol w="433400"/>
              </a:tblGrid>
              <a:tr h="30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column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 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Platform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057400" y="4648200"/>
            <a:ext cx="1524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267200" y="4648200"/>
            <a:ext cx="1524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PowerPC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553200" y="4648200"/>
            <a:ext cx="1524000" cy="6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SPARC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276600" y="4038600"/>
            <a:ext cx="10668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676400" y="4038600"/>
            <a:ext cx="10668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876800" y="4038600"/>
            <a:ext cx="10668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BSD Unix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086600" y="4038600"/>
            <a:ext cx="1524000" cy="38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V Unix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600200" y="2971800"/>
            <a:ext cx="7086600" cy="685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Virtual Machine (Bytecode interpreter)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981200" y="1905000"/>
            <a:ext cx="1066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 Program 1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581400" y="1905000"/>
            <a:ext cx="1066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 program 2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029200" y="1905000"/>
            <a:ext cx="1066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 program 3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477000" y="1905000"/>
            <a:ext cx="10668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 program 4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848600" y="2514600"/>
            <a:ext cx="1524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077200" y="2514600"/>
            <a:ext cx="1524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305800" y="2514600"/>
            <a:ext cx="1524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172200" y="4191000"/>
            <a:ext cx="1524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400800" y="4191000"/>
            <a:ext cx="152400" cy="15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76200" y="1905000"/>
            <a:ext cx="137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programs in bytecode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28600" y="3962400"/>
            <a:ext cx="99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 S.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6200" y="4648200"/>
            <a:ext cx="137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838200" y="5638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Once, Run Anywhere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Structure of Java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04800" y="1066800"/>
            <a:ext cx="8534400" cy="55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lexical structure of a programming language is the set of elementary rules that define what are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basic atoms of the program. Some of the basic rules for Java are: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case sensitive.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Whitespace, tabs, and newline characters are ignored except when part of string constants. They can be added as needed for readability.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line comments begin with //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Multiline comments begin with /* and end with */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Documentary comments begin with /** and end with **/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statements terminate in semicolons!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terminate simple statements with a semicolon.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04800" y="12954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Reserved words are words that can't be used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Many of them are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have a special purpose in Java.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28600" y="2819400"/>
            <a:ext cx="8763000" cy="335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reserved keywords: (45)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abstract, boolean, break, byte, case, catch, char, class, continue, default, do, double, else, extends, final, finally, float, for, if, implements, import, instanceof, int, interface, long, native, new, package, private, protected, public, return, short, static, super, switch, synchronized, this, throw, throws, transient, try, void, volatile, while.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const, goto are reserved keywords not in use. 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null, true, false are reserved literals in java.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Types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81000" y="762000"/>
            <a:ext cx="84582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types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(8 bits), short (16 bits), int (32 bits), long (64 bits)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(32 bits), double (64 bits)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- unicode! e,g, ‘\u12ab’ (16 bits)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(16 bits, true/false)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types (Subtypes of Object)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Classes: String etc.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  <a:p>
            <a:pPr indent="-609600" lvl="0" marL="609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default values for variables are 0/false/null.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09600" y="50292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33400" y="5867400"/>
            <a:ext cx="8229600" cy="7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+, -, *, /, &lt;&lt;, &gt;&gt;,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&amp;, |, ^, &amp;&amp;, ||, ...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Java program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04800" y="2362200"/>
            <a:ext cx="8534400" cy="3352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Hello.java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Hello {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System.out.println("Hello, World!");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method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04800" y="1066800"/>
            <a:ext cx="8534400" cy="510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interpreter starts by calling the public class's main() method.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method takes an array of String as an argument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 method must be declared public, static and not return a value (void).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of the main() method can be any of these: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 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 (String [] args 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public void main (String [] args)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args can instead be any valid identifier like "anything"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81000" y="1524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resources –</a:t>
            </a:r>
            <a:b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official Java site : 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http://www.oracle.com/technetwork/java/javase/downloads/index.html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6200" y="2362200"/>
            <a:ext cx="9067800" cy="441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SE Development Kit (JDK)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classes.zip (This's needed by the compiler &amp; interpreter.)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src.zip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Compiler (javac.exe)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Interpreters (java.exe jre.exe)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Applet Viewer (appletviewer.exe)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Debugger (jdb.exe)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Documentation Generator (javadoc.exe)</a:t>
            </a:r>
            <a:endParaRPr/>
          </a:p>
          <a:p>
            <a:pPr indent="-463550" lvl="0" marL="463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