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Tahom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Tahom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85800" y="11430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Statements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52400" y="2667000"/>
            <a:ext cx="8763000" cy="32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entrenched in statements: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statements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statements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statements: if, switch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Repetitive statements:  for, while, do/do-while</a:t>
            </a:r>
            <a:endParaRPr/>
          </a:p>
        </p:txBody>
      </p:sp>
      <p:pic>
        <p:nvPicPr>
          <p:cNvPr descr="fancy_co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938" y="152400"/>
            <a:ext cx="1211262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685800" y="1524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Conversions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52400" y="914400"/>
            <a:ext cx="8839200" cy="556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when performing an arithmetic operation, all values must be of the same type.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it is necessary to convert data from one type to another.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Conversions must be handled carefully to avoid losing information.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Widening conversions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safest because they tend to go from a small data type to a larger one (such as a short to an int)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Narrowing conversions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lose information because they tend to go from a large data type to a smaller one (such as an int to a short)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Conversions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04800" y="990600"/>
            <a:ext cx="8458200" cy="502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data conversions can occur in three ways: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conversion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promotion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conversion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when a value of one type is assigned to a variable of another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promotion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happens automatically when operators in expressions convert their operands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widening conversions can happen for the above two cases.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85800" y="1524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Conversions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57200" y="1066800"/>
            <a:ext cx="8382000" cy="495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most powerful, and dangerous technique for conversion.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widening and narrowing conversions can be accomplished by explicitly casting a value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cast, the type is put in parentheses in front of the value being converted.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total and count are integers, but we want a floating point result when dividing them, we can cast total: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= (float) total / count;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Short-circuit Evaluation of Boolean Expressions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04800" y="1843088"/>
            <a:ext cx="8610600" cy="3871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boolean expressions are evaluated left to right until their truth value becomes known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evaluation stops.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Example, To prevent divide by 0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!= 0) &amp;&amp; (y/x &gt; 5)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ok,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(y/x &gt; 5) &amp;&amp; (x != 0)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Statements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52400" y="1676400"/>
            <a:ext cx="8839200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zero or more statements contained between { and }.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	s1; s2; ….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compound statement is also called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compound statement is considered as a single statement.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Statements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1447800"/>
            <a:ext cx="8229600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forms: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(condition) statement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(condition) statement1 else statement2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 rot="1681014">
            <a:off x="3502025" y="4090988"/>
            <a:ext cx="1676400" cy="914400"/>
          </a:xfrm>
          <a:prstGeom prst="parallelogram">
            <a:avLst>
              <a:gd fmla="val 57954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4267200" y="35052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/>
          <p:nvPr/>
        </p:nvCxnSpPr>
        <p:spPr>
          <a:xfrm>
            <a:off x="4343400" y="61722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3733800" y="4343400"/>
            <a:ext cx="11414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5257800" y="45720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25" name="Google Shape;225;p28"/>
          <p:cNvSpPr/>
          <p:nvPr/>
        </p:nvSpPr>
        <p:spPr>
          <a:xfrm>
            <a:off x="5715000" y="4953000"/>
            <a:ext cx="1828800" cy="609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" name="Google Shape;226;p28"/>
          <p:cNvCxnSpPr/>
          <p:nvPr/>
        </p:nvCxnSpPr>
        <p:spPr>
          <a:xfrm>
            <a:off x="6400800" y="56388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8"/>
          <p:cNvCxnSpPr/>
          <p:nvPr/>
        </p:nvCxnSpPr>
        <p:spPr>
          <a:xfrm rot="10800000">
            <a:off x="4419600" y="6096000"/>
            <a:ext cx="198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 txBox="1"/>
          <p:nvPr/>
        </p:nvSpPr>
        <p:spPr>
          <a:xfrm>
            <a:off x="5410200" y="3962400"/>
            <a:ext cx="657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2590800" y="3962400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4191000" y="59436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5791200" y="5029200"/>
            <a:ext cx="16557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1295400" y="5029200"/>
            <a:ext cx="1905000" cy="68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371600" y="5105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</a:t>
            </a:r>
            <a:endParaRPr/>
          </a:p>
        </p:txBody>
      </p:sp>
      <p:cxnSp>
        <p:nvCxnSpPr>
          <p:cNvPr id="234" name="Google Shape;234;p28"/>
          <p:cNvCxnSpPr/>
          <p:nvPr/>
        </p:nvCxnSpPr>
        <p:spPr>
          <a:xfrm>
            <a:off x="6400800" y="4572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2209800" y="45720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2209800" y="45720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2286000" y="5715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8"/>
          <p:cNvCxnSpPr/>
          <p:nvPr/>
        </p:nvCxnSpPr>
        <p:spPr>
          <a:xfrm rot="10800000">
            <a:off x="2286000" y="6096000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grammatical ambiguity in if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381000" y="16764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0"/>
              <a:buFont typeface="Noto Sans Symbols"/>
              <a:buNone/>
            </a:pPr>
            <a:r>
              <a:rPr b="0" i="0" lang="en-US" sz="21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-1;</a:t>
            </a:r>
            <a:endParaRPr/>
          </a:p>
          <a:p>
            <a:pPr indent="-342900" lvl="0" marL="342900" marR="0" rtl="0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180"/>
              <a:buFont typeface="Noto Sans Symbols"/>
              <a:buNone/>
            </a:pPr>
            <a:r>
              <a:rPr b="0" i="0" lang="en-US" sz="21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-1;</a:t>
            </a:r>
            <a:endParaRPr/>
          </a:p>
          <a:p>
            <a:pPr indent="-342900" lvl="0" marL="342900" marR="0" rtl="0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180"/>
              <a:buFont typeface="Times New Roman"/>
              <a:buNone/>
            </a:pPr>
            <a:r>
              <a:rPr b="0" i="0" lang="en-US" sz="21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(x&gt;0) if (y&gt;0) System.out.println(“A”); else System.out.println(“B”);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04800" y="3657600"/>
            <a:ext cx="8610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-1;</a:t>
            </a:r>
            <a:endParaRPr/>
          </a:p>
          <a:p>
            <a:pPr indent="-342900" lvl="0" marL="342900" marR="0" rtl="0" algn="l">
              <a:spcBef>
                <a:spcPts val="436"/>
              </a:spcBef>
              <a:spcAft>
                <a:spcPts val="0"/>
              </a:spcAft>
              <a:buNone/>
            </a:pPr>
            <a:r>
              <a:rPr lang="en-US" sz="21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-1;</a:t>
            </a:r>
            <a:endParaRPr/>
          </a:p>
          <a:p>
            <a:pPr indent="-342900" lvl="0" marL="342900" marR="0" rtl="0" algn="l">
              <a:spcBef>
                <a:spcPts val="436"/>
              </a:spcBef>
              <a:spcAft>
                <a:spcPts val="0"/>
              </a:spcAft>
              <a:buNone/>
            </a:pPr>
            <a:r>
              <a:rPr lang="en-US" sz="21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(x&gt;0) </a:t>
            </a:r>
            <a:endParaRPr/>
          </a:p>
          <a:p>
            <a:pPr indent="-342900" lvl="0" marL="342900" marR="0" rtl="0" algn="l">
              <a:spcBef>
                <a:spcPts val="436"/>
              </a:spcBef>
              <a:spcAft>
                <a:spcPts val="0"/>
              </a:spcAft>
              <a:buNone/>
            </a:pPr>
            <a:r>
              <a:rPr lang="en-US" sz="21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(y&gt;0) System.out.println(“A”); </a:t>
            </a:r>
            <a:endParaRPr/>
          </a:p>
          <a:p>
            <a:pPr indent="-342900" lvl="0" marL="342900" marR="0" rtl="0" algn="l">
              <a:spcBef>
                <a:spcPts val="436"/>
              </a:spcBef>
              <a:spcAft>
                <a:spcPts val="0"/>
              </a:spcAft>
              <a:buNone/>
            </a:pPr>
            <a:r>
              <a:rPr lang="en-US" sz="21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System.out.println(“B”);</a:t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 rot="-900000">
            <a:off x="5125546" y="4004066"/>
            <a:ext cx="2201863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Indentation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doesn’t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Help  !!!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1447800" y="2514600"/>
            <a:ext cx="3657600" cy="36576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99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1447800" y="2438400"/>
            <a:ext cx="7010400" cy="45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99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conditional operator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457200" y="1981200"/>
            <a:ext cx="8305800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expr1 ? expr2 : expr3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x = y&gt;0 ? z*y : z+x;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 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(y&gt;0) x = z*y; else x = z+x;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457200" y="2286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Switch Statement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52400" y="1295400"/>
            <a:ext cx="6477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format is: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switch (byte/char/short/int valued expression) {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value1: 0 or more statements;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value2: 0 or more statements;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value3: 0 or more statements;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default:  0 or more statements; 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  <p:grpSp>
        <p:nvGrpSpPr>
          <p:cNvPr id="261" name="Google Shape;261;p31"/>
          <p:cNvGrpSpPr/>
          <p:nvPr/>
        </p:nvGrpSpPr>
        <p:grpSpPr>
          <a:xfrm>
            <a:off x="6156325" y="1600200"/>
            <a:ext cx="3063875" cy="3962400"/>
            <a:chOff x="1478" y="1008"/>
            <a:chExt cx="3092" cy="2496"/>
          </a:xfrm>
        </p:grpSpPr>
        <p:grpSp>
          <p:nvGrpSpPr>
            <p:cNvPr id="262" name="Google Shape;262;p31"/>
            <p:cNvGrpSpPr/>
            <p:nvPr/>
          </p:nvGrpSpPr>
          <p:grpSpPr>
            <a:xfrm>
              <a:off x="2354" y="1008"/>
              <a:ext cx="1386" cy="2496"/>
              <a:chOff x="2354" y="1008"/>
              <a:chExt cx="1386" cy="2496"/>
            </a:xfrm>
          </p:grpSpPr>
          <p:sp>
            <p:nvSpPr>
              <p:cNvPr id="263" name="Google Shape;263;p31"/>
              <p:cNvSpPr/>
              <p:nvPr/>
            </p:nvSpPr>
            <p:spPr>
              <a:xfrm>
                <a:off x="2354" y="1296"/>
                <a:ext cx="1386" cy="672"/>
              </a:xfrm>
              <a:prstGeom prst="flowChartDecision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expression=</a:t>
                </a:r>
                <a:endParaRPr/>
              </a:p>
            </p:txBody>
          </p:sp>
          <p:cxnSp>
            <p:nvCxnSpPr>
              <p:cNvPr id="264" name="Google Shape;264;p31"/>
              <p:cNvCxnSpPr/>
              <p:nvPr/>
            </p:nvCxnSpPr>
            <p:spPr>
              <a:xfrm rot="10800000">
                <a:off x="3024" y="1008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  <p:sp>
            <p:nvSpPr>
              <p:cNvPr id="265" name="Google Shape;265;p31"/>
              <p:cNvSpPr/>
              <p:nvPr/>
            </p:nvSpPr>
            <p:spPr>
              <a:xfrm>
                <a:off x="2593" y="3024"/>
                <a:ext cx="862" cy="240"/>
              </a:xfrm>
              <a:prstGeom prst="flowChartProcess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v4: …</a:t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2593" y="3264"/>
                <a:ext cx="862" cy="240"/>
              </a:xfrm>
              <a:prstGeom prst="flowChartProcess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v5: …</a:t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2593" y="2544"/>
                <a:ext cx="862" cy="240"/>
              </a:xfrm>
              <a:prstGeom prst="flowChartProcess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v2: …</a:t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2593" y="2304"/>
                <a:ext cx="862" cy="240"/>
              </a:xfrm>
              <a:prstGeom prst="flowChartProcess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v1: …</a:t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2593" y="2784"/>
                <a:ext cx="862" cy="240"/>
              </a:xfrm>
              <a:prstGeom prst="flowChartProcess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v3: …</a:t>
                </a:r>
                <a:endParaRPr/>
              </a:p>
            </p:txBody>
          </p:sp>
          <p:cxnSp>
            <p:nvCxnSpPr>
              <p:cNvPr id="270" name="Google Shape;270;p31"/>
              <p:cNvCxnSpPr/>
              <p:nvPr/>
            </p:nvCxnSpPr>
            <p:spPr>
              <a:xfrm>
                <a:off x="3024" y="1968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71" name="Google Shape;271;p31"/>
            <p:cNvSpPr txBox="1"/>
            <p:nvPr/>
          </p:nvSpPr>
          <p:spPr>
            <a:xfrm>
              <a:off x="1478" y="1680"/>
              <a:ext cx="5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v5</a:t>
              </a:r>
              <a:endParaRPr/>
            </a:p>
          </p:txBody>
        </p:sp>
        <p:sp>
          <p:nvSpPr>
            <p:cNvPr id="272" name="Google Shape;272;p31"/>
            <p:cNvSpPr txBox="1"/>
            <p:nvPr/>
          </p:nvSpPr>
          <p:spPr>
            <a:xfrm>
              <a:off x="2016" y="1872"/>
              <a:ext cx="5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v3</a:t>
              </a:r>
              <a:endParaRPr/>
            </a:p>
          </p:txBody>
        </p:sp>
        <p:sp>
          <p:nvSpPr>
            <p:cNvPr id="273" name="Google Shape;273;p31"/>
            <p:cNvSpPr txBox="1"/>
            <p:nvPr/>
          </p:nvSpPr>
          <p:spPr>
            <a:xfrm>
              <a:off x="2688" y="1920"/>
              <a:ext cx="5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v1</a:t>
              </a:r>
              <a:endParaRPr/>
            </a:p>
          </p:txBody>
        </p:sp>
        <p:sp>
          <p:nvSpPr>
            <p:cNvPr id="274" name="Google Shape;274;p31"/>
            <p:cNvSpPr txBox="1"/>
            <p:nvPr/>
          </p:nvSpPr>
          <p:spPr>
            <a:xfrm>
              <a:off x="3360" y="1872"/>
              <a:ext cx="5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v2</a:t>
              </a:r>
              <a:endParaRPr/>
            </a:p>
          </p:txBody>
        </p:sp>
        <p:sp>
          <p:nvSpPr>
            <p:cNvPr id="275" name="Google Shape;275;p31"/>
            <p:cNvSpPr txBox="1"/>
            <p:nvPr/>
          </p:nvSpPr>
          <p:spPr>
            <a:xfrm>
              <a:off x="3984" y="1680"/>
              <a:ext cx="5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v4</a:t>
              </a:r>
              <a:endParaRPr/>
            </a:p>
          </p:txBody>
        </p:sp>
      </p:grpSp>
      <p:sp>
        <p:nvSpPr>
          <p:cNvPr id="276" name="Google Shape;276;p31"/>
          <p:cNvSpPr/>
          <p:nvPr/>
        </p:nvSpPr>
        <p:spPr>
          <a:xfrm rot="-492309">
            <a:off x="8047038" y="2792413"/>
            <a:ext cx="500062" cy="1446212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 rot="10307691">
            <a:off x="8047025" y="2792400"/>
            <a:ext cx="50006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31"/>
          <p:cNvSpPr/>
          <p:nvPr/>
        </p:nvSpPr>
        <p:spPr>
          <a:xfrm rot="-315840">
            <a:off x="8029575" y="2625725"/>
            <a:ext cx="876300" cy="2319338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 rot="10484160">
            <a:off x="8029575" y="2625725"/>
            <a:ext cx="876300" cy="231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31"/>
          <p:cNvSpPr/>
          <p:nvPr/>
        </p:nvSpPr>
        <p:spPr>
          <a:xfrm flipH="1" rot="1401645">
            <a:off x="6640513" y="2838450"/>
            <a:ext cx="973137" cy="1685925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 flipH="1" rot="-9398355">
            <a:off x="6640500" y="2838450"/>
            <a:ext cx="973137" cy="168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2" name="Google Shape;282;p31"/>
          <p:cNvCxnSpPr/>
          <p:nvPr/>
        </p:nvCxnSpPr>
        <p:spPr>
          <a:xfrm rot="10800000">
            <a:off x="7696200" y="55626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sp>
        <p:nvSpPr>
          <p:cNvPr id="283" name="Google Shape;283;p31"/>
          <p:cNvSpPr/>
          <p:nvPr/>
        </p:nvSpPr>
        <p:spPr>
          <a:xfrm flipH="1" rot="1040232">
            <a:off x="5992813" y="2552700"/>
            <a:ext cx="1670050" cy="2590800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 flipH="1" rot="-9759768">
            <a:off x="5992800" y="2552700"/>
            <a:ext cx="167005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switch example 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762000" y="1752600"/>
            <a:ext cx="7853363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(score/10)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case 10 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9 :	grade = ‘A’;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8 : 	grade = ‘B’;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7 : 	grade = ‘C’;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6 : 	grade = ‘D’;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:	grade = ‘F’;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4495801" y="2819400"/>
            <a:ext cx="13715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Statements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8800"/>
            <a:ext cx="7769225" cy="4113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expression;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rot="10800000">
            <a:off x="3581400" y="31242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/>
          <p:nvPr/>
        </p:nvSpPr>
        <p:spPr>
          <a:xfrm>
            <a:off x="2209800" y="4114800"/>
            <a:ext cx="60960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 simple statement requires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a statement terminator.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 statement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228600" y="1828800"/>
            <a:ext cx="4495800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(expr1; expr2; expr3)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statement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152400" y="4724400"/>
            <a:ext cx="6019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(count=1; count&lt;=limit; count++)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i = stdin.nextInt();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sum +=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1"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3"/>
          <p:cNvSpPr/>
          <p:nvPr/>
        </p:nvSpPr>
        <p:spPr>
          <a:xfrm rot="1954667">
            <a:off x="6743700" y="2951163"/>
            <a:ext cx="1416050" cy="762000"/>
          </a:xfrm>
          <a:prstGeom prst="parallelogram">
            <a:avLst>
              <a:gd fmla="val 58744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p33"/>
          <p:cNvCxnSpPr/>
          <p:nvPr/>
        </p:nvCxnSpPr>
        <p:spPr>
          <a:xfrm>
            <a:off x="7467600" y="220980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3"/>
          <p:cNvCxnSpPr/>
          <p:nvPr/>
        </p:nvCxnSpPr>
        <p:spPr>
          <a:xfrm>
            <a:off x="7467600" y="3810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3"/>
          <p:cNvSpPr txBox="1"/>
          <p:nvPr/>
        </p:nvSpPr>
        <p:spPr>
          <a:xfrm>
            <a:off x="7046913" y="3048000"/>
            <a:ext cx="877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expr2</a:t>
            </a:r>
            <a:endParaRPr/>
          </a:p>
        </p:txBody>
      </p:sp>
      <p:cxnSp>
        <p:nvCxnSpPr>
          <p:cNvPr id="303" name="Google Shape;303;p33"/>
          <p:cNvCxnSpPr/>
          <p:nvPr/>
        </p:nvCxnSpPr>
        <p:spPr>
          <a:xfrm>
            <a:off x="8229600" y="556260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304" name="Google Shape;304;p33"/>
          <p:cNvSpPr txBox="1"/>
          <p:nvPr/>
        </p:nvSpPr>
        <p:spPr>
          <a:xfrm>
            <a:off x="6810375" y="4343400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6810375" y="4343400"/>
            <a:ext cx="13716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6" name="Google Shape;306;p33"/>
          <p:cNvCxnSpPr/>
          <p:nvPr/>
        </p:nvCxnSpPr>
        <p:spPr>
          <a:xfrm>
            <a:off x="6019800" y="3276600"/>
            <a:ext cx="6127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3"/>
          <p:cNvCxnSpPr/>
          <p:nvPr/>
        </p:nvCxnSpPr>
        <p:spPr>
          <a:xfrm flipH="1">
            <a:off x="6016625" y="3276600"/>
            <a:ext cx="3175" cy="2971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3"/>
          <p:cNvSpPr txBox="1"/>
          <p:nvPr/>
        </p:nvSpPr>
        <p:spPr>
          <a:xfrm>
            <a:off x="7648575" y="3810000"/>
            <a:ext cx="657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5946775" y="2743200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</p:txBody>
      </p:sp>
      <p:cxnSp>
        <p:nvCxnSpPr>
          <p:cNvPr id="310" name="Google Shape;310;p33"/>
          <p:cNvCxnSpPr/>
          <p:nvPr/>
        </p:nvCxnSpPr>
        <p:spPr>
          <a:xfrm rot="10800000">
            <a:off x="8991600" y="2514600"/>
            <a:ext cx="0" cy="30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311" name="Google Shape;311;p33"/>
          <p:cNvCxnSpPr/>
          <p:nvPr/>
        </p:nvCxnSpPr>
        <p:spPr>
          <a:xfrm rot="10800000">
            <a:off x="7543800" y="2514600"/>
            <a:ext cx="144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p33"/>
          <p:cNvSpPr/>
          <p:nvPr/>
        </p:nvSpPr>
        <p:spPr>
          <a:xfrm>
            <a:off x="6705600" y="1676400"/>
            <a:ext cx="14478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7010400" y="1676400"/>
            <a:ext cx="877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expr1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7010400" y="5334000"/>
            <a:ext cx="877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expr3</a:t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6781800" y="5334000"/>
            <a:ext cx="14478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6" name="Google Shape;316;p33"/>
          <p:cNvCxnSpPr/>
          <p:nvPr/>
        </p:nvCxnSpPr>
        <p:spPr>
          <a:xfrm>
            <a:off x="7467600" y="48006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3"/>
          <p:cNvCxnSpPr/>
          <p:nvPr/>
        </p:nvCxnSpPr>
        <p:spPr>
          <a:xfrm>
            <a:off x="7467600" y="1143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infinite for statement</a:t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838200" y="1828800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(;;)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statements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914400" y="3657600"/>
            <a:ext cx="7848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(;;)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statements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(ExitCondition) break;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statements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 operator</a:t>
            </a:r>
            <a:endParaRPr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expr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expr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expr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…expr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(</a:t>
            </a:r>
            <a:r>
              <a:rPr b="1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i=0, j=1, k=2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i&lt;10; </a:t>
            </a:r>
            <a:r>
              <a:rPr b="1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++i, ++j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while statement</a:t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 rot="1954667">
            <a:off x="6203950" y="3200400"/>
            <a:ext cx="1568450" cy="1030288"/>
          </a:xfrm>
          <a:prstGeom prst="parallelogram">
            <a:avLst>
              <a:gd fmla="val 4812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36"/>
          <p:cNvCxnSpPr/>
          <p:nvPr/>
        </p:nvCxnSpPr>
        <p:spPr>
          <a:xfrm>
            <a:off x="7010400" y="243840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6"/>
          <p:cNvCxnSpPr/>
          <p:nvPr/>
        </p:nvCxnSpPr>
        <p:spPr>
          <a:xfrm>
            <a:off x="6934200" y="42672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6"/>
          <p:cNvSpPr txBox="1"/>
          <p:nvPr/>
        </p:nvSpPr>
        <p:spPr>
          <a:xfrm>
            <a:off x="6248400" y="3429000"/>
            <a:ext cx="1487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endParaRPr/>
          </a:p>
        </p:txBody>
      </p:sp>
      <p:cxnSp>
        <p:nvCxnSpPr>
          <p:cNvPr id="340" name="Google Shape;340;p36"/>
          <p:cNvCxnSpPr/>
          <p:nvPr/>
        </p:nvCxnSpPr>
        <p:spPr>
          <a:xfrm>
            <a:off x="8153400" y="518160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341" name="Google Shape;341;p36"/>
          <p:cNvSpPr txBox="1"/>
          <p:nvPr/>
        </p:nvSpPr>
        <p:spPr>
          <a:xfrm>
            <a:off x="6248400" y="4975225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5791200" y="4800600"/>
            <a:ext cx="2286000" cy="762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3" name="Google Shape;343;p36"/>
          <p:cNvCxnSpPr/>
          <p:nvPr/>
        </p:nvCxnSpPr>
        <p:spPr>
          <a:xfrm>
            <a:off x="5257800" y="373380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6"/>
          <p:cNvCxnSpPr/>
          <p:nvPr/>
        </p:nvCxnSpPr>
        <p:spPr>
          <a:xfrm>
            <a:off x="5257800" y="3733800"/>
            <a:ext cx="0" cy="236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6"/>
          <p:cNvSpPr txBox="1"/>
          <p:nvPr/>
        </p:nvSpPr>
        <p:spPr>
          <a:xfrm>
            <a:off x="7086600" y="4267200"/>
            <a:ext cx="657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sp>
        <p:nvSpPr>
          <p:cNvPr id="346" name="Google Shape;346;p36"/>
          <p:cNvSpPr txBox="1"/>
          <p:nvPr/>
        </p:nvSpPr>
        <p:spPr>
          <a:xfrm>
            <a:off x="5334000" y="3200400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228600" y="1676400"/>
            <a:ext cx="6553200" cy="5794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(expression) statement</a:t>
            </a:r>
            <a:endParaRPr/>
          </a:p>
        </p:txBody>
      </p:sp>
      <p:cxnSp>
        <p:nvCxnSpPr>
          <p:cNvPr id="348" name="Google Shape;348;p36"/>
          <p:cNvCxnSpPr/>
          <p:nvPr/>
        </p:nvCxnSpPr>
        <p:spPr>
          <a:xfrm rot="10800000">
            <a:off x="8915400" y="2743200"/>
            <a:ext cx="0" cy="24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349" name="Google Shape;349;p36"/>
          <p:cNvCxnSpPr/>
          <p:nvPr/>
        </p:nvCxnSpPr>
        <p:spPr>
          <a:xfrm rot="10800000">
            <a:off x="7086600" y="27432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p36"/>
          <p:cNvSpPr/>
          <p:nvPr/>
        </p:nvSpPr>
        <p:spPr>
          <a:xfrm>
            <a:off x="304800" y="3124200"/>
            <a:ext cx="411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= 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(count &lt;= limit)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i = stdin.nextInt();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sum += i;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count++;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1"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do-while statement</a:t>
            </a:r>
            <a:endParaRPr/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304800" y="1447800"/>
            <a:ext cx="44958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do {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statements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while ( expression );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304800" y="4114800"/>
            <a:ext cx="4343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i = stdin.nextInt();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sum +=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count++;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while (count&lt;=10);</a:t>
            </a:r>
            <a:endParaRPr i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7"/>
          <p:cNvSpPr/>
          <p:nvPr/>
        </p:nvSpPr>
        <p:spPr>
          <a:xfrm rot="1954667">
            <a:off x="5822950" y="4343400"/>
            <a:ext cx="1568450" cy="1030288"/>
          </a:xfrm>
          <a:prstGeom prst="parallelogram">
            <a:avLst>
              <a:gd fmla="val 4812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9" name="Google Shape;359;p37"/>
          <p:cNvCxnSpPr/>
          <p:nvPr/>
        </p:nvCxnSpPr>
        <p:spPr>
          <a:xfrm>
            <a:off x="6629400" y="358140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7"/>
          <p:cNvCxnSpPr/>
          <p:nvPr/>
        </p:nvCxnSpPr>
        <p:spPr>
          <a:xfrm>
            <a:off x="6553200" y="54102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7"/>
          <p:cNvSpPr txBox="1"/>
          <p:nvPr/>
        </p:nvSpPr>
        <p:spPr>
          <a:xfrm>
            <a:off x="5867400" y="4572000"/>
            <a:ext cx="1487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endParaRPr/>
          </a:p>
        </p:txBody>
      </p:sp>
      <p:sp>
        <p:nvSpPr>
          <p:cNvPr id="362" name="Google Shape;362;p37"/>
          <p:cNvSpPr txBox="1"/>
          <p:nvPr/>
        </p:nvSpPr>
        <p:spPr>
          <a:xfrm>
            <a:off x="5867400" y="2971800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5486400" y="2819400"/>
            <a:ext cx="2286000" cy="762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4" name="Google Shape;364;p37"/>
          <p:cNvCxnSpPr/>
          <p:nvPr/>
        </p:nvCxnSpPr>
        <p:spPr>
          <a:xfrm>
            <a:off x="7543800" y="4876800"/>
            <a:ext cx="9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37"/>
          <p:cNvCxnSpPr/>
          <p:nvPr/>
        </p:nvCxnSpPr>
        <p:spPr>
          <a:xfrm>
            <a:off x="6629400" y="1752600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7"/>
          <p:cNvSpPr txBox="1"/>
          <p:nvPr/>
        </p:nvSpPr>
        <p:spPr>
          <a:xfrm>
            <a:off x="7572375" y="4419600"/>
            <a:ext cx="657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6632575" y="5486400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</p:txBody>
      </p:sp>
      <p:cxnSp>
        <p:nvCxnSpPr>
          <p:cNvPr id="368" name="Google Shape;368;p37"/>
          <p:cNvCxnSpPr/>
          <p:nvPr/>
        </p:nvCxnSpPr>
        <p:spPr>
          <a:xfrm rot="10800000">
            <a:off x="8458200" y="2286000"/>
            <a:ext cx="0" cy="259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369" name="Google Shape;369;p37"/>
          <p:cNvCxnSpPr/>
          <p:nvPr/>
        </p:nvCxnSpPr>
        <p:spPr>
          <a:xfrm rot="10800000">
            <a:off x="6629400" y="22860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9144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break statement</a:t>
            </a:r>
            <a:endParaRPr/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685800" y="1766888"/>
            <a:ext cx="7929563" cy="3719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break;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break label;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force an abrupt termination or exit from a loop or a switch.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9144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example </a:t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838200" y="1766888"/>
            <a:ext cx="7924800" cy="3719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outer: while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inner: while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switch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break; / break outer; / break inner;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9144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continue statement</a:t>
            </a:r>
            <a:endParaRPr/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838200" y="1295400"/>
            <a:ext cx="7772400" cy="533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continue label;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the break statement, but it just skips one loop iteration.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while loop, jump to the test expression.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do while loop, jump to the test expression.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for loop, jump to the expression 3.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>
            <p:ph type="title"/>
          </p:nvPr>
        </p:nvSpPr>
        <p:spPr>
          <a:xfrm>
            <a:off x="9144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example</a:t>
            </a:r>
            <a:endParaRPr/>
          </a:p>
        </p:txBody>
      </p:sp>
      <p:sp>
        <p:nvSpPr>
          <p:cNvPr id="393" name="Google Shape;393;p41"/>
          <p:cNvSpPr txBox="1"/>
          <p:nvPr>
            <p:ph idx="1" type="body"/>
          </p:nvPr>
        </p:nvSpPr>
        <p:spPr>
          <a:xfrm>
            <a:off x="838200" y="1766888"/>
            <a:ext cx="7777163" cy="3719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outer: while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inner: while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switch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continue; / continue outer;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9144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work 1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457200" y="1371600"/>
            <a:ext cx="8305800" cy="411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integer variables x, y, and z contains 1, 2, and 3 respectively. Show lines printed. 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if (x == y--) z += 3;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System.out.printf("%d %d %d\n",x,y,z);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(b) z = (int)(x/y*3.0+z*012);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System.out.printf("%d %d %d\n",x,y,z);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(c) x += y += z = 1;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System.out.printf("%d %d %d\n",x,y,z);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3810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228600" y="1524000"/>
            <a:ext cx="8610600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expression?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"Any combination of operands and operators, which, when evaluated, yields a value”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 = 3.0 + (2.1 - x) * y / sqrt(v);</a:t>
            </a:r>
            <a:endParaRPr b="0" i="0" sz="32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operands? 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12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Literals/constants        [represent values] 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12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                    [contain values]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12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invocations   [produce values]</a:t>
            </a:r>
            <a:endParaRPr/>
          </a:p>
          <a:p>
            <a:pPr indent="-285750" lvl="1" marL="742950" marR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12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Sub-expressions          [results of evaluations]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914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work 2</a:t>
            </a:r>
            <a:endParaRPr/>
          </a:p>
        </p:txBody>
      </p:sp>
      <p:sp>
        <p:nvSpPr>
          <p:cNvPr id="405" name="Google Shape;405;p43"/>
          <p:cNvSpPr txBox="1"/>
          <p:nvPr>
            <p:ph idx="1" type="body"/>
          </p:nvPr>
        </p:nvSpPr>
        <p:spPr>
          <a:xfrm>
            <a:off x="304800" y="1066800"/>
            <a:ext cx="8763000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Show the output of the following loop.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for(i=1,j=0;i&lt;=5;++i)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switch(i)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case 1: ++j;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case 2: j *=2;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case 3: break;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case 4: continue;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case 5: j‑‑;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System.out.printf("i=%d,j=%d\n",i,j);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characteristics of operators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752600"/>
            <a:ext cx="7929563" cy="312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number of operands required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Unary, binary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Precedence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determines the order in which operations are performed.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determines whether operations should occur left-right or right-left.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81000" y="3810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precedence &amp; associativity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57200" y="1447800"/>
            <a:ext cx="7924800" cy="4427538"/>
            <a:chOff x="384" y="1152"/>
            <a:chExt cx="4992" cy="2789"/>
          </a:xfrm>
        </p:grpSpPr>
        <p:sp>
          <p:nvSpPr>
            <p:cNvPr id="124" name="Google Shape;124;p18"/>
            <p:cNvSpPr/>
            <p:nvPr/>
          </p:nvSpPr>
          <p:spPr>
            <a:xfrm>
              <a:off x="384" y="1152"/>
              <a:ext cx="4992" cy="28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                 Operator                                 Associativity   Precedence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84" y="1440"/>
              <a:ext cx="4992" cy="249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()  []  .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! ~ ++ --  +  -  (Data Type)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*   /   %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+   -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&lt;&lt;   &gt;&gt;   &gt;&gt;&gt;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&lt;   &lt;=   &gt;   &gt;=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==  !=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&amp;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^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&amp;&amp;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||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? :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  +=  -=  *=  /=  %=  &amp;=  ^=  |=  etc.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6" name="Google Shape;126;p18"/>
            <p:cNvCxnSpPr/>
            <p:nvPr/>
          </p:nvCxnSpPr>
          <p:spPr>
            <a:xfrm>
              <a:off x="3552" y="1152"/>
              <a:ext cx="0" cy="27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8"/>
            <p:cNvSpPr txBox="1"/>
            <p:nvPr/>
          </p:nvSpPr>
          <p:spPr>
            <a:xfrm>
              <a:off x="3600" y="1440"/>
              <a:ext cx="1632" cy="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        (High)     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Right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Non-assoc.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Non-assoc.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Left Assoc.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Right Assoc.        (Low)</a:t>
              </a:r>
              <a:endParaRPr/>
            </a:p>
          </p:txBody>
        </p:sp>
        <p:cxnSp>
          <p:nvCxnSpPr>
            <p:cNvPr id="128" name="Google Shape;128;p18"/>
            <p:cNvCxnSpPr/>
            <p:nvPr/>
          </p:nvCxnSpPr>
          <p:spPr>
            <a:xfrm>
              <a:off x="4464" y="1152"/>
              <a:ext cx="0" cy="27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8"/>
            <p:cNvCxnSpPr/>
            <p:nvPr/>
          </p:nvCxnSpPr>
          <p:spPr>
            <a:xfrm>
              <a:off x="4608" y="1632"/>
              <a:ext cx="0" cy="211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62000" y="0"/>
            <a:ext cx="624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 = 1, y = 2, z = 3;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w = z/y*3.0+z*010-x;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209800" y="2133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362200" y="31242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3.0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429000" y="22098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971800" y="3962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27.0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429000" y="5029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26.0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2209800" y="1447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 flipH="1">
            <a:off x="2362200" y="1447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" name="Google Shape;142;p19"/>
          <p:cNvSpPr/>
          <p:nvPr/>
        </p:nvSpPr>
        <p:spPr>
          <a:xfrm>
            <a:off x="2209800" y="16764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cxnSp>
        <p:nvCxnSpPr>
          <p:cNvPr id="143" name="Google Shape;143;p19"/>
          <p:cNvCxnSpPr/>
          <p:nvPr/>
        </p:nvCxnSpPr>
        <p:spPr>
          <a:xfrm>
            <a:off x="2362200" y="1981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2438400" y="26670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 flipH="1">
            <a:off x="2590800" y="1524000"/>
            <a:ext cx="304800" cy="1143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2438400" y="2362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2590800" y="29718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" name="Google Shape;148;p19"/>
          <p:cNvSpPr/>
          <p:nvPr/>
        </p:nvSpPr>
        <p:spPr>
          <a:xfrm>
            <a:off x="3505200" y="16764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cxnSp>
        <p:nvCxnSpPr>
          <p:cNvPr id="149" name="Google Shape;149;p19"/>
          <p:cNvCxnSpPr/>
          <p:nvPr/>
        </p:nvCxnSpPr>
        <p:spPr>
          <a:xfrm flipH="1">
            <a:off x="3657600" y="1371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3429000" y="1371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3657600" y="1981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2" name="Google Shape;152;p19"/>
          <p:cNvSpPr/>
          <p:nvPr/>
        </p:nvSpPr>
        <p:spPr>
          <a:xfrm>
            <a:off x="3124200" y="35814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 flipH="1">
            <a:off x="3276600" y="2590800"/>
            <a:ext cx="381000" cy="990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2819400" y="33528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3276600" y="3886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" name="Google Shape;156;p19"/>
          <p:cNvSpPr/>
          <p:nvPr/>
        </p:nvSpPr>
        <p:spPr>
          <a:xfrm>
            <a:off x="3581400" y="45720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3581400" y="4267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3733800" y="48768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19"/>
          <p:cNvSpPr/>
          <p:nvPr/>
        </p:nvSpPr>
        <p:spPr>
          <a:xfrm>
            <a:off x="3581400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581400" y="57150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3733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3733800" y="60198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3733800" y="1447800"/>
            <a:ext cx="457200" cy="31242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762000" y="1371600"/>
            <a:ext cx="762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 = 1;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 = 2;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z = 3;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  += y *= z  = 4;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System.out.printf("x=%d, y=%d, z=%d\n", x, y, z);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914400" y="5029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x=9, y=8, z=4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762000" y="1371600"/>
            <a:ext cx="762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 = 1;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 = 2;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z = 3;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z = x++ + ++y;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System.out.printf("x=%d, y=%d, z=%d\n", x, y, z);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914400" y="5029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x=2, y=3, z=4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609600" y="3276600"/>
            <a:ext cx="3657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x=0; x&lt;10;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++x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724400" y="3429000"/>
            <a:ext cx="3657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x=0; x&lt;10;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x++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 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62000" y="16002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difference between the two loops?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rj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