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09600" y="23622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Design, Style, Documentation and Optimization</a:t>
            </a:r>
            <a:endParaRPr/>
          </a:p>
        </p:txBody>
      </p:sp>
      <p:pic>
        <p:nvPicPr>
          <p:cNvPr descr="fancy_co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4495800"/>
            <a:ext cx="1211262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533400" y="4572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included in style and documentation?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152400" y="1981200"/>
            <a:ext cx="8915400" cy="251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 and documentation are divide into three categories: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Naming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533400" y="15240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Naming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152400" y="914400"/>
            <a:ext cx="8915400" cy="533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meaningful names.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names long enough to be meaningful but short enough to avoid being wordy.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naming conventions: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Packages: Names should be in lowercase.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&amp; interfaces: Names should be in CamelCase, i.e. each new word begins with a capital letter (e.g. CamelCase, CustomerAccount)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&amp; variables: Names should be in mixed case, i.e. first letter of the name is in lowercase (e.g. hasChildren, customerFirstName).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Constants: Names should be in uppercase, e.g. MAX_HEIGHT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533400" y="228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152400" y="1066800"/>
            <a:ext cx="8915400" cy="533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four styles of comments:  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comments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used to provide descriptions of files, methods, data structures and programs. Example: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* Lab number: 1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* Your name: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* Section number: 4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*/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2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comments can appear on a single line indented to the level of the code that follows.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(condition)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/* Handle the condition. */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...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533400" y="7620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 </a:t>
            </a:r>
            <a:r>
              <a:rPr b="1" i="0" lang="en-US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152400" y="685800"/>
            <a:ext cx="8915400" cy="609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3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Trailing Comments: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short comments can appear on the same line as the code they describe, but should be shifted far enough to separate them from the statements.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(a == 2) {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true;		/* special case */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else {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isPrime(a); 	/* works only for odd number a */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4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End-Of-Line Comments: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// comment delimiter can comment out a complete line or only a partial line.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(foo &gt; 1) {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 Do a double-flip.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...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else {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false; // Explain why here.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533400" y="4572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152400" y="1981200"/>
            <a:ext cx="8915400" cy="16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the logical organization of the code stand out.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ensure that the source code is formatted in a consistent, logical manner.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533400" y="4572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Indentation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152400" y="1981200"/>
            <a:ext cx="8915400" cy="16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 a standard size for an indent, such as four spaces, and use it consistently.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 sections of code using the prescribed indentation.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533400" y="762000"/>
            <a:ext cx="7848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loops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457200" y="228600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 = 0; i &lt; 100; i++) </a:t>
            </a:r>
            <a:r>
              <a:rPr b="1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...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800600" y="2133600"/>
            <a:ext cx="3886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 = 0; i &lt; 100; i++)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29"/>
          <p:cNvCxnSpPr/>
          <p:nvPr/>
        </p:nvCxnSpPr>
        <p:spPr>
          <a:xfrm rot="10800000">
            <a:off x="914400" y="3276600"/>
            <a:ext cx="0" cy="631825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9"/>
          <p:cNvCxnSpPr/>
          <p:nvPr/>
        </p:nvCxnSpPr>
        <p:spPr>
          <a:xfrm rot="10800000">
            <a:off x="5257800" y="3635375"/>
            <a:ext cx="0" cy="631825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533400" y="533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if statements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990600" y="1676400"/>
            <a:ext cx="2895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 </a:t>
            </a:r>
            <a:r>
              <a:rPr b="0" i="1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1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statements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else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1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statements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4953000" y="1676400"/>
            <a:ext cx="2895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 </a:t>
            </a:r>
            <a:r>
              <a:rPr b="0" i="1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1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statements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1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statements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b="1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0" name="Google Shape;210;p30"/>
          <p:cNvCxnSpPr/>
          <p:nvPr/>
        </p:nvCxnSpPr>
        <p:spPr>
          <a:xfrm rot="10800000">
            <a:off x="1447800" y="2590799"/>
            <a:ext cx="0" cy="11811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0"/>
          <p:cNvCxnSpPr/>
          <p:nvPr/>
        </p:nvCxnSpPr>
        <p:spPr>
          <a:xfrm rot="10800000">
            <a:off x="5410200" y="3200399"/>
            <a:ext cx="0" cy="1828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533400" y="457200"/>
            <a:ext cx="7848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nested statements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457200" y="1676400"/>
            <a:ext cx="38862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 = 0; i &lt; 100; i++)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 </a:t>
            </a:r>
            <a:r>
              <a:rPr b="0" i="1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statements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else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statements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4495800" y="1600200"/>
            <a:ext cx="396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 = 0; i &lt; 100; i++)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 </a:t>
            </a:r>
            <a:r>
              <a:rPr i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statements</a:t>
            </a: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statements</a:t>
            </a: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9" name="Google Shape;219;p31"/>
          <p:cNvCxnSpPr/>
          <p:nvPr/>
        </p:nvCxnSpPr>
        <p:spPr>
          <a:xfrm rot="10800000">
            <a:off x="914400" y="2514599"/>
            <a:ext cx="0" cy="15240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1"/>
          <p:cNvCxnSpPr/>
          <p:nvPr/>
        </p:nvCxnSpPr>
        <p:spPr>
          <a:xfrm rot="10800000">
            <a:off x="1447800" y="2743199"/>
            <a:ext cx="0" cy="9906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1"/>
          <p:cNvCxnSpPr/>
          <p:nvPr/>
        </p:nvCxnSpPr>
        <p:spPr>
          <a:xfrm rot="10800000">
            <a:off x="5029200" y="28194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1"/>
          <p:cNvCxnSpPr/>
          <p:nvPr/>
        </p:nvCxnSpPr>
        <p:spPr>
          <a:xfrm rot="10800000">
            <a:off x="5486400" y="3559174"/>
            <a:ext cx="0" cy="1774825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533400" y="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optimization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152400" y="1219200"/>
            <a:ext cx="8915400" cy="44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Donald Knuth,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premature optimization is the root of all evil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can introduce new, subtle bugs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usually makes code harder to understand and maintain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your code right first, then, if really needed, optimize it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optimizations carefully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the non-optimized version handy, or even as a comment in your code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143000" y="685800"/>
            <a:ext cx="6934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Design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52400" y="1752600"/>
            <a:ext cx="8839200" cy="373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design refers to the low-level program design, i.e. coding.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supports so called structured programming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low level, a structured program is composed of simple, hierarchical program flow structures. These are sequence, selection, and repetition.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spaghetti programs, i.e. no gotos.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and commonly used method: Step-wise refinement.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533400" y="228600"/>
            <a:ext cx="807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80/20 rules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152400" y="1219200"/>
            <a:ext cx="8915400" cy="396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80% percent of a program’s execution time is spent executing 20% of the code.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90%/10% for performance-hungry programs.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Spend your time optimizing the important 10/20% of your program.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the common case even at the cost of making the uncommon case slower.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533400" y="228600"/>
            <a:ext cx="807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optimization techniques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152400" y="1219200"/>
            <a:ext cx="8915400" cy="525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 reduction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faster and cheaper version of an operation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 &gt;&gt; 2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r>
              <a:rPr b="0" i="1" lang="en-US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 / 4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 &lt;&lt; 1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r>
              <a:rPr b="0" i="1" lang="en-US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 * 2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sub expression elimination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 results that are already computed and store them for use later, instead of re-computing them.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double x = d * (limit / max) * sx;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double y = d * (limit / max) * sy;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double depth = d * (limit / max);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double x = depth * sx;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double y = depth * sy;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304800" y="4495800"/>
            <a:ext cx="762000" cy="1066800"/>
          </a:xfrm>
          <a:prstGeom prst="curvedRightArrow">
            <a:avLst>
              <a:gd fmla="val 13425" name="adj1"/>
              <a:gd fmla="val 37978" name="adj2"/>
              <a:gd fmla="val 14431" name="adj3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533400" y="228600"/>
            <a:ext cx="807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optimization techniques </a:t>
            </a:r>
            <a:r>
              <a:rPr b="1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152400" y="1524000"/>
            <a:ext cx="8915400" cy="44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motion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Invariant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expressions should be executed only once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x.length; i++)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x[i] *= Math.PI * Math.cos(y);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double picosy = Math.PI * Math.cos(y);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x.length; i++)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x[i] *= picosy;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304800" y="3200401"/>
            <a:ext cx="685800" cy="1676400"/>
          </a:xfrm>
          <a:prstGeom prst="curvedRightArrow">
            <a:avLst>
              <a:gd fmla="val 13425" name="adj1"/>
              <a:gd fmla="val 37978" name="adj2"/>
              <a:gd fmla="val 14431" name="adj3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533400" y="3048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optimization techniques </a:t>
            </a:r>
            <a:r>
              <a:rPr b="1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152400" y="1371600"/>
            <a:ext cx="8915400" cy="44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 unnecessary loads and stores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y + 5;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z = y;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 = z;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 = w * 3;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 = y + 5;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z = y;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 = z * 3;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6"/>
          <p:cNvSpPr/>
          <p:nvPr/>
        </p:nvSpPr>
        <p:spPr>
          <a:xfrm flipH="1">
            <a:off x="1981200" y="2971800"/>
            <a:ext cx="955675" cy="1905000"/>
          </a:xfrm>
          <a:prstGeom prst="curvedRightArrow">
            <a:avLst>
              <a:gd fmla="val 13425" name="adj1"/>
              <a:gd fmla="val 37978" name="adj2"/>
              <a:gd fmla="val 14431" name="adj3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4343400" y="2209800"/>
            <a:ext cx="2819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5;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y+x;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y+5;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6"/>
          <p:cNvSpPr/>
          <p:nvPr/>
        </p:nvSpPr>
        <p:spPr>
          <a:xfrm flipH="1">
            <a:off x="5673724" y="2514600"/>
            <a:ext cx="955675" cy="1371600"/>
          </a:xfrm>
          <a:prstGeom prst="curvedRightArrow">
            <a:avLst>
              <a:gd fmla="val 13425" name="adj1"/>
              <a:gd fmla="val 37978" name="adj2"/>
              <a:gd fmla="val 14431" name="adj3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533400" y="3810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optimization techniques</a:t>
            </a:r>
            <a:r>
              <a:rPr b="1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conti.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152400" y="1295400"/>
            <a:ext cx="8915400" cy="541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Factoring out invariants 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 expression is carried out both when a condition is met and is not met, it can be written just once outside of the conditional statement.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(condition) {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A;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 B;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C;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else {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A;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 D;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C;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4495800" y="3276600"/>
            <a:ext cx="3886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A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(condition)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 B;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else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 D;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C;</a:t>
            </a:r>
            <a:endParaRPr b="0" i="0" sz="2400" u="none" cap="none" strike="noStrik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7"/>
          <p:cNvSpPr/>
          <p:nvPr/>
        </p:nvSpPr>
        <p:spPr>
          <a:xfrm rot="-5340000">
            <a:off x="4070820" y="1913636"/>
            <a:ext cx="378056" cy="2307653"/>
          </a:xfrm>
          <a:prstGeom prst="curvedLeftArrow">
            <a:avLst>
              <a:gd fmla="val 82737" name="adj1"/>
              <a:gd fmla="val 167737" name="adj2"/>
              <a:gd fmla="val 40417" name="adj3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1447800" y="685800"/>
            <a:ext cx="6934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Stepwise Refinement 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52400" y="1752600"/>
            <a:ext cx="8839200" cy="381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oldest software designing method. It was published by Niklaus Wirth in Communications of the ACM, Vol. 14, No. 4, April 1971, pp. 221-227.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low-level designing method, i.e. a method for designing small programs.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idea is to repeatedly decompose pseudocode statements until each pseudocode statement can be coded in a couple of programming language statements.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04800" y="92075"/>
            <a:ext cx="8305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Write a program to print a calendar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228600" y="1676400"/>
            <a:ext cx="8763000" cy="47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level design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print a calendar.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28600" y="2133600"/>
            <a:ext cx="8763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refinement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a year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the calendar of the year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28600" y="3810000"/>
            <a:ext cx="8763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refinement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a year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the calendar of the year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the year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months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5562600" y="1676400"/>
            <a:ext cx="2057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2011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January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  M Tu  W Th  F  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2  3  4  5  6  7  8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9 10 11 12 13 14 15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16 17 18 19 20 21 22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23 24 25 26 27 28 29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30 31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February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  M Tu  W Th  F  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1  2  3  4  5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6  7  8  9 10 11 12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13 14 15 16 17 18 19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20 21 22 23 24 25 26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27 28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March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  M Tu  W Th  F  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1  2  3  4  5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6  7  8  9 10 11 12</a:t>
            </a:r>
            <a:endParaRPr/>
          </a:p>
        </p:txBody>
      </p:sp>
      <p:cxnSp>
        <p:nvCxnSpPr>
          <p:cNvPr id="118" name="Google Shape;118;p17"/>
          <p:cNvCxnSpPr/>
          <p:nvPr/>
        </p:nvCxnSpPr>
        <p:spPr>
          <a:xfrm flipH="1">
            <a:off x="3200400" y="1981200"/>
            <a:ext cx="3124200" cy="32004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119" name="Google Shape;119;p17"/>
          <p:cNvSpPr/>
          <p:nvPr/>
        </p:nvSpPr>
        <p:spPr>
          <a:xfrm>
            <a:off x="5486400" y="2286000"/>
            <a:ext cx="228600" cy="3931920"/>
          </a:xfrm>
          <a:prstGeom prst="leftBrace">
            <a:avLst>
              <a:gd fmla="val 86111" name="adj1"/>
              <a:gd fmla="val 50000" name="adj2"/>
            </a:avLst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 flipH="1">
            <a:off x="3048000" y="4267200"/>
            <a:ext cx="2362200" cy="12954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lg" w="lg" type="stealth"/>
            <a:tailEnd len="sm" w="sm" type="none"/>
          </a:ln>
        </p:spPr>
      </p:cxn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04800" y="7620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Refinement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228600" y="1828800"/>
            <a:ext cx="8763000" cy="487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a year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the calendar of the year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the year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12 times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a month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04800" y="5334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Fourth Refinement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228600" y="1524000"/>
            <a:ext cx="8610600" cy="487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a year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the calendar of the year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the year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12 times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a month</a:t>
            </a:r>
            <a:endParaRPr/>
          </a:p>
          <a:p>
            <a:pPr indent="-228600" lvl="3" marL="1600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the month</a:t>
            </a:r>
            <a:endParaRPr/>
          </a:p>
          <a:p>
            <a:pPr indent="-228600" lvl="3" marL="1600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Days of the week.</a:t>
            </a:r>
            <a:endParaRPr/>
          </a:p>
          <a:p>
            <a:pPr indent="-228600" lvl="3" marL="1600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days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6172200" y="2819400"/>
            <a:ext cx="259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January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  M Tu  W Th  F  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2  3  4  5  6  7  8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9 10 11 12 13 14 15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16 17 18 19 20 21 22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23 24 25 26 27 28 29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30 31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4" name="Google Shape;134;p19"/>
          <p:cNvCxnSpPr/>
          <p:nvPr/>
        </p:nvCxnSpPr>
        <p:spPr>
          <a:xfrm flipH="1">
            <a:off x="3962400" y="3352800"/>
            <a:ext cx="2819400" cy="6096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135" name="Google Shape;135;p19"/>
          <p:cNvCxnSpPr/>
          <p:nvPr/>
        </p:nvCxnSpPr>
        <p:spPr>
          <a:xfrm flipH="1">
            <a:off x="4876800" y="3733800"/>
            <a:ext cx="1524000" cy="685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136" name="Google Shape;136;p19"/>
          <p:cNvCxnSpPr/>
          <p:nvPr/>
        </p:nvCxnSpPr>
        <p:spPr>
          <a:xfrm flipH="1">
            <a:off x="3276600" y="4495800"/>
            <a:ext cx="26670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137" name="Google Shape;137;p19"/>
          <p:cNvSpPr/>
          <p:nvPr/>
        </p:nvSpPr>
        <p:spPr>
          <a:xfrm>
            <a:off x="6096000" y="3840480"/>
            <a:ext cx="228600" cy="1188720"/>
          </a:xfrm>
          <a:prstGeom prst="leftBrace">
            <a:avLst>
              <a:gd fmla="val 86111" name="adj1"/>
              <a:gd fmla="val 50000" name="adj2"/>
            </a:avLst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04800" y="3048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Fifth Refinement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228600" y="1295400"/>
            <a:ext cx="8763000" cy="487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a year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the calendar of the year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the year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12 times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a month</a:t>
            </a:r>
            <a:endParaRPr/>
          </a:p>
          <a:p>
            <a:pPr indent="-228600" lvl="3" marL="1600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the month</a:t>
            </a:r>
            <a:endParaRPr/>
          </a:p>
          <a:p>
            <a:pPr indent="-228600" lvl="3" marL="1600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Days of the week.</a:t>
            </a:r>
            <a:endParaRPr/>
          </a:p>
          <a:p>
            <a:pPr indent="-228600" lvl="3" marL="1600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days</a:t>
            </a:r>
            <a:endParaRPr/>
          </a:p>
          <a:p>
            <a:pPr indent="-228600" lvl="4" marL="2057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number of days</a:t>
            </a:r>
            <a:endParaRPr/>
          </a:p>
          <a:p>
            <a:pPr indent="-228600" lvl="4" marL="2057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the 1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day</a:t>
            </a:r>
            <a:endParaRPr/>
          </a:p>
          <a:p>
            <a:pPr indent="-228600" lvl="4" marL="2057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days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324600" y="3124200"/>
            <a:ext cx="259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January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  M Tu  W Th  F  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2  3  4  5  6  7  8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9 10 11 12 13 14 15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16 17 18 19 20 21 22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23 24 25 26 27 28 29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30 31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04800" y="762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Sixth Refinement</a:t>
            </a:r>
            <a:endParaRPr b="1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228600" y="1066800"/>
            <a:ext cx="8534400" cy="510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a year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the calendar of the year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the year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12 times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a month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the month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Days of the week.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days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number of days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the 1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day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(number of days) times</a:t>
            </a:r>
            <a:endParaRPr/>
          </a:p>
          <a:p>
            <a:pPr indent="-228600" lvl="4" marL="2057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Print a day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533400" y="0"/>
            <a:ext cx="8153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Style and Documentation are important?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152400" y="1524000"/>
            <a:ext cx="8915400" cy="480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80% of the lifetime cost of a piece of software goes to maintenance.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Hardly any software is maintained for its whole life by the original author.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style and documentation improve the readability of the software, allowing engineers to understand new code more quickly and thoroughly.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“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Conventions for the Java Programming Language”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http://www.oracle.com/technetwork/java/codeconv-138413.html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