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Arimo"/>
      <p:regular r:id="rId33"/>
      <p:bold r:id="rId34"/>
      <p:italic r:id="rId35"/>
      <p:boldItalic r:id="rId36"/>
    </p:embeddedFont>
    <p:embeddedFont>
      <p:font typeface="Tahom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A24A14E-4048-4B60-A9B6-B8C75997511E}">
  <a:tblStyle styleId="{EA24A14E-4048-4B60-A9B6-B8C75997511E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im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mo-italic.fntdata"/><Relationship Id="rId12" Type="http://schemas.openxmlformats.org/officeDocument/2006/relationships/slide" Target="slides/slide7.xml"/><Relationship Id="rId34" Type="http://schemas.openxmlformats.org/officeDocument/2006/relationships/font" Target="fonts/Arimo-bold.fntdata"/><Relationship Id="rId15" Type="http://schemas.openxmlformats.org/officeDocument/2006/relationships/slide" Target="slides/slide10.xml"/><Relationship Id="rId37" Type="http://schemas.openxmlformats.org/officeDocument/2006/relationships/font" Target="fonts/Tahoma-regular.fntdata"/><Relationship Id="rId14" Type="http://schemas.openxmlformats.org/officeDocument/2006/relationships/slide" Target="slides/slide9.xml"/><Relationship Id="rId36" Type="http://schemas.openxmlformats.org/officeDocument/2006/relationships/font" Target="fonts/Arim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Tahom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0:notes"/>
          <p:cNvSpPr txBox="1"/>
          <p:nvPr>
            <p:ph idx="1" type="body"/>
          </p:nvPr>
        </p:nvSpPr>
        <p:spPr>
          <a:xfrm>
            <a:off x="1046350" y="4351942"/>
            <a:ext cx="4768103" cy="27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1:notes"/>
          <p:cNvSpPr txBox="1"/>
          <p:nvPr>
            <p:ph idx="1" type="body"/>
          </p:nvPr>
        </p:nvSpPr>
        <p:spPr>
          <a:xfrm>
            <a:off x="1046350" y="4351942"/>
            <a:ext cx="4768103" cy="27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210312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Arrays &amp; Strings</a:t>
            </a:r>
            <a:endParaRPr b="1" i="0" sz="4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ancy_co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209" y="4518660"/>
            <a:ext cx="121126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228600" y="533400"/>
            <a:ext cx="8389620" cy="608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228600" y="1600200"/>
            <a:ext cx="758952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[] myArray = new int[10];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...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960120" y="3840480"/>
            <a:ext cx="3619500" cy="128206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5486400" y="3794760"/>
            <a:ext cx="3040380" cy="130873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6882765" y="4524058"/>
            <a:ext cx="96051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 bytes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2971800" y="4640580"/>
            <a:ext cx="372428" cy="1660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2630805" y="4218623"/>
            <a:ext cx="1043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myArray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0" name="Google Shape;190;p23"/>
          <p:cNvCxnSpPr/>
          <p:nvPr/>
        </p:nvCxnSpPr>
        <p:spPr>
          <a:xfrm flipH="1" rot="10800000">
            <a:off x="3200399" y="4686299"/>
            <a:ext cx="3611881" cy="45719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" y="365760"/>
            <a:ext cx="90297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assignment operator on arrays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548640" y="1714500"/>
            <a:ext cx="3954780" cy="21945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A[] = {1, 2, 3, …};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B[];</a:t>
            </a:r>
            <a:b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 = A; </a:t>
            </a:r>
            <a:endParaRPr b="1" i="0" sz="28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97" name="Google Shape;197;p24"/>
          <p:cNvGraphicFramePr/>
          <p:nvPr/>
        </p:nvGraphicFramePr>
        <p:xfrm>
          <a:off x="6141720" y="2882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525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3"/>
                          </a:solidFill>
                        </a:rPr>
                        <a:t>2</a:t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24"/>
          <p:cNvSpPr txBox="1"/>
          <p:nvPr/>
        </p:nvSpPr>
        <p:spPr>
          <a:xfrm>
            <a:off x="4868545" y="2926080"/>
            <a:ext cx="1120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5226685" y="2491740"/>
            <a:ext cx="419735" cy="369332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24"/>
          <p:cNvCxnSpPr/>
          <p:nvPr/>
        </p:nvCxnSpPr>
        <p:spPr>
          <a:xfrm>
            <a:off x="5463540" y="2735580"/>
            <a:ext cx="662940" cy="1676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 txBox="1"/>
          <p:nvPr/>
        </p:nvSpPr>
        <p:spPr>
          <a:xfrm>
            <a:off x="6598920" y="293338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6598920" y="327660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6598920" y="3673158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6598920" y="404622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6598920" y="441960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6598920" y="477012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6598920" y="515080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6598920" y="550132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7009765" y="2964180"/>
            <a:ext cx="1120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7367905" y="2529840"/>
            <a:ext cx="419735" cy="369332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1" name="Google Shape;211;p24"/>
          <p:cNvCxnSpPr/>
          <p:nvPr/>
        </p:nvCxnSpPr>
        <p:spPr>
          <a:xfrm flipH="1">
            <a:off x="6781800" y="2743200"/>
            <a:ext cx="716280" cy="15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685800" y="609600"/>
            <a:ext cx="7795260" cy="6934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Cloning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480060" y="1600200"/>
            <a:ext cx="4137660" cy="38633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actually create another array with its own values, Java provides the </a:t>
            </a: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clone()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A = {1,2,3,…};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B;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A.clone();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CC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8" name="Google Shape;218;p25"/>
          <p:cNvGraphicFramePr/>
          <p:nvPr/>
        </p:nvGraphicFramePr>
        <p:xfrm>
          <a:off x="6004560" y="2608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525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3"/>
                          </a:solidFill>
                        </a:rPr>
                        <a:t>2</a:t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25"/>
          <p:cNvSpPr txBox="1"/>
          <p:nvPr/>
        </p:nvSpPr>
        <p:spPr>
          <a:xfrm>
            <a:off x="4731385" y="2651760"/>
            <a:ext cx="1120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5089525" y="2217420"/>
            <a:ext cx="419735" cy="369332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" name="Google Shape;221;p25"/>
          <p:cNvCxnSpPr/>
          <p:nvPr/>
        </p:nvCxnSpPr>
        <p:spPr>
          <a:xfrm>
            <a:off x="5326380" y="2461260"/>
            <a:ext cx="662940" cy="1676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5"/>
          <p:cNvSpPr txBox="1"/>
          <p:nvPr/>
        </p:nvSpPr>
        <p:spPr>
          <a:xfrm>
            <a:off x="6461760" y="265906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6461760" y="300228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6461760" y="3398838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6461760" y="377190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461760" y="414528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6461760" y="449580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6461760" y="487648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6461760" y="522700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graphicFrame>
        <p:nvGraphicFramePr>
          <p:cNvPr id="230" name="Google Shape;230;p25"/>
          <p:cNvGraphicFramePr/>
          <p:nvPr/>
        </p:nvGraphicFramePr>
        <p:xfrm>
          <a:off x="7833360" y="2585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525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3"/>
                          </a:solidFill>
                        </a:rPr>
                        <a:t>2</a:t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25"/>
          <p:cNvSpPr txBox="1"/>
          <p:nvPr/>
        </p:nvSpPr>
        <p:spPr>
          <a:xfrm>
            <a:off x="6560185" y="2628900"/>
            <a:ext cx="1120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918325" y="2194560"/>
            <a:ext cx="419735" cy="369332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" name="Google Shape;233;p25"/>
          <p:cNvCxnSpPr/>
          <p:nvPr/>
        </p:nvCxnSpPr>
        <p:spPr>
          <a:xfrm>
            <a:off x="7155180" y="2438400"/>
            <a:ext cx="662940" cy="1676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5"/>
          <p:cNvSpPr txBox="1"/>
          <p:nvPr/>
        </p:nvSpPr>
        <p:spPr>
          <a:xfrm>
            <a:off x="8290560" y="263620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8290560" y="297942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8290560" y="3375978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8290560" y="374904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8290560" y="412242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8290560" y="447294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8290560" y="485362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8290560" y="520414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68580" y="563880"/>
            <a:ext cx="8823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your own array cloning method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297180" y="3078480"/>
            <a:ext cx="8663940" cy="27736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int[] clone(int[] original) {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int [] result = new int[original.length];</a:t>
            </a:r>
            <a:b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original.length; i++)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result[i] = original[i];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373380" y="1981200"/>
            <a:ext cx="3832860" cy="442674"/>
          </a:xfrm>
          <a:prstGeom prst="wedgeRoundRectCallout">
            <a:avLst>
              <a:gd fmla="val -38963" name="adj1"/>
              <a:gd fmla="val 182756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A method returns an array</a:t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4617720" y="2019300"/>
            <a:ext cx="2286000" cy="442674"/>
          </a:xfrm>
          <a:prstGeom prst="wedgeRoundRectCallout">
            <a:avLst>
              <a:gd fmla="val -113098" name="adj1"/>
              <a:gd fmla="val 213740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array parameter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68580" y="563880"/>
            <a:ext cx="8823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your own array cloning method</a:t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91440" y="1828800"/>
            <a:ext cx="8961120" cy="285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Use System.arraycopy(source_a, pos, dest_a, pos, length);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clone(int[] original) {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[] result = new int[original.length];</a:t>
            </a:r>
            <a:b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System.arraycopy(original, 0, result, 0, original.length);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result;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685800" y="449580"/>
            <a:ext cx="7703820" cy="830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Equality</a:t>
            </a:r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388620" y="1668780"/>
            <a:ext cx="8572500" cy="37490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has an </a:t>
            </a:r>
            <a:r>
              <a:rPr b="1" i="0" lang="en-US" sz="2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equals() 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for classes</a:t>
            </a:r>
            <a:b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if (C1.equals(C2)) …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A2 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arrays, the </a:t>
            </a:r>
            <a:r>
              <a:rPr b="1" i="0" lang="en-US" sz="2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equals()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just compares  the references.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the equal operator == only compares references.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(A1==A2)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compare contents of two arrays, need to use a loop.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457200" y="403225"/>
            <a:ext cx="8229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Multidimensional Arrays</a:t>
            </a:r>
            <a:endParaRPr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563880" y="1645920"/>
            <a:ext cx="8077200" cy="38176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datatype[][] arrayname;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int[][] myTable;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 arrayname[][];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myTable[][];</a:t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685800" y="16002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Multidimensional Arrays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693420" y="1143000"/>
            <a:ext cx="7581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arrayName =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datatype[rowSize][columnSize];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739140" y="3208020"/>
            <a:ext cx="70659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myTable = new double[4][5];</a:t>
            </a:r>
            <a:endParaRPr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6" name="Google Shape;276;p30"/>
          <p:cNvGrpSpPr/>
          <p:nvPr/>
        </p:nvGrpSpPr>
        <p:grpSpPr>
          <a:xfrm>
            <a:off x="5951220" y="1592580"/>
            <a:ext cx="1920875" cy="1704975"/>
            <a:chOff x="1728" y="1152"/>
            <a:chExt cx="1210" cy="1074"/>
          </a:xfrm>
        </p:grpSpPr>
        <p:sp>
          <p:nvSpPr>
            <p:cNvPr id="277" name="Google Shape;277;p30"/>
            <p:cNvSpPr txBox="1"/>
            <p:nvPr/>
          </p:nvSpPr>
          <p:spPr>
            <a:xfrm>
              <a:off x="1728" y="1392"/>
              <a:ext cx="1210" cy="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Integer value indicates the number of columns</a:t>
              </a:r>
              <a:endParaRPr/>
            </a:p>
          </p:txBody>
        </p:sp>
        <p:cxnSp>
          <p:nvCxnSpPr>
            <p:cNvPr id="278" name="Google Shape;278;p30"/>
            <p:cNvCxnSpPr/>
            <p:nvPr/>
          </p:nvCxnSpPr>
          <p:spPr>
            <a:xfrm rot="10800000">
              <a:off x="2352" y="1152"/>
              <a:ext cx="0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79" name="Google Shape;279;p30"/>
          <p:cNvGrpSpPr/>
          <p:nvPr/>
        </p:nvGrpSpPr>
        <p:grpSpPr>
          <a:xfrm>
            <a:off x="4290060" y="1600200"/>
            <a:ext cx="1920875" cy="1397001"/>
            <a:chOff x="1728" y="1152"/>
            <a:chExt cx="1210" cy="88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1728" y="1392"/>
              <a:ext cx="1210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Integer value indicates the number of rows</a:t>
              </a:r>
              <a:endParaRPr/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352" y="1152"/>
              <a:ext cx="0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282" name="Google Shape;282;p30"/>
          <p:cNvGraphicFramePr/>
          <p:nvPr/>
        </p:nvGraphicFramePr>
        <p:xfrm>
          <a:off x="5090160" y="436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517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p30"/>
          <p:cNvSpPr txBox="1"/>
          <p:nvPr/>
        </p:nvSpPr>
        <p:spPr>
          <a:xfrm>
            <a:off x="1553845" y="5052060"/>
            <a:ext cx="1102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myTable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1911986" y="4617720"/>
            <a:ext cx="412816" cy="369332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5" name="Google Shape;285;p30"/>
          <p:cNvCxnSpPr/>
          <p:nvPr/>
        </p:nvCxnSpPr>
        <p:spPr>
          <a:xfrm flipH="1" rot="10800000">
            <a:off x="2148840" y="4457700"/>
            <a:ext cx="2765432" cy="40386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0"/>
          <p:cNvSpPr txBox="1"/>
          <p:nvPr/>
        </p:nvSpPr>
        <p:spPr>
          <a:xfrm>
            <a:off x="5547360" y="4419283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87" name="Google Shape;287;p30"/>
          <p:cNvSpPr txBox="1"/>
          <p:nvPr/>
        </p:nvSpPr>
        <p:spPr>
          <a:xfrm>
            <a:off x="5547360" y="4762500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5547360" y="5159058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5547360" y="5532120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aphicFrame>
        <p:nvGraphicFramePr>
          <p:cNvPr id="290" name="Google Shape;290;p30"/>
          <p:cNvGraphicFramePr/>
          <p:nvPr/>
        </p:nvGraphicFramePr>
        <p:xfrm>
          <a:off x="6393180" y="4300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277300"/>
                <a:gridCol w="269800"/>
                <a:gridCol w="269800"/>
                <a:gridCol w="292275"/>
                <a:gridCol w="292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1" name="Google Shape;291;p30"/>
          <p:cNvGraphicFramePr/>
          <p:nvPr/>
        </p:nvGraphicFramePr>
        <p:xfrm>
          <a:off x="6408420" y="47269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277300"/>
                <a:gridCol w="269800"/>
                <a:gridCol w="269800"/>
                <a:gridCol w="292275"/>
                <a:gridCol w="292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2" name="Google Shape;292;p30"/>
          <p:cNvGraphicFramePr/>
          <p:nvPr/>
        </p:nvGraphicFramePr>
        <p:xfrm>
          <a:off x="6408420" y="5161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277300"/>
                <a:gridCol w="269800"/>
                <a:gridCol w="269800"/>
                <a:gridCol w="292275"/>
                <a:gridCol w="292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3" name="Google Shape;293;p30"/>
          <p:cNvGraphicFramePr/>
          <p:nvPr/>
        </p:nvGraphicFramePr>
        <p:xfrm>
          <a:off x="6408420" y="5572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277300"/>
                <a:gridCol w="269800"/>
                <a:gridCol w="269800"/>
                <a:gridCol w="292275"/>
                <a:gridCol w="25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94" name="Google Shape;294;p30"/>
          <p:cNvCxnSpPr/>
          <p:nvPr/>
        </p:nvCxnSpPr>
        <p:spPr>
          <a:xfrm flipH="1" rot="10800000">
            <a:off x="5364480" y="4549140"/>
            <a:ext cx="996755" cy="762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0"/>
          <p:cNvCxnSpPr/>
          <p:nvPr/>
        </p:nvCxnSpPr>
        <p:spPr>
          <a:xfrm flipH="1" rot="10800000">
            <a:off x="5425440" y="4907280"/>
            <a:ext cx="861855" cy="3048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0"/>
          <p:cNvCxnSpPr/>
          <p:nvPr/>
        </p:nvCxnSpPr>
        <p:spPr>
          <a:xfrm flipH="1" rot="10800000">
            <a:off x="5471160" y="5295900"/>
            <a:ext cx="861855" cy="3048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0"/>
          <p:cNvCxnSpPr/>
          <p:nvPr/>
        </p:nvCxnSpPr>
        <p:spPr>
          <a:xfrm>
            <a:off x="5516880" y="5692140"/>
            <a:ext cx="779417" cy="4572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0"/>
          <p:cNvSpPr txBox="1"/>
          <p:nvPr/>
        </p:nvSpPr>
        <p:spPr>
          <a:xfrm>
            <a:off x="845820" y="4320540"/>
            <a:ext cx="2518117" cy="157734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4389120" y="3840480"/>
            <a:ext cx="3863340" cy="224028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</a:t>
            </a:r>
            <a:endParaRPr/>
          </a:p>
        </p:txBody>
      </p:sp>
      <p:sp>
        <p:nvSpPr>
          <p:cNvPr id="300" name="Google Shape;300;p30"/>
          <p:cNvSpPr txBox="1"/>
          <p:nvPr/>
        </p:nvSpPr>
        <p:spPr>
          <a:xfrm>
            <a:off x="6385560" y="4068763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01" name="Google Shape;301;p30"/>
          <p:cNvSpPr txBox="1"/>
          <p:nvPr/>
        </p:nvSpPr>
        <p:spPr>
          <a:xfrm>
            <a:off x="6682740" y="4068763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02" name="Google Shape;302;p30"/>
          <p:cNvSpPr txBox="1"/>
          <p:nvPr/>
        </p:nvSpPr>
        <p:spPr>
          <a:xfrm>
            <a:off x="6957060" y="4068763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03" name="Google Shape;303;p30"/>
          <p:cNvSpPr txBox="1"/>
          <p:nvPr/>
        </p:nvSpPr>
        <p:spPr>
          <a:xfrm>
            <a:off x="7254240" y="4068763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04" name="Google Shape;304;p30"/>
          <p:cNvSpPr txBox="1"/>
          <p:nvPr/>
        </p:nvSpPr>
        <p:spPr>
          <a:xfrm>
            <a:off x="7505700" y="4068763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05" name="Google Shape;305;p30"/>
          <p:cNvSpPr txBox="1"/>
          <p:nvPr/>
        </p:nvSpPr>
        <p:spPr>
          <a:xfrm>
            <a:off x="777240" y="6149340"/>
            <a:ext cx="5715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2-D array is an array of arrays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182880" y="1051560"/>
            <a:ext cx="8686800" cy="93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and Creating in One Step</a:t>
            </a:r>
            <a:endParaRPr/>
          </a:p>
        </p:txBody>
      </p:sp>
      <p:sp>
        <p:nvSpPr>
          <p:cNvPr id="311" name="Google Shape;311;p31"/>
          <p:cNvSpPr txBox="1"/>
          <p:nvPr>
            <p:ph idx="1" type="body"/>
          </p:nvPr>
        </p:nvSpPr>
        <p:spPr>
          <a:xfrm>
            <a:off x="342900" y="2415540"/>
            <a:ext cx="8503920" cy="29565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datatype[][] arrayname = new datatype[rowSize][columnsize];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double[][] myList = new double[10][3];</a:t>
            </a:r>
            <a:endParaRPr/>
          </a:p>
          <a:p>
            <a:pPr indent="-342900" lvl="0" marL="342900" marR="0" rtl="0" algn="l"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 arrayname[][] = new datatype[rowSize][columnSize];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myList[][] = new double[10][3];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685800" y="457200"/>
            <a:ext cx="76352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Initializing 2-Dimensional Arrays</a:t>
            </a:r>
            <a:endParaRPr/>
          </a:p>
        </p:txBody>
      </p:sp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365760" y="1623060"/>
            <a:ext cx="8503920" cy="445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(int r =0; r&lt;myTable.length; r++)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for (int c = 0; c&lt;myTable[r].length; c++){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myTble[r][c]=someValue;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double[][] myList = {{1.9, 2.9},{3.4, 3.5}};</a:t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0"/>
            <a:ext cx="7802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Array?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228600" y="990600"/>
            <a:ext cx="6400800" cy="53990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is a data structure that holds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data of the same type.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treats arrays as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means array variables are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variables, not value variables.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data items in arrays are called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stored consecutively (contiguously) in memory.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element of an array is indexed. Indexing begins at 0.</a:t>
            </a:r>
            <a:endParaRPr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8016240" y="27000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464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5"/>
          <p:cNvSpPr txBox="1"/>
          <p:nvPr/>
        </p:nvSpPr>
        <p:spPr>
          <a:xfrm>
            <a:off x="6743065" y="1760220"/>
            <a:ext cx="1120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myArray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101205" y="2308860"/>
            <a:ext cx="419735" cy="369332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7338060" y="2552700"/>
            <a:ext cx="662940" cy="1676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 txBox="1"/>
          <p:nvPr/>
        </p:nvSpPr>
        <p:spPr>
          <a:xfrm>
            <a:off x="8473440" y="275050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8473440" y="309372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8473440" y="3490278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8473440" y="386334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8473440" y="423672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8473440" y="458724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8473440" y="496792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8473440" y="531844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Ragged Arrays</a:t>
            </a:r>
            <a:endParaRPr/>
          </a:p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685800" y="1897380"/>
            <a:ext cx="7909560" cy="123444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2-d array rows can vary in size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[] [] myTable = {{1, 2, 3},{1, 2},{1}};</a:t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4" name="Google Shape;324;p33"/>
          <p:cNvGraphicFramePr/>
          <p:nvPr/>
        </p:nvGraphicFramePr>
        <p:xfrm>
          <a:off x="3695700" y="436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517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33"/>
          <p:cNvSpPr txBox="1"/>
          <p:nvPr/>
        </p:nvSpPr>
        <p:spPr>
          <a:xfrm>
            <a:off x="1782445" y="5052060"/>
            <a:ext cx="1102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myTable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2140586" y="4617720"/>
            <a:ext cx="412816" cy="369332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7" name="Google Shape;327;p33"/>
          <p:cNvCxnSpPr/>
          <p:nvPr/>
        </p:nvCxnSpPr>
        <p:spPr>
          <a:xfrm flipH="1" rot="10800000">
            <a:off x="2354580" y="4457700"/>
            <a:ext cx="1165232" cy="342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3"/>
          <p:cNvSpPr txBox="1"/>
          <p:nvPr/>
        </p:nvSpPr>
        <p:spPr>
          <a:xfrm>
            <a:off x="4152900" y="4419283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4152900" y="4762500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0" name="Google Shape;330;p33"/>
          <p:cNvSpPr txBox="1"/>
          <p:nvPr/>
        </p:nvSpPr>
        <p:spPr>
          <a:xfrm>
            <a:off x="4152900" y="5159058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aphicFrame>
        <p:nvGraphicFramePr>
          <p:cNvPr id="331" name="Google Shape;331;p33"/>
          <p:cNvGraphicFramePr/>
          <p:nvPr/>
        </p:nvGraphicFramePr>
        <p:xfrm>
          <a:off x="4998720" y="4300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277300"/>
                <a:gridCol w="269800"/>
                <a:gridCol w="292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2" name="Google Shape;332;p33"/>
          <p:cNvGraphicFramePr/>
          <p:nvPr/>
        </p:nvGraphicFramePr>
        <p:xfrm>
          <a:off x="5013960" y="47269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277300"/>
                <a:gridCol w="292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3" name="Google Shape;333;p33"/>
          <p:cNvGraphicFramePr/>
          <p:nvPr/>
        </p:nvGraphicFramePr>
        <p:xfrm>
          <a:off x="5013960" y="5161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292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34" name="Google Shape;334;p33"/>
          <p:cNvCxnSpPr/>
          <p:nvPr/>
        </p:nvCxnSpPr>
        <p:spPr>
          <a:xfrm flipH="1" rot="10800000">
            <a:off x="3970020" y="4549140"/>
            <a:ext cx="996755" cy="762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3"/>
          <p:cNvCxnSpPr/>
          <p:nvPr/>
        </p:nvCxnSpPr>
        <p:spPr>
          <a:xfrm flipH="1" rot="10800000">
            <a:off x="4030980" y="4907280"/>
            <a:ext cx="861855" cy="3048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3"/>
          <p:cNvCxnSpPr/>
          <p:nvPr/>
        </p:nvCxnSpPr>
        <p:spPr>
          <a:xfrm flipH="1" rot="10800000">
            <a:off x="4076700" y="5295900"/>
            <a:ext cx="861855" cy="3048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3"/>
          <p:cNvSpPr txBox="1"/>
          <p:nvPr/>
        </p:nvSpPr>
        <p:spPr>
          <a:xfrm>
            <a:off x="4991100" y="4068763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38" name="Google Shape;338;p33"/>
          <p:cNvSpPr txBox="1"/>
          <p:nvPr/>
        </p:nvSpPr>
        <p:spPr>
          <a:xfrm>
            <a:off x="5288280" y="4068763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5562600" y="4068763"/>
            <a:ext cx="269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609600" y="1524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5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Vectors</a:t>
            </a:r>
            <a:endParaRPr b="1" i="0" sz="3959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76200" y="990600"/>
            <a:ext cx="8915400" cy="548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purpose resizable array of objects.</a:t>
            </a:r>
            <a:endParaRPr/>
          </a:p>
          <a:p>
            <a:pPr indent="-292100" lvl="1" marL="635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use 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index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access items in a vector, like an array.</a:t>
            </a:r>
            <a:endParaRPr/>
          </a:p>
          <a:p>
            <a:pPr indent="-292100" lvl="1" marL="635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vector can 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or shrink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needed when add or delete items.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/>
          </a:p>
          <a:p>
            <a:pPr indent="-228600" lvl="0" marL="228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the Vector class before use it.</a:t>
            </a:r>
            <a:endParaRPr/>
          </a:p>
          <a:p>
            <a:pPr indent="-292100" lvl="1" marL="6350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java.util.Vector;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indent="-292100" lvl="1" marL="6350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java.util.*; </a:t>
            </a:r>
            <a:endParaRPr/>
          </a:p>
          <a:p>
            <a:pPr indent="-228600" lvl="0" marL="228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Vectors</a:t>
            </a:r>
            <a:endParaRPr/>
          </a:p>
          <a:p>
            <a:pPr indent="-292100" lvl="1" marL="6350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V = new Vector();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indent="-292100" lvl="1" marL="6350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V = new Vector(capacity);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indent="-292100" lvl="1" marL="6350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V = new Vector(capacity,increment);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685800" y="1524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4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Adding, removing, and accessing vector elements</a:t>
            </a:r>
            <a:endParaRPr/>
          </a:p>
        </p:txBody>
      </p:sp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76200" y="1219200"/>
            <a:ext cx="8915400" cy="541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 index, Object element)/boolean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(Object element)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addElement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(Object obj) (The size is increased by one.)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capacity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(Object elem)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copyInto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(Object[] anArray)/Object[]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toArray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elementAt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 index)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 index)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indexOf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(Object elem)/int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indexOf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(Object elem, int index)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insertElementAt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(Object obj, int index)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isEmpty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 index)/Boolean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(Object o)/void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removeAllElements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removeElement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(Object obj)/Void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removeElementAt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 index)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setSize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 newSize)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b="1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b="0" i="0" lang="en-US" sz="21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685800" y="152400"/>
            <a:ext cx="7658100" cy="510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endParaRPr/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228600" y="7620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Strings</a:t>
            </a:r>
            <a:endParaRPr b="0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6"/>
          <p:cNvSpPr/>
          <p:nvPr/>
        </p:nvSpPr>
        <p:spPr>
          <a:xfrm>
            <a:off x="198120" y="2125980"/>
            <a:ext cx="3733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strings</a:t>
            </a:r>
            <a:endParaRPr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6"/>
          <p:cNvSpPr/>
          <p:nvPr/>
        </p:nvSpPr>
        <p:spPr>
          <a:xfrm>
            <a:off x="304800" y="1371600"/>
            <a:ext cx="8542020" cy="57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S1, S2 = "abcdef"</a:t>
            </a:r>
            <a:r>
              <a:rPr lang="en-US" sz="2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0" name="Google Shape;360;p36"/>
          <p:cNvSpPr/>
          <p:nvPr/>
        </p:nvSpPr>
        <p:spPr>
          <a:xfrm>
            <a:off x="304800" y="2857500"/>
            <a:ext cx="8542020" cy="297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chs[ ] = {'a', 'b', 'c'};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ascii[ ] = {91, 92, 93};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= new String(chs);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= new String(S2);     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v.s.</a:t>
            </a:r>
            <a:r>
              <a:rPr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S1 = S2;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= new String(ascii);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chs = S1.toCharArray();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685800" y="1524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5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 </a:t>
            </a:r>
            <a:r>
              <a:rPr b="1" i="0" lang="en-US" sz="252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/>
          </a:p>
        </p:txBody>
      </p:sp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304800" y="1524000"/>
            <a:ext cx="8610600" cy="312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S1.indexOf(ch);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(S1.equals(S2)) {}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(S1.equalsIgnoreCase(S2)) {}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(S1.compareTo(S2)==0) {}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S1.length();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 = S1.substring(beginIndex, endIndex); </a:t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304800" y="5486400"/>
            <a:ext cx="8610600" cy="91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= String.valueOf(5);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= object.toString(); </a:t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243840" y="914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methods</a:t>
            </a:r>
            <a:endParaRPr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220980" y="4876800"/>
            <a:ext cx="861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values to Strings</a:t>
            </a:r>
            <a:endParaRPr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685800" y="1524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5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 </a:t>
            </a:r>
            <a:r>
              <a:rPr b="1" i="0" lang="en-US" sz="252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/>
          </a:p>
        </p:txBody>
      </p:sp>
      <p:sp>
        <p:nvSpPr>
          <p:cNvPr id="375" name="Google Shape;375;p38"/>
          <p:cNvSpPr txBox="1"/>
          <p:nvPr>
            <p:ph idx="1" type="body"/>
          </p:nvPr>
        </p:nvSpPr>
        <p:spPr>
          <a:xfrm>
            <a:off x="190500" y="1524000"/>
            <a:ext cx="8839200" cy="21564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has two operators, + and += (used for concatenation)</a:t>
            </a:r>
            <a:endParaRPr b="0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S1, S2;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+= S2;</a:t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198120" y="914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operator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sz="28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21920" y="383286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Strings</a:t>
            </a:r>
            <a:endParaRPr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91440" y="4442460"/>
            <a:ext cx="9006840" cy="2141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empty string has no characters; its length is 0.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"";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new String();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to be confused with an uninitialized string. (null)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39"/>
          <p:cNvGrpSpPr/>
          <p:nvPr/>
        </p:nvGrpSpPr>
        <p:grpSpPr>
          <a:xfrm>
            <a:off x="2600640" y="2801113"/>
            <a:ext cx="610560" cy="3043040"/>
            <a:chOff x="1806" y="2072"/>
            <a:chExt cx="424" cy="2113"/>
          </a:xfrm>
        </p:grpSpPr>
        <p:sp>
          <p:nvSpPr>
            <p:cNvPr id="384" name="Google Shape;384;p39"/>
            <p:cNvSpPr/>
            <p:nvPr/>
          </p:nvSpPr>
          <p:spPr>
            <a:xfrm>
              <a:off x="1806" y="2072"/>
              <a:ext cx="424" cy="422"/>
            </a:xfrm>
            <a:prstGeom prst="roundRect">
              <a:avLst>
                <a:gd fmla="val 23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1806" y="2491"/>
              <a:ext cx="424" cy="422"/>
            </a:xfrm>
            <a:prstGeom prst="roundRect">
              <a:avLst>
                <a:gd fmla="val 23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1806" y="2915"/>
              <a:ext cx="424" cy="422"/>
            </a:xfrm>
            <a:prstGeom prst="roundRect">
              <a:avLst>
                <a:gd fmla="val 23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1806" y="3339"/>
              <a:ext cx="424" cy="422"/>
            </a:xfrm>
            <a:prstGeom prst="roundRect">
              <a:avLst>
                <a:gd fmla="val 23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1806" y="3763"/>
              <a:ext cx="424" cy="422"/>
            </a:xfrm>
            <a:prstGeom prst="roundRect">
              <a:avLst>
                <a:gd fmla="val 23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9" name="Google Shape;389;p39"/>
          <p:cNvSpPr txBox="1"/>
          <p:nvPr/>
        </p:nvSpPr>
        <p:spPr>
          <a:xfrm>
            <a:off x="2280960" y="5393386"/>
            <a:ext cx="153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90" name="Google Shape;390;p39"/>
          <p:cNvSpPr txBox="1"/>
          <p:nvPr/>
        </p:nvSpPr>
        <p:spPr>
          <a:xfrm>
            <a:off x="2280960" y="4795723"/>
            <a:ext cx="153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91" name="Google Shape;391;p39"/>
          <p:cNvSpPr txBox="1"/>
          <p:nvPr/>
        </p:nvSpPr>
        <p:spPr>
          <a:xfrm>
            <a:off x="2280960" y="4198060"/>
            <a:ext cx="153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92" name="Google Shape;392;p39"/>
          <p:cNvSpPr txBox="1"/>
          <p:nvPr/>
        </p:nvSpPr>
        <p:spPr>
          <a:xfrm>
            <a:off x="2280960" y="3600398"/>
            <a:ext cx="153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93" name="Google Shape;393;p39"/>
          <p:cNvSpPr txBox="1"/>
          <p:nvPr/>
        </p:nvSpPr>
        <p:spPr>
          <a:xfrm>
            <a:off x="2280960" y="3002735"/>
            <a:ext cx="153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94" name="Google Shape;394;p39"/>
          <p:cNvSpPr txBox="1"/>
          <p:nvPr/>
        </p:nvSpPr>
        <p:spPr>
          <a:xfrm>
            <a:off x="2658780" y="2399494"/>
            <a:ext cx="507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2844721" y="1820371"/>
            <a:ext cx="3688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 Hi, this is a test.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3988800" y="2924967"/>
            <a:ext cx="384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5221261" y="4174231"/>
            <a:ext cx="205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/>
          </a:p>
        </p:txBody>
      </p:sp>
      <p:sp>
        <p:nvSpPr>
          <p:cNvPr id="398" name="Google Shape;398;p39"/>
          <p:cNvSpPr txBox="1"/>
          <p:nvPr/>
        </p:nvSpPr>
        <p:spPr>
          <a:xfrm>
            <a:off x="5600161" y="4730677"/>
            <a:ext cx="136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99" name="Google Shape;399;p39"/>
          <p:cNvSpPr txBox="1"/>
          <p:nvPr/>
        </p:nvSpPr>
        <p:spPr>
          <a:xfrm>
            <a:off x="6078780" y="5338420"/>
            <a:ext cx="503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0" name="Google Shape;400;p39"/>
          <p:cNvCxnSpPr/>
          <p:nvPr/>
        </p:nvCxnSpPr>
        <p:spPr>
          <a:xfrm flipH="1">
            <a:off x="4376521" y="2171699"/>
            <a:ext cx="355499" cy="791969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401" name="Google Shape;401;p39"/>
          <p:cNvCxnSpPr/>
          <p:nvPr/>
        </p:nvCxnSpPr>
        <p:spPr>
          <a:xfrm flipH="1">
            <a:off x="4724641" y="2217420"/>
            <a:ext cx="418859" cy="130809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402" name="Google Shape;402;p39"/>
          <p:cNvCxnSpPr/>
          <p:nvPr/>
        </p:nvCxnSpPr>
        <p:spPr>
          <a:xfrm flipH="1">
            <a:off x="5329441" y="2263139"/>
            <a:ext cx="202679" cy="1881635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403" name="Google Shape;403;p39"/>
          <p:cNvCxnSpPr/>
          <p:nvPr/>
        </p:nvCxnSpPr>
        <p:spPr>
          <a:xfrm flipH="1">
            <a:off x="5692140" y="2240280"/>
            <a:ext cx="114300" cy="256032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404" name="Google Shape;404;p39"/>
          <p:cNvCxnSpPr/>
          <p:nvPr/>
        </p:nvCxnSpPr>
        <p:spPr>
          <a:xfrm>
            <a:off x="6217920" y="2377440"/>
            <a:ext cx="91440" cy="290322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405" name="Google Shape;405;p39"/>
          <p:cNvCxnSpPr/>
          <p:nvPr/>
        </p:nvCxnSpPr>
        <p:spPr>
          <a:xfrm>
            <a:off x="2884321" y="3097784"/>
            <a:ext cx="101088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06" name="Google Shape;406;p39"/>
          <p:cNvCxnSpPr/>
          <p:nvPr/>
        </p:nvCxnSpPr>
        <p:spPr>
          <a:xfrm>
            <a:off x="2884321" y="3691127"/>
            <a:ext cx="16675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07" name="Google Shape;407;p39"/>
          <p:cNvCxnSpPr/>
          <p:nvPr/>
        </p:nvCxnSpPr>
        <p:spPr>
          <a:xfrm>
            <a:off x="2884320" y="4363678"/>
            <a:ext cx="224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08" name="Google Shape;408;p39"/>
          <p:cNvCxnSpPr/>
          <p:nvPr/>
        </p:nvCxnSpPr>
        <p:spPr>
          <a:xfrm>
            <a:off x="2884321" y="4957020"/>
            <a:ext cx="26179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09" name="Google Shape;409;p39"/>
          <p:cNvCxnSpPr/>
          <p:nvPr/>
        </p:nvCxnSpPr>
        <p:spPr>
          <a:xfrm>
            <a:off x="2884320" y="5576285"/>
            <a:ext cx="316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10" name="Google Shape;410;p39"/>
          <p:cNvSpPr txBox="1"/>
          <p:nvPr/>
        </p:nvSpPr>
        <p:spPr>
          <a:xfrm>
            <a:off x="2141280" y="1097281"/>
            <a:ext cx="5082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</a:t>
            </a:r>
            <a:r>
              <a:rPr b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(String[] args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685800" y="220980"/>
            <a:ext cx="768096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line parameters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30"/>
              <a:buFont typeface="Tahoma"/>
              <a:buNone/>
            </a:pPr>
            <a:r>
              <a:t/>
            </a:r>
            <a:endParaRPr b="1" i="0" sz="273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4598400" y="3465987"/>
            <a:ext cx="444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9"/>
          <p:cNvSpPr txBox="1"/>
          <p:nvPr/>
        </p:nvSpPr>
        <p:spPr>
          <a:xfrm>
            <a:off x="2059861" y="6156151"/>
            <a:ext cx="6021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args.length equals 0, there  is no arguments.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/>
          <p:nvPr/>
        </p:nvSpPr>
        <p:spPr>
          <a:xfrm>
            <a:off x="998171" y="888079"/>
            <a:ext cx="7368589" cy="55690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083" lvl="0" marL="1900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 {</a:t>
            </a:r>
            <a:endParaRPr/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….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(args.length==0)  {</a:t>
            </a:r>
            <a:endParaRPr/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System.out.print("Year: ");</a:t>
            </a:r>
            <a:endParaRPr/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yr = stdin.nextInt();</a:t>
            </a:r>
            <a:endParaRPr/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start = 1; end = 12;</a:t>
            </a:r>
            <a:endParaRPr/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 else 	if (args.length==1) {</a:t>
            </a:r>
            <a:endParaRPr/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yr = Integer.parseInt(args[0]);</a:t>
            </a:r>
            <a:endParaRPr/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start = 1; end = 12;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 else {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yr = Integer.parseInt(args[0]);</a:t>
            </a:r>
            <a:endParaRPr/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start = end = Integer.parseInt(args[1]);</a:t>
            </a:r>
            <a:endParaRPr/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/>
          </a:p>
          <a:p>
            <a:pPr indent="-190083" lvl="0" marL="190083" marR="0" rtl="0" algn="l">
              <a:spcBef>
                <a:spcPts val="23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…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685800" y="220980"/>
            <a:ext cx="7680960" cy="51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457200" y="357505"/>
            <a:ext cx="820674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Arrays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251460" y="1348740"/>
            <a:ext cx="8778240" cy="5189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datatype[] arrayname1, arrayname2;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myArray1, myArray2;</a:t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 arrayname[];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myArray1[], x, myArray2[];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array does not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it! No memory is allocated for individual array elements. This requires a separate creation step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685800" y="228600"/>
            <a:ext cx="7772400" cy="75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Arrays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03860" y="121158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arrayName =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datatype[arraySize];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58140" y="3703321"/>
            <a:ext cx="606552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 creates an object or array. The object or array is created in a location of memory called the </a:t>
            </a:r>
            <a:r>
              <a:rPr b="1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reference  (pointer) to the array is assigned to the variable.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64820" y="2514600"/>
            <a:ext cx="5524500" cy="99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Arial"/>
              <a:buNone/>
            </a:pPr>
            <a:r>
              <a:rPr lang="en-US" sz="2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myList = new double[8];</a:t>
            </a:r>
            <a:endParaRPr sz="26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5074921" y="1790699"/>
            <a:ext cx="3155814" cy="970101"/>
            <a:chOff x="1728" y="1152"/>
            <a:chExt cx="1160" cy="889"/>
          </a:xfrm>
        </p:grpSpPr>
        <p:sp>
          <p:nvSpPr>
            <p:cNvPr id="131" name="Google Shape;131;p17"/>
            <p:cNvSpPr txBox="1"/>
            <p:nvPr/>
          </p:nvSpPr>
          <p:spPr>
            <a:xfrm>
              <a:off x="1728" y="1392"/>
              <a:ext cx="1160" cy="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Integer value indicates the number of elements</a:t>
              </a:r>
              <a:endParaRPr/>
            </a:p>
          </p:txBody>
        </p:sp>
        <p:cxnSp>
          <p:nvCxnSpPr>
            <p:cNvPr id="132" name="Google Shape;132;p17"/>
            <p:cNvCxnSpPr/>
            <p:nvPr/>
          </p:nvCxnSpPr>
          <p:spPr>
            <a:xfrm rot="10800000">
              <a:off x="2352" y="1152"/>
              <a:ext cx="0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133" name="Google Shape;133;p17"/>
          <p:cNvGraphicFramePr/>
          <p:nvPr/>
        </p:nvGraphicFramePr>
        <p:xfrm>
          <a:off x="7924800" y="3545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{EA24A14E-4048-4B60-A9B6-B8C75997511E}</a:tableStyleId>
              </a:tblPr>
              <a:tblGrid>
                <a:gridCol w="525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1.2</a:t>
                      </a:r>
                      <a:endParaRPr sz="16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3"/>
                          </a:solidFill>
                        </a:rPr>
                        <a:t>2.3</a:t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17"/>
          <p:cNvSpPr txBox="1"/>
          <p:nvPr/>
        </p:nvSpPr>
        <p:spPr>
          <a:xfrm>
            <a:off x="6651625" y="3589020"/>
            <a:ext cx="1120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myList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009765" y="3154680"/>
            <a:ext cx="419735" cy="369332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7246620" y="3398520"/>
            <a:ext cx="662940" cy="1676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 txBox="1"/>
          <p:nvPr/>
        </p:nvSpPr>
        <p:spPr>
          <a:xfrm>
            <a:off x="8382000" y="359632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8382000" y="393954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8382000" y="4336098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8382000" y="470916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8382000" y="508254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8382000" y="543306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8382000" y="581374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8382000" y="616426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99060" y="548640"/>
            <a:ext cx="897636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and Creating in One Step</a:t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45720" y="1965960"/>
            <a:ext cx="9006840" cy="36347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datatype[] arrayname = new datatype[arraySize];</a:t>
            </a:r>
            <a:endParaRPr/>
          </a:p>
          <a:p>
            <a:pPr indent="-342900" lvl="0" marL="3429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double[] myList = new double[10];</a:t>
            </a:r>
            <a:endParaRPr/>
          </a:p>
          <a:p>
            <a:pPr indent="-342900" lvl="0" marL="342900" marR="0" rtl="0" algn="l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 arrayname[] = new datatype[arraySize];</a:t>
            </a:r>
            <a:endParaRPr/>
          </a:p>
          <a:p>
            <a:pPr indent="-342900" lvl="0" marL="3429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myList[] = new double[10];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85800" y="388620"/>
            <a:ext cx="7703820" cy="75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Length of an Array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228600" y="1562100"/>
            <a:ext cx="8686800" cy="411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an array is created, its size is fixed.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cannot be changed.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find its size using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arrayReferenceVar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.length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just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myList.length;</a:t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685800" y="480060"/>
            <a:ext cx="7612380" cy="948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Initializing Arrays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502920" y="1676400"/>
            <a:ext cx="8321040" cy="33070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loop: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(int i = 0; i &lt; myList.length; i++)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myList[i] = someValue;</a:t>
            </a:r>
            <a:endParaRPr/>
          </a:p>
          <a:p>
            <a:pPr indent="-342900" lvl="0" marL="342900" marR="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Declaring, creating, initializing in one step: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double[] myList = {1.9, 2.9, 3.4, 3.5};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literals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57200" y="1981200"/>
            <a:ext cx="8389620" cy="411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create an array literal with the following syntax: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2800"/>
              <a:buFont typeface="Times New Roman"/>
              <a:buChar char=" "/>
            </a:pPr>
            <a:r>
              <a:rPr b="1" i="1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[ ] { </a:t>
            </a:r>
            <a:r>
              <a:rPr b="1" i="1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value1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value2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, ..., </a:t>
            </a:r>
            <a:r>
              <a:rPr b="1" i="1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valueN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2800"/>
              <a:buFont typeface="Trebuchet MS"/>
              <a:buChar char=" 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printArray(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new int[] {2, 3, 5, 7, 11}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br>
              <a:rPr b="0" i="0" lang="en-US" sz="2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8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2800"/>
              <a:buFont typeface="Trebuchet MS"/>
              <a:buChar char=" 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int[ ] foo;</a:t>
            </a:r>
            <a:br>
              <a:rPr b="0" i="0" lang="en-US" sz="2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foo = new int[]{42, 83};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388620"/>
            <a:ext cx="8183880" cy="845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variables are kept in memory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457200" y="1371600"/>
            <a:ext cx="834390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different locations of memory in JVM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contains local variables and parameters of methods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contains 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0" i="0" sz="24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\\Fhernand-cs\fhernand\Comp144\Lectures\Lect 32\fig5-1.gif"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" y="2948940"/>
            <a:ext cx="8275320" cy="367444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2971800" y="4160520"/>
            <a:ext cx="891540" cy="64008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4038600" y="4198620"/>
            <a:ext cx="891540" cy="64008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-javaBasic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