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E8DD7EF-EEA2-4875-A0B1-7BF3404DEE74}">
  <a:tblStyle styleId="{0E8DD7EF-EEA2-4875-A0B1-7BF3404DEE74}" styleName="Table_0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02F59667-C73A-4340-9EAF-BA7960BAEFBF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8:notes"/>
          <p:cNvSpPr txBox="1"/>
          <p:nvPr>
            <p:ph idx="1" type="body"/>
          </p:nvPr>
        </p:nvSpPr>
        <p:spPr>
          <a:xfrm>
            <a:off x="685800" y="4343400"/>
            <a:ext cx="5486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5:notes"/>
          <p:cNvSpPr txBox="1"/>
          <p:nvPr>
            <p:ph idx="12" type="sldNum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5" name="Google Shape;31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4" name="Google Shape;404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Google Shape;420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6" name="Google Shape;44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7" name="Google Shape;447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4" name="Google Shape;18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and Clip Art" type="txAndClipArt">
  <p:cSld name="TEXT_AND_CLIPAR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3"/>
          <p:cNvSpPr/>
          <p:nvPr>
            <p:ph idx="2" type="clipArt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jpg"/><Relationship Id="rId10" Type="http://schemas.openxmlformats.org/officeDocument/2006/relationships/hyperlink" Target="http://rds.yahoo.com/_ylt=A2KJkex_b9BNx10AFQKJzbkF;_ylu=X3oDMTBrMWoydmo1BHBvcwM0OTkEc2VjA3NyBHZ0aWQD/SIG=1qvpj9aak/EXP=1305534463/**http:/images.search.yahoo.com/images/view?back=http://images.search.yahoo.com/search/images?p=cars+diagram&amp;b=481&amp;ni=20&amp;ei=utf-8&amp;y=Search&amp;xargs=0&amp;pstart=1&amp;fr=my-myy&amp;w=1260&amp;h=736&amp;imgurl=image.internetautoguide.com/f/auto-news/small-electric-cars-for-the-future-lotuss-predictions/28296828/new-electric-city-car-by-lotus-image-high-res.jpg&amp;rurl=http://blogs.internetautoguide.com/6565955/auto-news/small-electric-cars-for-the-future-lotuss-predictions/index.html&amp;size=81KB&amp;name=Small+Electric+C...&amp;p=cars+diagram&amp;oid=97dd9ffff072bacf5041d667684f13d1&amp;fr2=&amp;spell_query=cars&amp;no=499&amp;tt=7420000&amp;b=481&amp;ni=20&amp;sigr=13l5n02lc&amp;sigi=14op7fiom&amp;sigb=13kast86u&amp;.crumb=cMH0eRsOdDR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hyperlink" Target="http://rds.yahoo.com/_ylt=A2KJke1HbtBNVi0AtNuJzbkF;_ylu=X3oDMTBrb2RoYW9kBHBvcwMxNjkEc2VjA3NyBHZ0aWQD/SIG=1otfn6evg/EXP=1305534151/**http:/images.search.yahoo.com/images/view?back=http://images.search.yahoo.com/search/images?p=cars+diagram&amp;b=161&amp;ni=20&amp;ei=utf-8&amp;y=Search&amp;xargs=0&amp;pstart=1&amp;fr=my-myy&amp;w=640&amp;h=480&amp;imgurl=image.europeancarweb.com/f/18894511+w750+st0/epcp_0908_05_z+flying_cars+bmw_m5_front_view.jpg&amp;rurl=http://www.europeancarweb.com/editorial/epcp_0908_flying_cars_advanced_technology_les_bidrawn/photo_04.html&amp;size=37KB&amp;name=Flying+Cars+Usin...&amp;p=cars+diagram&amp;oid=6653ad364a88d82c998a7eb7022c35c6&amp;fr2=&amp;spell_query=cars&amp;no=169&amp;tt=7420000&amp;b=161&amp;ni=20&amp;sigr=13b2jipq6&amp;sigi=12t23ilb8&amp;sigb=13kur5tjq&amp;.crumb=cMH0eRsOdDR" TargetMode="External"/><Relationship Id="rId9" Type="http://schemas.openxmlformats.org/officeDocument/2006/relationships/image" Target="../media/image4.jpg"/><Relationship Id="rId5" Type="http://schemas.openxmlformats.org/officeDocument/2006/relationships/image" Target="../media/image3.jpg"/><Relationship Id="rId6" Type="http://schemas.openxmlformats.org/officeDocument/2006/relationships/hyperlink" Target="http://rds.yahoo.com/_ylt=A2KJkew1b9BNOlYAvTCJzbkF;_ylu=X3oDMTBrcmJxYTR0BHBvcwM0MDkEc2VjA3NyBHZ0aWQD/SIG=1m8hda99o/EXP=1305534389/**http:/images.search.yahoo.com/images/view?back=http://images.search.yahoo.com/search/images?p=cars+diagram&amp;b=401&amp;ni=20&amp;ei=utf-8&amp;y=Search&amp;xargs=0&amp;pstart=1&amp;fr=my-myy&amp;w=1024&amp;h=639&amp;imgurl=www.hondaautosinfo.com/wp-content/uploads/2010/11/Suzuki-Grand-Vitara-2.jpg&amp;rurl=http://www.hondaautosinfo.com/suzuki-grand-vitara/&amp;size=112KB&amp;name=Suzuki+Grand+Vit...&amp;p=cars+diagram&amp;oid=48c74d7329cda126e77d3d1733f63423&amp;fr2=&amp;spell_query=cars&amp;no=409&amp;tt=7420000&amp;b=401&amp;ni=20&amp;sigr=11iircgro&amp;sigi=12bhdbufk&amp;sigb=13kngvrsv&amp;.crumb=cMH0eRsOdDR" TargetMode="External"/><Relationship Id="rId7" Type="http://schemas.openxmlformats.org/officeDocument/2006/relationships/image" Target="../media/image1.jpg"/><Relationship Id="rId8" Type="http://schemas.openxmlformats.org/officeDocument/2006/relationships/hyperlink" Target="http://rds.yahoo.com/_ylt=A2KJkeynb9BNVWkATLmJzbkF;_ylu=X3oDMTBramRqcDQ3BHBvcwM1MTAEc2VjA3NyBHZ0aWQD/SIG=1ntqea0v3/EXP=1305534503/**http:/images.search.yahoo.com/images/view?back=http://images.search.yahoo.com/search/images?p=cars+diagram&amp;b=501&amp;ni=20&amp;ei=utf-8&amp;y=Search&amp;xargs=0&amp;pstart=1&amp;fr=my-myy&amp;w=1280&amp;h=854&amp;imgurl=www.autocarzine.com/wp-content/uploads/2010/12/Nissan-Serena-Rider.jpg&amp;rurl=http://www.autocarzine.com/2010/12/nissan-car-models-for-tokyo-auto-salon/nissan-serena-rider/&amp;size=203KB&amp;name=Luxury+Cars+-+Ni...&amp;p=cars+diagram&amp;oid=fb392f8c366f989fcd759563687b5c6e&amp;fr2=&amp;spell_query=cars&amp;no=510&amp;tt=7420000&amp;b=501&amp;ni=20&amp;sigr=12uk7adu4&amp;sigi=1269ifc26&amp;sigb=13kdtppop&amp;.crumb=cMH0eRsOdDR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609600" y="1981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Classes</a:t>
            </a:r>
            <a:endParaRPr/>
          </a:p>
        </p:txBody>
      </p:sp>
      <p:pic>
        <p:nvPicPr>
          <p:cNvPr descr="fancy_co"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4495800"/>
            <a:ext cx="1211262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685800" y="762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vs. Reference </a:t>
            </a:r>
            <a:r>
              <a:rPr b="1" i="0" lang="en-US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conti.</a:t>
            </a:r>
            <a:endParaRPr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228600" y="609600"/>
            <a:ext cx="5943600" cy="609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primitiveVSreference {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class Complex {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double re, im;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public Complex(double x, double y) { re = x; im = y; }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public String toString() {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String tmp = "("+re+","+im+")";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return tmp;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main(String[] args) {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int x = 10,;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int y = x;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x = 100;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System.out.println("x="+x+", y="+y);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Complex C1 = new Complex(1.2, 2.3);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Complex C2 = C1;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C1.re = 2.4; C1.im = 4.6;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System.out.println("C1 = "+ C1.toString());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System.out.println("C2 = "+ C2.toString());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211" name="Google Shape;211;p23"/>
          <p:cNvSpPr/>
          <p:nvPr/>
        </p:nvSpPr>
        <p:spPr>
          <a:xfrm>
            <a:off x="6518930" y="4361984"/>
            <a:ext cx="533400" cy="5232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b="1" sz="2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2" name="Google Shape;212;p23"/>
          <p:cNvCxnSpPr/>
          <p:nvPr/>
        </p:nvCxnSpPr>
        <p:spPr>
          <a:xfrm>
            <a:off x="6823730" y="4646612"/>
            <a:ext cx="948670" cy="458788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3"/>
          <p:cNvSpPr txBox="1"/>
          <p:nvPr/>
        </p:nvSpPr>
        <p:spPr>
          <a:xfrm>
            <a:off x="6507709" y="3883223"/>
            <a:ext cx="4667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C1</a:t>
            </a:r>
            <a:endParaRPr b="1" sz="1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3"/>
          <p:cNvSpPr/>
          <p:nvPr/>
        </p:nvSpPr>
        <p:spPr>
          <a:xfrm>
            <a:off x="6564421" y="5584161"/>
            <a:ext cx="533400" cy="5232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b="1" sz="2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5" name="Google Shape;215;p23"/>
          <p:cNvCxnSpPr/>
          <p:nvPr/>
        </p:nvCxnSpPr>
        <p:spPr>
          <a:xfrm flipH="1" rot="10800000">
            <a:off x="6869220" y="5334000"/>
            <a:ext cx="903179" cy="534789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23"/>
          <p:cNvSpPr txBox="1"/>
          <p:nvPr/>
        </p:nvSpPr>
        <p:spPr>
          <a:xfrm>
            <a:off x="6553200" y="5105400"/>
            <a:ext cx="4667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C2</a:t>
            </a:r>
            <a:endParaRPr b="1" sz="1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3"/>
          <p:cNvSpPr/>
          <p:nvPr/>
        </p:nvSpPr>
        <p:spPr>
          <a:xfrm>
            <a:off x="7848600" y="4953000"/>
            <a:ext cx="7620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8" name="Google Shape;218;p23"/>
          <p:cNvCxnSpPr/>
          <p:nvPr/>
        </p:nvCxnSpPr>
        <p:spPr>
          <a:xfrm>
            <a:off x="8229600" y="49530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23"/>
          <p:cNvSpPr txBox="1"/>
          <p:nvPr/>
        </p:nvSpPr>
        <p:spPr>
          <a:xfrm>
            <a:off x="7772400" y="4995446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1.2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8153400" y="5029200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2.3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7772400" y="5562600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2.4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8153400" y="5562600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4.6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3" name="Google Shape;223;p23"/>
          <p:cNvCxnSpPr/>
          <p:nvPr/>
        </p:nvCxnSpPr>
        <p:spPr>
          <a:xfrm flipH="1" rot="10800000">
            <a:off x="7859821" y="4953000"/>
            <a:ext cx="445979" cy="30480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224" name="Google Shape;224;p23"/>
          <p:cNvCxnSpPr/>
          <p:nvPr/>
        </p:nvCxnSpPr>
        <p:spPr>
          <a:xfrm flipH="1" rot="10800000">
            <a:off x="8153400" y="5029200"/>
            <a:ext cx="445979" cy="30480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med" w="med" type="none"/>
            <a:tailEnd len="sm" w="sm" type="none"/>
          </a:ln>
        </p:spPr>
      </p:cxnSp>
      <p:sp>
        <p:nvSpPr>
          <p:cNvPr id="225" name="Google Shape;225;p23"/>
          <p:cNvSpPr/>
          <p:nvPr/>
        </p:nvSpPr>
        <p:spPr>
          <a:xfrm>
            <a:off x="7269709" y="2383761"/>
            <a:ext cx="533400" cy="5232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b="1" sz="2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7341844" y="1905000"/>
            <a:ext cx="3000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1" sz="1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7315200" y="3605938"/>
            <a:ext cx="533400" cy="5232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b="1" sz="2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23"/>
          <p:cNvSpPr txBox="1"/>
          <p:nvPr/>
        </p:nvSpPr>
        <p:spPr>
          <a:xfrm>
            <a:off x="7387335" y="3127177"/>
            <a:ext cx="3000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1" sz="1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7315200" y="2480846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7315200" y="3700046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1" name="Google Shape;231;p23"/>
          <p:cNvCxnSpPr/>
          <p:nvPr/>
        </p:nvCxnSpPr>
        <p:spPr>
          <a:xfrm flipH="1" rot="10800000">
            <a:off x="7315200" y="2514600"/>
            <a:ext cx="445979" cy="30480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med" w="med" type="none"/>
            <a:tailEnd len="sm" w="sm" type="none"/>
          </a:ln>
        </p:spPr>
      </p:cxnSp>
      <p:sp>
        <p:nvSpPr>
          <p:cNvPr id="232" name="Google Shape;232;p23"/>
          <p:cNvSpPr txBox="1"/>
          <p:nvPr/>
        </p:nvSpPr>
        <p:spPr>
          <a:xfrm>
            <a:off x="7848600" y="2514600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title"/>
          </p:nvPr>
        </p:nvSpPr>
        <p:spPr>
          <a:xfrm>
            <a:off x="685800" y="152400"/>
            <a:ext cx="7696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Declaration</a:t>
            </a:r>
            <a:endParaRPr b="1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24"/>
          <p:cNvSpPr txBox="1"/>
          <p:nvPr>
            <p:ph idx="1" type="body"/>
          </p:nvPr>
        </p:nvSpPr>
        <p:spPr>
          <a:xfrm>
            <a:off x="228600" y="1219200"/>
            <a:ext cx="8763000" cy="4419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99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add(int x, int y)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double sum = x + y;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return sum;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method begins with a </a:t>
            </a:r>
            <a:r>
              <a:rPr b="1" i="1" lang="en-US" sz="2800" u="none" cap="none" strike="noStrike">
                <a:solidFill>
                  <a:srgbClr val="99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header</a:t>
            </a:r>
            <a:endParaRPr b="0" i="0" sz="2800" u="none" cap="none" strike="noStrike">
              <a:solidFill>
                <a:srgbClr val="99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method header is followed by the </a:t>
            </a:r>
            <a:r>
              <a:rPr b="1" i="1" lang="en-US" sz="2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body</a:t>
            </a:r>
            <a:endParaRPr b="0" i="0" sz="28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method header, </a:t>
            </a:r>
            <a:r>
              <a:rPr b="0" i="0" lang="en-US" sz="28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type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8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name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the items within parentheses , i.e. </a:t>
            </a:r>
            <a:r>
              <a:rPr b="0" i="0" lang="en-US" sz="2800" u="none" cap="none" strike="noStrike">
                <a:solidFill>
                  <a:srgbClr val="99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800" u="none" cap="none" strike="noStrike">
                <a:solidFill>
                  <a:srgbClr val="99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constitute the </a:t>
            </a: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 list.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>
            <p:ph type="title"/>
          </p:nvPr>
        </p:nvSpPr>
        <p:spPr>
          <a:xfrm>
            <a:off x="685800" y="762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Declaration </a:t>
            </a:r>
            <a:r>
              <a:rPr b="0" i="0" lang="en-US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conti.</a:t>
            </a:r>
            <a:endParaRPr/>
          </a:p>
        </p:txBody>
      </p:sp>
      <p:sp>
        <p:nvSpPr>
          <p:cNvPr id="244" name="Google Shape;244;p25"/>
          <p:cNvSpPr txBox="1"/>
          <p:nvPr>
            <p:ph idx="1" type="body"/>
          </p:nvPr>
        </p:nvSpPr>
        <p:spPr>
          <a:xfrm>
            <a:off x="228600" y="1143000"/>
            <a:ext cx="8686800" cy="419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parameter list specifies the type and name of each parameter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return type indicates the type of value that the methods sends back to the calling location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method that does not return a value has a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type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 specifies the value to be returned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 expression must conform to the return type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/>
          <p:nvPr/>
        </p:nvSpPr>
        <p:spPr>
          <a:xfrm>
            <a:off x="838200" y="908447"/>
            <a:ext cx="7162800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Passing Parameters to Methods</a:t>
            </a:r>
            <a:endParaRPr/>
          </a:p>
        </p:txBody>
      </p:sp>
      <p:sp>
        <p:nvSpPr>
          <p:cNvPr id="250" name="Google Shape;250;p26"/>
          <p:cNvSpPr txBox="1"/>
          <p:nvPr/>
        </p:nvSpPr>
        <p:spPr>
          <a:xfrm>
            <a:off x="152400" y="2286000"/>
            <a:ext cx="8763000" cy="311880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1523" lvl="0" marL="191523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652"/>
              <a:buFont typeface="Noto Sans Symbols"/>
              <a:buChar char="❑"/>
            </a:pPr>
            <a:r>
              <a:rPr b="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method invocation is made, any actual parameters included in the invocation are passed to the method</a:t>
            </a:r>
            <a:endParaRPr/>
          </a:p>
          <a:p>
            <a:pPr indent="-191523" lvl="0" marL="191523" marR="0" rtl="0" algn="l">
              <a:spcBef>
                <a:spcPts val="249"/>
              </a:spcBef>
              <a:spcAft>
                <a:spcPts val="0"/>
              </a:spcAft>
              <a:buClr>
                <a:srgbClr val="FFC000"/>
              </a:buClr>
              <a:buSzPts val="1652"/>
              <a:buFont typeface="Noto Sans Symbols"/>
              <a:buChar char="❑"/>
            </a:pPr>
            <a:r>
              <a:rPr b="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parameters are </a:t>
            </a: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passed by value</a:t>
            </a:r>
            <a:r>
              <a:rPr b="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ie, a copy is made.</a:t>
            </a:r>
            <a:endParaRPr/>
          </a:p>
          <a:p>
            <a:pPr indent="-191523" lvl="1" marL="648723" marR="0" rtl="0" algn="l">
              <a:spcBef>
                <a:spcPts val="249"/>
              </a:spcBef>
              <a:spcAft>
                <a:spcPts val="0"/>
              </a:spcAft>
              <a:buClr>
                <a:srgbClr val="FFC000"/>
              </a:buClr>
              <a:buSzPts val="1652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value of fundamental data types are copied.</a:t>
            </a:r>
            <a:endParaRPr/>
          </a:p>
          <a:p>
            <a:pPr indent="-191523" lvl="1" marL="648723" marR="0" rtl="0" algn="l">
              <a:spcBef>
                <a:spcPts val="249"/>
              </a:spcBef>
              <a:spcAft>
                <a:spcPts val="0"/>
              </a:spcAft>
              <a:buClr>
                <a:srgbClr val="FFC000"/>
              </a:buClr>
              <a:buSzPts val="1652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value of object references (ie memory addresses) are copied</a:t>
            </a:r>
            <a:endParaRPr/>
          </a:p>
          <a:p>
            <a:pPr indent="0" lvl="0" marL="0" marR="0" rtl="0" algn="l">
              <a:spcBef>
                <a:spcPts val="249"/>
              </a:spcBef>
              <a:spcAft>
                <a:spcPts val="0"/>
              </a:spcAft>
              <a:buClr>
                <a:srgbClr val="FFC000"/>
              </a:buClr>
              <a:buSzPts val="1652"/>
              <a:buFont typeface="Noto Sans Symbols"/>
              <a:buChar char="❑"/>
            </a:pPr>
            <a:r>
              <a:rPr b="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 become local variables within the method.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/>
          <p:nvPr>
            <p:ph type="title"/>
          </p:nvPr>
        </p:nvSpPr>
        <p:spPr>
          <a:xfrm>
            <a:off x="685800" y="762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Primitive VS Reference parameters</a:t>
            </a:r>
            <a:endParaRPr b="1" i="0" sz="16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7"/>
          <p:cNvSpPr txBox="1"/>
          <p:nvPr>
            <p:ph idx="1" type="body"/>
          </p:nvPr>
        </p:nvSpPr>
        <p:spPr>
          <a:xfrm>
            <a:off x="1752600" y="762000"/>
            <a:ext cx="5943600" cy="5943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primitiveVSreference2 {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class Complex {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double re, im;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public Complex(double x, double y) { re = x; im = y; }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public String toString() {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String tmp = "("+re+","+im+")";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return tmp;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static void add1(int x) { x++; };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static void Add1(Complex C) { C.re ++; C.im++; }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main(String[] args) {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int x = 10;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add1(x);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System.out.println("x="+x);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Complex C = new Complex(1.2, 2.3);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Add1(C);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System.out.println("C = "+ C.toString());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/>
          <p:nvPr>
            <p:ph type="title"/>
          </p:nvPr>
        </p:nvSpPr>
        <p:spPr>
          <a:xfrm>
            <a:off x="533400" y="457200"/>
            <a:ext cx="2209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Deriving Classes</a:t>
            </a:r>
            <a:endParaRPr/>
          </a:p>
        </p:txBody>
      </p:sp>
      <p:sp>
        <p:nvSpPr>
          <p:cNvPr id="262" name="Google Shape;262;p28"/>
          <p:cNvSpPr txBox="1"/>
          <p:nvPr>
            <p:ph idx="1" type="body"/>
          </p:nvPr>
        </p:nvSpPr>
        <p:spPr>
          <a:xfrm>
            <a:off x="3429000" y="152400"/>
            <a:ext cx="5105400" cy="16764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classname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extends</a:t>
            </a: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parent-class {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[variable declaration;]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[method declaration;]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>
            <a:off x="3581400" y="1981200"/>
            <a:ext cx="2371725" cy="71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Superclass</a:t>
            </a:r>
            <a:endParaRPr b="0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(Base/parent class)</a:t>
            </a:r>
            <a:endParaRPr/>
          </a:p>
        </p:txBody>
      </p:sp>
      <p:sp>
        <p:nvSpPr>
          <p:cNvPr id="264" name="Google Shape;264;p28"/>
          <p:cNvSpPr txBox="1"/>
          <p:nvPr/>
        </p:nvSpPr>
        <p:spPr>
          <a:xfrm>
            <a:off x="3429000" y="3403600"/>
            <a:ext cx="2578100" cy="71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Subclass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(Derived class)</a:t>
            </a:r>
            <a:endParaRPr/>
          </a:p>
        </p:txBody>
      </p:sp>
      <p:cxnSp>
        <p:nvCxnSpPr>
          <p:cNvPr id="265" name="Google Shape;265;p28"/>
          <p:cNvCxnSpPr/>
          <p:nvPr/>
        </p:nvCxnSpPr>
        <p:spPr>
          <a:xfrm flipH="1" rot="10800000">
            <a:off x="4419600" y="2692400"/>
            <a:ext cx="1588" cy="71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6" name="Google Shape;266;p28"/>
          <p:cNvSpPr txBox="1"/>
          <p:nvPr/>
        </p:nvSpPr>
        <p:spPr>
          <a:xfrm>
            <a:off x="6400800" y="2667000"/>
            <a:ext cx="2209800" cy="701675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subclass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extends</a:t>
            </a: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superclass</a:t>
            </a:r>
            <a:endParaRPr/>
          </a:p>
        </p:txBody>
      </p:sp>
      <p:cxnSp>
        <p:nvCxnSpPr>
          <p:cNvPr id="267" name="Google Shape;267;p28"/>
          <p:cNvCxnSpPr/>
          <p:nvPr/>
        </p:nvCxnSpPr>
        <p:spPr>
          <a:xfrm rot="10800000">
            <a:off x="4495800" y="3048000"/>
            <a:ext cx="1828800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" name="Google Shape;268;p28"/>
          <p:cNvSpPr/>
          <p:nvPr/>
        </p:nvSpPr>
        <p:spPr>
          <a:xfrm>
            <a:off x="228600" y="4191000"/>
            <a:ext cx="86106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5288" lvl="0" marL="3952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Inheritance is used to model the </a:t>
            </a:r>
            <a:r>
              <a:rPr b="0"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Is-A</a:t>
            </a: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relationship.</a:t>
            </a:r>
            <a:endParaRPr/>
          </a:p>
          <a:p>
            <a:pPr indent="-395288" lvl="0" marL="395288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Inheritance</a:t>
            </a: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inherits fields and methods of its superclass.</a:t>
            </a:r>
            <a:endParaRPr/>
          </a:p>
          <a:p>
            <a:pPr indent="-395288" lvl="0" marL="395288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 of inheritance: Code reuse</a:t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5288" lvl="0" marL="395288" marR="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b="0"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Overriding methods</a:t>
            </a: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redefine methods of the superclass.</a:t>
            </a:r>
            <a:endParaRPr/>
          </a:p>
          <a:p>
            <a:pPr indent="-395288" lvl="0" marL="395288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b="0"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Overloading methods</a:t>
            </a: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more than one method with the same name (but with different parameters) in a class.</a:t>
            </a:r>
            <a:endParaRPr/>
          </a:p>
        </p:txBody>
      </p:sp>
      <p:sp>
        <p:nvSpPr>
          <p:cNvPr id="269" name="Google Shape;269;p28"/>
          <p:cNvSpPr txBox="1"/>
          <p:nvPr/>
        </p:nvSpPr>
        <p:spPr>
          <a:xfrm>
            <a:off x="762000" y="2727325"/>
            <a:ext cx="2124075" cy="701675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subclass </a:t>
            </a:r>
            <a:r>
              <a:rPr b="1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</a:t>
            </a: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superclass</a:t>
            </a:r>
            <a:endParaRPr/>
          </a:p>
        </p:txBody>
      </p:sp>
      <p:cxnSp>
        <p:nvCxnSpPr>
          <p:cNvPr id="270" name="Google Shape;270;p28"/>
          <p:cNvCxnSpPr/>
          <p:nvPr/>
        </p:nvCxnSpPr>
        <p:spPr>
          <a:xfrm>
            <a:off x="2895600" y="3048000"/>
            <a:ext cx="1447800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/>
          <p:nvPr>
            <p:ph idx="4294967295" type="title"/>
          </p:nvPr>
        </p:nvSpPr>
        <p:spPr>
          <a:xfrm>
            <a:off x="685800" y="533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Inheritance Example</a:t>
            </a:r>
            <a:endParaRPr b="1" i="0" sz="4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29"/>
          <p:cNvSpPr txBox="1"/>
          <p:nvPr>
            <p:ph idx="4294967295" type="body"/>
          </p:nvPr>
        </p:nvSpPr>
        <p:spPr>
          <a:xfrm>
            <a:off x="685800" y="1752600"/>
            <a:ext cx="7772400" cy="396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Student {</a:t>
            </a:r>
            <a:b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	int student_id;</a:t>
            </a:r>
            <a:b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	int year;</a:t>
            </a:r>
            <a:b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	String name;</a:t>
            </a:r>
            <a:b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20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 	public Student(String nm, int id, int y)  {</a:t>
            </a:r>
            <a:b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		name = new String(nm);</a:t>
            </a:r>
            <a:b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		student_id = id;</a:t>
            </a:r>
            <a:b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		year = y;</a:t>
            </a:r>
            <a:b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	}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		…..</a:t>
            </a:r>
            <a:endParaRPr b="0" i="0" sz="20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0" i="0" sz="20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>
            <p:ph idx="4294967295" type="title"/>
          </p:nvPr>
        </p:nvSpPr>
        <p:spPr>
          <a:xfrm>
            <a:off x="685800" y="1524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Inheritance example </a:t>
            </a:r>
            <a:r>
              <a:rPr b="1" i="0" lang="en-US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conti.</a:t>
            </a:r>
            <a:endParaRPr b="1" i="0" sz="16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30"/>
          <p:cNvSpPr txBox="1"/>
          <p:nvPr>
            <p:ph idx="4294967295" type="body"/>
          </p:nvPr>
        </p:nvSpPr>
        <p:spPr>
          <a:xfrm>
            <a:off x="304800" y="990600"/>
            <a:ext cx="8534400" cy="5638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GradStudent </a:t>
            </a:r>
            <a:r>
              <a:rPr b="1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Student {</a:t>
            </a:r>
            <a:endParaRPr b="0" i="0" sz="20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	String dept;</a:t>
            </a:r>
            <a:b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String thesis;</a:t>
            </a:r>
            <a:endParaRPr b="0" i="0" sz="20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	// constructor</a:t>
            </a:r>
            <a:b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public GradStudent(String nm, int id, </a:t>
            </a:r>
            <a:b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			int y, String d, String th) {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		super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(nm, id, y); // call superclass constructor</a:t>
            </a:r>
            <a:endParaRPr b="0" i="0" sz="20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		/* Or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		name = new String(nm);</a:t>
            </a:r>
            <a:b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	student_id = id;</a:t>
            </a:r>
            <a:b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	year = y;</a:t>
            </a:r>
            <a:endParaRPr b="0" i="0" sz="20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		*/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		dept = new String(d);</a:t>
            </a:r>
            <a:endParaRPr b="0" i="0" sz="20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		thesis = new String(th);</a:t>
            </a:r>
            <a:endParaRPr b="0" i="0" sz="20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0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idx="4294967295"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Inheritance example </a:t>
            </a:r>
            <a:r>
              <a:rPr b="1" i="0" lang="en-US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conti.</a:t>
            </a:r>
            <a:endParaRPr b="1" i="0" sz="16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31"/>
          <p:cNvSpPr txBox="1"/>
          <p:nvPr>
            <p:ph idx="4294967295" type="body"/>
          </p:nvPr>
        </p:nvSpPr>
        <p:spPr>
          <a:xfrm>
            <a:off x="152400" y="1447800"/>
            <a:ext cx="8839200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inheritanceTest {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void main(String[] args) {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		Student S = new Student(“John”, 1234, 3);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		GradStudent GS = new GradStudent(“Tom”,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					 1111, 2, "csC", "Algorithm");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		S.student_id = 3690;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		GS.student_id = 2468;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		….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32"/>
          <p:cNvGrpSpPr/>
          <p:nvPr/>
        </p:nvGrpSpPr>
        <p:grpSpPr>
          <a:xfrm>
            <a:off x="304800" y="1981201"/>
            <a:ext cx="5334000" cy="2666999"/>
            <a:chOff x="720" y="843"/>
            <a:chExt cx="4560" cy="2805"/>
          </a:xfrm>
        </p:grpSpPr>
        <p:sp>
          <p:nvSpPr>
            <p:cNvPr id="294" name="Google Shape;294;p32"/>
            <p:cNvSpPr/>
            <p:nvPr/>
          </p:nvSpPr>
          <p:spPr>
            <a:xfrm>
              <a:off x="720" y="864"/>
              <a:ext cx="4560" cy="2784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5" name="Google Shape;295;p32"/>
            <p:cNvSpPr txBox="1"/>
            <p:nvPr/>
          </p:nvSpPr>
          <p:spPr>
            <a:xfrm>
              <a:off x="4189" y="843"/>
              <a:ext cx="659" cy="2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 X</a:t>
              </a:r>
              <a:endParaRPr/>
            </a:p>
          </p:txBody>
        </p:sp>
      </p:grpSp>
      <p:grpSp>
        <p:nvGrpSpPr>
          <p:cNvPr id="296" name="Google Shape;296;p32"/>
          <p:cNvGrpSpPr/>
          <p:nvPr/>
        </p:nvGrpSpPr>
        <p:grpSpPr>
          <a:xfrm>
            <a:off x="1524001" y="2627313"/>
            <a:ext cx="2600614" cy="1236722"/>
            <a:chOff x="1200" y="1296"/>
            <a:chExt cx="1802" cy="1104"/>
          </a:xfrm>
        </p:grpSpPr>
        <p:sp>
          <p:nvSpPr>
            <p:cNvPr id="297" name="Google Shape;297;p32"/>
            <p:cNvSpPr/>
            <p:nvPr/>
          </p:nvSpPr>
          <p:spPr>
            <a:xfrm>
              <a:off x="1200" y="1440"/>
              <a:ext cx="1728" cy="96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8" name="Google Shape;298;p32"/>
            <p:cNvSpPr txBox="1"/>
            <p:nvPr/>
          </p:nvSpPr>
          <p:spPr>
            <a:xfrm>
              <a:off x="2468" y="1296"/>
              <a:ext cx="534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 Y</a:t>
              </a:r>
              <a:endParaRPr/>
            </a:p>
          </p:txBody>
        </p:sp>
      </p:grpSp>
      <p:sp>
        <p:nvSpPr>
          <p:cNvPr id="299" name="Google Shape;299;p32"/>
          <p:cNvSpPr/>
          <p:nvPr/>
        </p:nvSpPr>
        <p:spPr>
          <a:xfrm>
            <a:off x="4419600" y="2743200"/>
            <a:ext cx="692727" cy="324091"/>
          </a:xfrm>
          <a:prstGeom prst="roundRect">
            <a:avLst>
              <a:gd fmla="val 16667" name="adj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300" name="Google Shape;300;p32"/>
          <p:cNvSpPr/>
          <p:nvPr/>
        </p:nvSpPr>
        <p:spPr>
          <a:xfrm>
            <a:off x="4800600" y="3352800"/>
            <a:ext cx="692727" cy="324091"/>
          </a:xfrm>
          <a:prstGeom prst="roundRect">
            <a:avLst>
              <a:gd fmla="val 16667" name="adj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301" name="Google Shape;301;p32"/>
          <p:cNvSpPr/>
          <p:nvPr/>
        </p:nvSpPr>
        <p:spPr>
          <a:xfrm>
            <a:off x="3962400" y="3505200"/>
            <a:ext cx="692727" cy="324091"/>
          </a:xfrm>
          <a:prstGeom prst="roundRect">
            <a:avLst>
              <a:gd fmla="val 16667" name="adj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302" name="Google Shape;302;p32"/>
          <p:cNvSpPr/>
          <p:nvPr/>
        </p:nvSpPr>
        <p:spPr>
          <a:xfrm>
            <a:off x="3505200" y="4038600"/>
            <a:ext cx="692727" cy="324091"/>
          </a:xfrm>
          <a:prstGeom prst="roundRect">
            <a:avLst>
              <a:gd fmla="val 16667" name="adj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303" name="Google Shape;303;p32"/>
          <p:cNvSpPr/>
          <p:nvPr/>
        </p:nvSpPr>
        <p:spPr>
          <a:xfrm>
            <a:off x="2286000" y="4114800"/>
            <a:ext cx="692727" cy="324091"/>
          </a:xfrm>
          <a:prstGeom prst="roundRect">
            <a:avLst>
              <a:gd fmla="val 16667" name="adj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304" name="Google Shape;304;p32"/>
          <p:cNvSpPr/>
          <p:nvPr/>
        </p:nvSpPr>
        <p:spPr>
          <a:xfrm>
            <a:off x="2209800" y="2971800"/>
            <a:ext cx="533400" cy="352666"/>
          </a:xfrm>
          <a:prstGeom prst="roundRect">
            <a:avLst>
              <a:gd fmla="val 16667" name="adj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305" name="Google Shape;305;p32"/>
          <p:cNvSpPr/>
          <p:nvPr/>
        </p:nvSpPr>
        <p:spPr>
          <a:xfrm>
            <a:off x="3048000" y="3048000"/>
            <a:ext cx="533400" cy="352666"/>
          </a:xfrm>
          <a:prstGeom prst="roundRect">
            <a:avLst>
              <a:gd fmla="val 16667" name="adj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306" name="Google Shape;306;p32"/>
          <p:cNvSpPr/>
          <p:nvPr/>
        </p:nvSpPr>
        <p:spPr>
          <a:xfrm>
            <a:off x="2514601" y="3505200"/>
            <a:ext cx="533400" cy="276466"/>
          </a:xfrm>
          <a:prstGeom prst="roundRect">
            <a:avLst>
              <a:gd fmla="val 16667" name="adj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307" name="Google Shape;307;p32"/>
          <p:cNvSpPr/>
          <p:nvPr/>
        </p:nvSpPr>
        <p:spPr>
          <a:xfrm>
            <a:off x="457200" y="381000"/>
            <a:ext cx="3200400" cy="1219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Y </a:t>
            </a:r>
            <a:r>
              <a:rPr b="0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extends</a:t>
            </a:r>
            <a:r>
              <a:rPr b="0"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 {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…..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32"/>
          <p:cNvSpPr txBox="1"/>
          <p:nvPr/>
        </p:nvSpPr>
        <p:spPr>
          <a:xfrm>
            <a:off x="6172200" y="1584325"/>
            <a:ext cx="19050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More general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(superclasses)</a:t>
            </a:r>
            <a:endParaRPr/>
          </a:p>
        </p:txBody>
      </p:sp>
      <p:sp>
        <p:nvSpPr>
          <p:cNvPr id="309" name="Google Shape;309;p32"/>
          <p:cNvSpPr txBox="1"/>
          <p:nvPr/>
        </p:nvSpPr>
        <p:spPr>
          <a:xfrm>
            <a:off x="6019800" y="4419600"/>
            <a:ext cx="22860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More specialized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(subclasses)</a:t>
            </a:r>
            <a:endParaRPr/>
          </a:p>
        </p:txBody>
      </p:sp>
      <p:cxnSp>
        <p:nvCxnSpPr>
          <p:cNvPr id="310" name="Google Shape;310;p32"/>
          <p:cNvCxnSpPr/>
          <p:nvPr/>
        </p:nvCxnSpPr>
        <p:spPr>
          <a:xfrm>
            <a:off x="7010400" y="2438400"/>
            <a:ext cx="0" cy="1905000"/>
          </a:xfrm>
          <a:prstGeom prst="straightConnector1">
            <a:avLst/>
          </a:prstGeom>
          <a:noFill/>
          <a:ln cap="flat" cmpd="sng" w="19050">
            <a:solidFill>
              <a:srgbClr val="8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11" name="Google Shape;311;p32"/>
          <p:cNvSpPr/>
          <p:nvPr/>
        </p:nvSpPr>
        <p:spPr>
          <a:xfrm>
            <a:off x="457200" y="5029200"/>
            <a:ext cx="3733800" cy="1600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x = new X();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y = new Y();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 y;  ok?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x;  ok?</a:t>
            </a:r>
            <a:endParaRPr b="0"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685800" y="76200"/>
            <a:ext cx="7772400" cy="608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 and Classes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533400" y="838200"/>
            <a:ext cx="8077200" cy="914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 are concepts, objects are instances that embody those concepts.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Michael Jordan 'Mack' MacKenzie"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1438" y="2709863"/>
            <a:ext cx="842962" cy="155733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/>
          <p:nvPr/>
        </p:nvSpPr>
        <p:spPr>
          <a:xfrm>
            <a:off x="6608763" y="1838325"/>
            <a:ext cx="1339850" cy="638175"/>
          </a:xfrm>
          <a:prstGeom prst="cloudCallout">
            <a:avLst>
              <a:gd fmla="val 47750" name="adj1"/>
              <a:gd fmla="val 72139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6934200" y="1871663"/>
            <a:ext cx="7096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</a:t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4681537" y="1990725"/>
            <a:ext cx="10096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/>
          </a:p>
        </p:txBody>
      </p:sp>
      <p:cxnSp>
        <p:nvCxnSpPr>
          <p:cNvPr id="113" name="Google Shape;113;p15"/>
          <p:cNvCxnSpPr/>
          <p:nvPr/>
        </p:nvCxnSpPr>
        <p:spPr>
          <a:xfrm>
            <a:off x="5686425" y="2295525"/>
            <a:ext cx="866775" cy="1588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5"/>
          <p:cNvSpPr txBox="1"/>
          <p:nvPr/>
        </p:nvSpPr>
        <p:spPr>
          <a:xfrm>
            <a:off x="381000" y="2147887"/>
            <a:ext cx="1319213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flipH="1" rot="-120000">
            <a:off x="838200" y="2828925"/>
            <a:ext cx="23813" cy="871538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5"/>
          <p:cNvCxnSpPr/>
          <p:nvPr/>
        </p:nvCxnSpPr>
        <p:spPr>
          <a:xfrm>
            <a:off x="854075" y="3667125"/>
            <a:ext cx="236538" cy="1588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descr="Rectangle: Click to edit Master text styles&#10;Second level&#10;Third level&#10;Fourth level&#10;Fifth level" id="117" name="Google Shape;117;p15"/>
          <p:cNvSpPr/>
          <p:nvPr/>
        </p:nvSpPr>
        <p:spPr>
          <a:xfrm>
            <a:off x="381000" y="4419600"/>
            <a:ext cx="8534400" cy="190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b="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captures the </a:t>
            </a:r>
            <a:r>
              <a:rPr b="0" lang="en-US" sz="2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properties</a:t>
            </a:r>
            <a:r>
              <a:rPr b="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objects instantiated from it.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class characterizes the </a:t>
            </a:r>
            <a:r>
              <a:rPr b="0" lang="en-US" sz="2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behaviors</a:t>
            </a:r>
            <a:r>
              <a:rPr b="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all the objects that are its instances.</a:t>
            </a:r>
            <a:endParaRPr/>
          </a:p>
        </p:txBody>
      </p:sp>
      <p:pic>
        <p:nvPicPr>
          <p:cNvPr descr="Go to fullsize image" id="118" name="Google Shape;118;p15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3000" y="3124200"/>
            <a:ext cx="14478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 to fullsize image" id="119" name="Google Shape;119;p15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14600" y="3124200"/>
            <a:ext cx="14478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 to fullsize image" id="120" name="Google Shape;120;p15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6000" r="0" t="0"/>
          <a:stretch/>
        </p:blipFill>
        <p:spPr>
          <a:xfrm>
            <a:off x="3962400" y="3048000"/>
            <a:ext cx="1360932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 to fullsize image" id="121" name="Google Shape;121;p15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0" l="12000" r="0" t="0"/>
          <a:stretch/>
        </p:blipFill>
        <p:spPr>
          <a:xfrm>
            <a:off x="5334000" y="2971800"/>
            <a:ext cx="134112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"/>
          <p:cNvSpPr txBox="1"/>
          <p:nvPr>
            <p:ph type="title"/>
          </p:nvPr>
        </p:nvSpPr>
        <p:spPr>
          <a:xfrm>
            <a:off x="355680" y="755650"/>
            <a:ext cx="8494713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instanceof</a:t>
            </a:r>
            <a:endParaRPr/>
          </a:p>
        </p:txBody>
      </p:sp>
      <p:sp>
        <p:nvSpPr>
          <p:cNvPr id="318" name="Google Shape;318;p33"/>
          <p:cNvSpPr txBox="1"/>
          <p:nvPr>
            <p:ph idx="1" type="body"/>
          </p:nvPr>
        </p:nvSpPr>
        <p:spPr>
          <a:xfrm>
            <a:off x="304800" y="1978928"/>
            <a:ext cx="8610599" cy="327887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instanceof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keyword that tells you whether a variable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“is a” member of a class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X x;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(x instanceof Y) ….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"/>
          <p:cNvSpPr txBox="1"/>
          <p:nvPr>
            <p:ph type="title"/>
          </p:nvPr>
        </p:nvSpPr>
        <p:spPr>
          <a:xfrm>
            <a:off x="685800" y="76200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casting</a:t>
            </a:r>
            <a:endParaRPr/>
          </a:p>
        </p:txBody>
      </p:sp>
      <p:sp>
        <p:nvSpPr>
          <p:cNvPr id="324" name="Google Shape;324;p34"/>
          <p:cNvSpPr txBox="1"/>
          <p:nvPr>
            <p:ph idx="1" type="body"/>
          </p:nvPr>
        </p:nvSpPr>
        <p:spPr>
          <a:xfrm>
            <a:off x="304800" y="2209800"/>
            <a:ext cx="8458200" cy="350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narrowing conversion requires an explicit typecast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y = (Y) x;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narrowing conversion produces a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error if x does not contain to a Y object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compiler takes the programmer’s word for the validity of the explicit typecast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virtual machine checks the validity at the run time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Overriding</a:t>
            </a:r>
            <a:endParaRPr/>
          </a:p>
        </p:txBody>
      </p:sp>
      <p:sp>
        <p:nvSpPr>
          <p:cNvPr id="330" name="Google Shape;330;p35"/>
          <p:cNvSpPr txBox="1"/>
          <p:nvPr>
            <p:ph idx="1" type="body"/>
          </p:nvPr>
        </p:nvSpPr>
        <p:spPr>
          <a:xfrm>
            <a:off x="457200" y="914400"/>
            <a:ext cx="8305800" cy="563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Overriding refers to the introduction of a method in a subclass that has the same signature, i.e. the same name, parameter types, and return type of a method declared in the superclass.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Consequently,  the method in the subclass replaces the method in the superclass.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class T {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public void f(int x) { … }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class S extends T {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public void f(int y) { … }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 t = new T();	 S s = new S();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t.f(); // invoke f of class T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s.f(); // invoke f of class 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 txBox="1"/>
          <p:nvPr>
            <p:ph type="title"/>
          </p:nvPr>
        </p:nvSpPr>
        <p:spPr>
          <a:xfrm>
            <a:off x="6858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Overloading</a:t>
            </a:r>
            <a:endParaRPr/>
          </a:p>
        </p:txBody>
      </p:sp>
      <p:sp>
        <p:nvSpPr>
          <p:cNvPr id="336" name="Google Shape;336;p36"/>
          <p:cNvSpPr txBox="1"/>
          <p:nvPr>
            <p:ph idx="1" type="body"/>
          </p:nvPr>
        </p:nvSpPr>
        <p:spPr>
          <a:xfrm>
            <a:off x="228600" y="838200"/>
            <a:ext cx="83820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Overloading is reusing the same method name with different argument types and perhaps a different return type.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 with overloading names are effectively independent methods.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overloaded methods can call one another simply by providing a normal method call with an appropriately formed argument list.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Constructors can also be overloaded after all they are also methods. </a:t>
            </a:r>
            <a:endParaRPr/>
          </a:p>
        </p:txBody>
      </p:sp>
      <p:sp>
        <p:nvSpPr>
          <p:cNvPr id="337" name="Google Shape;337;p36"/>
          <p:cNvSpPr txBox="1"/>
          <p:nvPr/>
        </p:nvSpPr>
        <p:spPr>
          <a:xfrm>
            <a:off x="304800" y="3886200"/>
            <a:ext cx="3962400" cy="2727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Date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int year, month, day;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Date()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year = month = day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Date(int y, int m, int d) {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year = y; month = m; day = 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sz="16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Google Shape;338;p36"/>
          <p:cNvSpPr txBox="1"/>
          <p:nvPr/>
        </p:nvSpPr>
        <p:spPr>
          <a:xfrm>
            <a:off x="4724400" y="3886200"/>
            <a:ext cx="4114800" cy="22383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program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public static void 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Date D1 = new Date();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Date D2 = new Date(2002, 7, 20);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 txBox="1"/>
          <p:nvPr>
            <p:ph type="title"/>
          </p:nvPr>
        </p:nvSpPr>
        <p:spPr>
          <a:xfrm>
            <a:off x="685800" y="76200"/>
            <a:ext cx="7696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Instance Fields</a:t>
            </a:r>
            <a:endParaRPr/>
          </a:p>
        </p:txBody>
      </p:sp>
      <p:sp>
        <p:nvSpPr>
          <p:cNvPr id="344" name="Google Shape;344;p37"/>
          <p:cNvSpPr txBox="1"/>
          <p:nvPr>
            <p:ph idx="1" type="body"/>
          </p:nvPr>
        </p:nvSpPr>
        <p:spPr>
          <a:xfrm>
            <a:off x="457200" y="1066800"/>
            <a:ext cx="8458200" cy="541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Can’t override fields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Courier New"/>
              <a:buChar char="o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 a field: All fields from the superclass are automatically inherited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Courier New"/>
              <a:buChar char="o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a field: Supply a new field that doesn’t exist in the superclass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if you define a new field with the same name as a superclass field?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Courier New"/>
              <a:buChar char="o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object would have two instance fields of the same name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Courier New"/>
              <a:buChar char="o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Fields can hold different values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Courier New"/>
              <a:buChar char="o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Legal but extremely dangerous.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"/>
          <p:cNvSpPr txBox="1"/>
          <p:nvPr>
            <p:ph type="title"/>
          </p:nvPr>
        </p:nvSpPr>
        <p:spPr>
          <a:xfrm>
            <a:off x="381000" y="152400"/>
            <a:ext cx="8305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Error: Shadowing Fields</a:t>
            </a:r>
            <a:endParaRPr/>
          </a:p>
        </p:txBody>
      </p:sp>
      <p:sp>
        <p:nvSpPr>
          <p:cNvPr id="350" name="Google Shape;350;p38"/>
          <p:cNvSpPr/>
          <p:nvPr/>
        </p:nvSpPr>
        <p:spPr>
          <a:xfrm>
            <a:off x="381000" y="990600"/>
            <a:ext cx="8153400" cy="312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CheckingAccount extends BankAccount { </a:t>
            </a:r>
            <a:br>
              <a:rPr b="1"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private double balance; // Shadowing</a:t>
            </a:r>
            <a:endParaRPr b="1" sz="24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void deposit(double amount) { </a:t>
            </a:r>
            <a:br>
              <a:rPr b="1"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transactionCount++; </a:t>
            </a:r>
            <a:br>
              <a:rPr b="1"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balance = balance + amount;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br>
              <a:rPr b="1"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 b="1" sz="24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51" name="Google Shape;351;p38"/>
          <p:cNvGraphicFramePr/>
          <p:nvPr/>
        </p:nvGraphicFramePr>
        <p:xfrm>
          <a:off x="1676400" y="3962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{0E8DD7EF-EEA2-4875-A0B1-7BF3404DEE74}</a:tableStyleId>
              </a:tblPr>
              <a:tblGrid>
                <a:gridCol w="3581400"/>
              </a:tblGrid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/>
                        <a:t>CheckingAccount</a:t>
                      </a:r>
                      <a:endParaRPr b="0" sz="2400" u="none" cap="none" strike="noStrike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balance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transactionCount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balance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52" name="Google Shape;352;p38"/>
          <p:cNvSpPr/>
          <p:nvPr/>
        </p:nvSpPr>
        <p:spPr>
          <a:xfrm>
            <a:off x="6324600" y="3581400"/>
            <a:ext cx="2438400" cy="838200"/>
          </a:xfrm>
          <a:prstGeom prst="wedgeRectCallout">
            <a:avLst>
              <a:gd fmla="val -74475" name="adj1"/>
              <a:gd fmla="val 100979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BankAccount portion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38"/>
          <p:cNvSpPr/>
          <p:nvPr/>
        </p:nvSpPr>
        <p:spPr>
          <a:xfrm>
            <a:off x="5334000" y="4572000"/>
            <a:ext cx="304800" cy="609600"/>
          </a:xfrm>
          <a:prstGeom prst="rightBrace">
            <a:avLst>
              <a:gd fmla="val 27586" name="adj1"/>
              <a:gd fmla="val 47301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38"/>
          <p:cNvSpPr/>
          <p:nvPr/>
        </p:nvSpPr>
        <p:spPr>
          <a:xfrm>
            <a:off x="2894013" y="4724400"/>
            <a:ext cx="1144587" cy="457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1000</a:t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38"/>
          <p:cNvSpPr/>
          <p:nvPr/>
        </p:nvSpPr>
        <p:spPr>
          <a:xfrm>
            <a:off x="3960813" y="5257800"/>
            <a:ext cx="1144587" cy="457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38"/>
          <p:cNvSpPr/>
          <p:nvPr/>
        </p:nvSpPr>
        <p:spPr>
          <a:xfrm>
            <a:off x="2895600" y="5943600"/>
            <a:ext cx="1144587" cy="457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3000</a:t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9"/>
          <p:cNvSpPr txBox="1"/>
          <p:nvPr>
            <p:ph type="title"/>
          </p:nvPr>
        </p:nvSpPr>
        <p:spPr>
          <a:xfrm>
            <a:off x="457200" y="76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Invoking Super class Methods/Fields</a:t>
            </a:r>
            <a:endParaRPr/>
          </a:p>
        </p:txBody>
      </p:sp>
      <p:sp>
        <p:nvSpPr>
          <p:cNvPr id="362" name="Google Shape;362;p39"/>
          <p:cNvSpPr/>
          <p:nvPr/>
        </p:nvSpPr>
        <p:spPr>
          <a:xfrm>
            <a:off x="533400" y="1010245"/>
            <a:ext cx="8153400" cy="563231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A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void printName()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int x=1;</a:t>
            </a:r>
            <a:endParaRPr b="0"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 "Method A"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 b="0"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B extends A{</a:t>
            </a:r>
            <a:endParaRPr b="0"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void printName()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int x=2;</a:t>
            </a:r>
            <a:endParaRPr b="0"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 "Method B"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printName(); x = 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super.</a:t>
            </a:r>
            <a:r>
              <a:rPr b="0"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printName(); super.x = 4;</a:t>
            </a:r>
            <a:endParaRPr b="0"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/>
          <p:nvPr>
            <p:ph type="title"/>
          </p:nvPr>
        </p:nvSpPr>
        <p:spPr>
          <a:xfrm>
            <a:off x="533400" y="762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Control</a:t>
            </a:r>
            <a:endParaRPr/>
          </a:p>
        </p:txBody>
      </p:sp>
      <p:sp>
        <p:nvSpPr>
          <p:cNvPr id="368" name="Google Shape;368;p40"/>
          <p:cNvSpPr txBox="1"/>
          <p:nvPr>
            <p:ph idx="1" type="body"/>
          </p:nvPr>
        </p:nvSpPr>
        <p:spPr>
          <a:xfrm>
            <a:off x="304800" y="762000"/>
            <a:ext cx="8534400" cy="579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control is a way to limit the availability of the code to other entities of the program.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5334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modifiers:</a:t>
            </a:r>
            <a:endParaRPr/>
          </a:p>
          <a:p>
            <a:pPr indent="-457200" lvl="1" marL="103505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Public: allows the class to be accessed by any object from any package. </a:t>
            </a:r>
            <a:endParaRPr/>
          </a:p>
          <a:p>
            <a:pPr indent="-457200" lvl="1" marL="103505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Final: prevents a class from being subclassed.</a:t>
            </a:r>
            <a:endParaRPr/>
          </a:p>
          <a:p>
            <a:pPr indent="-457200" lvl="1" marL="103505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Abstract: forces the class to be extended, so that it cannot be instantiated. </a:t>
            </a:r>
            <a:endParaRPr/>
          </a:p>
          <a:p>
            <a:pPr indent="-533400" lvl="0" marL="5334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modifiers: </a:t>
            </a:r>
            <a:endParaRPr/>
          </a:p>
          <a:p>
            <a:pPr indent="-457200" lvl="1" marL="103505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lphaL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endParaRPr/>
          </a:p>
          <a:p>
            <a:pPr indent="-457200" lvl="1" marL="103505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lphaL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</a:t>
            </a:r>
            <a:endParaRPr/>
          </a:p>
          <a:p>
            <a:pPr indent="-457200" lvl="1" marL="103505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lphaL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protected</a:t>
            </a:r>
            <a:endParaRPr/>
          </a:p>
          <a:p>
            <a:pPr indent="-457200" lvl="1" marL="103505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lphaL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 is public within a package.</a:t>
            </a:r>
            <a:endParaRPr/>
          </a:p>
          <a:p>
            <a:pPr indent="-533400" lvl="0" marL="5334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static modifier: means the method/field is shared by all objects in the class.</a:t>
            </a:r>
            <a:endParaRPr/>
          </a:p>
          <a:p>
            <a:pPr indent="-533400" lvl="0" marL="5334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synchronized modifier (for multi threads)</a:t>
            </a:r>
            <a:endParaRPr/>
          </a:p>
          <a:p>
            <a:pPr indent="-533400" lvl="0" marL="5334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native modifier: (Code in machine code.)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1"/>
          <p:cNvSpPr txBox="1"/>
          <p:nvPr/>
        </p:nvSpPr>
        <p:spPr>
          <a:xfrm>
            <a:off x="2133600" y="2032000"/>
            <a:ext cx="1752600" cy="132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w;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int 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99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protected int 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Z;</a:t>
            </a:r>
            <a:endParaRPr/>
          </a:p>
        </p:txBody>
      </p:sp>
      <p:sp>
        <p:nvSpPr>
          <p:cNvPr id="374" name="Google Shape;374;p41"/>
          <p:cNvSpPr txBox="1"/>
          <p:nvPr/>
        </p:nvSpPr>
        <p:spPr>
          <a:xfrm>
            <a:off x="4191000" y="2438400"/>
            <a:ext cx="838200" cy="76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41"/>
          <p:cNvSpPr txBox="1"/>
          <p:nvPr/>
        </p:nvSpPr>
        <p:spPr>
          <a:xfrm>
            <a:off x="1905000" y="1371600"/>
            <a:ext cx="3657600" cy="2286000"/>
          </a:xfrm>
          <a:prstGeom prst="rect">
            <a:avLst/>
          </a:prstGeom>
          <a:noFill/>
          <a:ln cap="flat" cmpd="sng" w="15875">
            <a:solidFill>
              <a:schemeClr val="accent6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41"/>
          <p:cNvSpPr txBox="1"/>
          <p:nvPr/>
        </p:nvSpPr>
        <p:spPr>
          <a:xfrm>
            <a:off x="6629400" y="2438400"/>
            <a:ext cx="838200" cy="76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41"/>
          <p:cNvSpPr txBox="1"/>
          <p:nvPr/>
        </p:nvSpPr>
        <p:spPr>
          <a:xfrm>
            <a:off x="6705600" y="4191000"/>
            <a:ext cx="838200" cy="76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41"/>
          <p:cNvSpPr txBox="1"/>
          <p:nvPr/>
        </p:nvSpPr>
        <p:spPr>
          <a:xfrm>
            <a:off x="5562600" y="4343400"/>
            <a:ext cx="838200" cy="76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41"/>
          <p:cNvSpPr txBox="1"/>
          <p:nvPr/>
        </p:nvSpPr>
        <p:spPr>
          <a:xfrm>
            <a:off x="2743200" y="4191000"/>
            <a:ext cx="838200" cy="76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41"/>
          <p:cNvSpPr txBox="1"/>
          <p:nvPr/>
        </p:nvSpPr>
        <p:spPr>
          <a:xfrm>
            <a:off x="1981200" y="1600200"/>
            <a:ext cx="1600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…</a:t>
            </a:r>
            <a:endParaRPr/>
          </a:p>
        </p:txBody>
      </p:sp>
      <p:cxnSp>
        <p:nvCxnSpPr>
          <p:cNvPr id="381" name="Google Shape;381;p41"/>
          <p:cNvCxnSpPr/>
          <p:nvPr/>
        </p:nvCxnSpPr>
        <p:spPr>
          <a:xfrm>
            <a:off x="2971800" y="3352800"/>
            <a:ext cx="152400" cy="838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2" name="Google Shape;382;p41"/>
          <p:cNvCxnSpPr/>
          <p:nvPr/>
        </p:nvCxnSpPr>
        <p:spPr>
          <a:xfrm>
            <a:off x="4648200" y="3200400"/>
            <a:ext cx="1371600" cy="1143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3" name="Google Shape;383;p41"/>
          <p:cNvCxnSpPr/>
          <p:nvPr/>
        </p:nvCxnSpPr>
        <p:spPr>
          <a:xfrm>
            <a:off x="7086600" y="3200400"/>
            <a:ext cx="0" cy="990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84" name="Google Shape;384;p41"/>
          <p:cNvSpPr/>
          <p:nvPr/>
        </p:nvSpPr>
        <p:spPr>
          <a:xfrm>
            <a:off x="304800" y="838200"/>
            <a:ext cx="8229600" cy="5867400"/>
          </a:xfrm>
          <a:prstGeom prst="ellipse">
            <a:avLst/>
          </a:prstGeom>
          <a:noFill/>
          <a:ln cap="flat" cmpd="sng" w="2540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41"/>
          <p:cNvSpPr/>
          <p:nvPr/>
        </p:nvSpPr>
        <p:spPr>
          <a:xfrm>
            <a:off x="1143000" y="990600"/>
            <a:ext cx="4267200" cy="5486400"/>
          </a:xfrm>
          <a:prstGeom prst="ellipse">
            <a:avLst/>
          </a:prstGeom>
          <a:noFill/>
          <a:ln cap="flat" cmpd="sng" w="25400">
            <a:solidFill>
              <a:srgbClr val="9900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41"/>
          <p:cNvSpPr txBox="1"/>
          <p:nvPr/>
        </p:nvSpPr>
        <p:spPr>
          <a:xfrm>
            <a:off x="3276600" y="5334000"/>
            <a:ext cx="838200" cy="76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87" name="Google Shape;387;p41"/>
          <p:cNvCxnSpPr/>
          <p:nvPr/>
        </p:nvCxnSpPr>
        <p:spPr>
          <a:xfrm>
            <a:off x="3124200" y="4953000"/>
            <a:ext cx="4572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88" name="Google Shape;388;p41"/>
          <p:cNvSpPr/>
          <p:nvPr/>
        </p:nvSpPr>
        <p:spPr>
          <a:xfrm>
            <a:off x="533400" y="1524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Modifier</a:t>
            </a:r>
            <a:endParaRPr/>
          </a:p>
        </p:txBody>
      </p:sp>
      <p:sp>
        <p:nvSpPr>
          <p:cNvPr id="389" name="Google Shape;389;p41"/>
          <p:cNvSpPr txBox="1"/>
          <p:nvPr/>
        </p:nvSpPr>
        <p:spPr>
          <a:xfrm>
            <a:off x="2362200" y="5334000"/>
            <a:ext cx="838200" cy="76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90" name="Google Shape;390;p41"/>
          <p:cNvCxnSpPr/>
          <p:nvPr/>
        </p:nvCxnSpPr>
        <p:spPr>
          <a:xfrm flipH="1">
            <a:off x="2667000" y="4953000"/>
            <a:ext cx="4572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91" name="Google Shape;391;p41"/>
          <p:cNvSpPr txBox="1"/>
          <p:nvPr/>
        </p:nvSpPr>
        <p:spPr>
          <a:xfrm>
            <a:off x="2133600" y="2057400"/>
            <a:ext cx="1752600" cy="132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99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41"/>
          <p:cNvSpPr txBox="1"/>
          <p:nvPr/>
        </p:nvSpPr>
        <p:spPr>
          <a:xfrm>
            <a:off x="1981200" y="1447800"/>
            <a:ext cx="3657600" cy="228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2"/>
          <p:cNvSpPr txBox="1"/>
          <p:nvPr>
            <p:ph type="title"/>
          </p:nvPr>
        </p:nvSpPr>
        <p:spPr>
          <a:xfrm>
            <a:off x="381000" y="1371600"/>
            <a:ext cx="2362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Control</a:t>
            </a:r>
            <a:b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b="1" i="0" sz="2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98" name="Google Shape;398;p42"/>
          <p:cNvGraphicFramePr/>
          <p:nvPr/>
        </p:nvGraphicFramePr>
        <p:xfrm>
          <a:off x="33528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{02F59667-C73A-4340-9EAF-BA7960BAEFBF}</a:tableStyleId>
              </a:tblPr>
              <a:tblGrid>
                <a:gridCol w="1447800"/>
                <a:gridCol w="685800"/>
                <a:gridCol w="914400"/>
                <a:gridCol w="10668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Modifier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Variable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abstract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static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native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transient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volatile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Synchronized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9" name="Google Shape;399;p42"/>
          <p:cNvGraphicFramePr/>
          <p:nvPr/>
        </p:nvGraphicFramePr>
        <p:xfrm>
          <a:off x="2514600" y="381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{02F59667-C73A-4340-9EAF-BA7960BAEFBF}</a:tableStyleId>
              </a:tblPr>
              <a:tblGrid>
                <a:gridCol w="2057400"/>
                <a:gridCol w="838200"/>
                <a:gridCol w="1143000"/>
                <a:gridCol w="914400"/>
                <a:gridCol w="914400"/>
              </a:tblGrid>
              <a:tr h="36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Accessible to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Protected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Default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Private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same class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 in same package/directory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subclass in different package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 subclass in different package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0" name="Google Shape;400;p42"/>
          <p:cNvSpPr txBox="1"/>
          <p:nvPr/>
        </p:nvSpPr>
        <p:spPr>
          <a:xfrm>
            <a:off x="4572000" y="3429000"/>
            <a:ext cx="3810000" cy="392113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visibility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685800" y="6096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simplified view of classes, objects, and methods </a:t>
            </a:r>
            <a:endParaRPr/>
          </a:p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228600" y="1905000"/>
            <a:ext cx="8763000" cy="2362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1963" lvl="0" marL="4619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class can be considered as a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defined data type.</a:t>
            </a:r>
            <a:endParaRPr/>
          </a:p>
          <a:p>
            <a:pPr indent="-461963" lvl="0" marL="461963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object is an instance of a class, i.e. a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an user defined data type.</a:t>
            </a:r>
            <a:endParaRPr/>
          </a:p>
          <a:p>
            <a:pPr indent="-461963" lvl="0" marL="461963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 are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functions/procedures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can be applied to objects, i.e.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applied to data values.</a:t>
            </a:r>
            <a:endParaRPr b="0" i="0" sz="28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1143000" y="4572000"/>
            <a:ext cx="6553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1963" lvl="0" marL="4619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lang="en-US" sz="2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         ↔     user defined data type</a:t>
            </a:r>
            <a:endParaRPr/>
          </a:p>
          <a:p>
            <a:pPr indent="-461963" lvl="0" marL="461963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objects      ↔     data values</a:t>
            </a:r>
            <a:endParaRPr/>
          </a:p>
          <a:p>
            <a:pPr indent="-461963" lvl="0" marL="461963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methods    ↔     operators/behaviors</a:t>
            </a:r>
            <a:endParaRPr b="0" sz="2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3"/>
          <p:cNvSpPr txBox="1"/>
          <p:nvPr>
            <p:ph idx="1" type="body"/>
          </p:nvPr>
        </p:nvSpPr>
        <p:spPr>
          <a:xfrm>
            <a:off x="304800" y="1752600"/>
            <a:ext cx="8610600" cy="365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is the highest super class (ie.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class) of Java.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classes defined without an explicit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clause automatically extend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useful methods: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toString()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equals(Object otherObject)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clone() // Create copies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Noto Sans Symbols"/>
              <a:buChar char="❑"/>
            </a:pP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Good idea to override these methods in your classes 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Google Shape;407;p43"/>
          <p:cNvSpPr txBox="1"/>
          <p:nvPr>
            <p:ph type="title"/>
          </p:nvPr>
        </p:nvSpPr>
        <p:spPr>
          <a:xfrm>
            <a:off x="609600" y="533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Object: The Cosmic Superclass</a:t>
            </a:r>
            <a:endParaRPr b="1" i="0" sz="4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4"/>
          <p:cNvSpPr txBox="1"/>
          <p:nvPr>
            <p:ph type="title"/>
          </p:nvPr>
        </p:nvSpPr>
        <p:spPr>
          <a:xfrm>
            <a:off x="533400" y="76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Packages - Grouping related classes</a:t>
            </a:r>
            <a:endParaRPr/>
          </a:p>
        </p:txBody>
      </p:sp>
      <p:sp>
        <p:nvSpPr>
          <p:cNvPr id="413" name="Google Shape;413;p44"/>
          <p:cNvSpPr txBox="1"/>
          <p:nvPr>
            <p:ph idx="1" type="body"/>
          </p:nvPr>
        </p:nvSpPr>
        <p:spPr>
          <a:xfrm>
            <a:off x="304800" y="838200"/>
            <a:ext cx="8534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Declaring packages.</a:t>
            </a:r>
            <a:endParaRPr/>
          </a:p>
        </p:txBody>
      </p:sp>
      <p:sp>
        <p:nvSpPr>
          <p:cNvPr id="414" name="Google Shape;414;p44"/>
          <p:cNvSpPr txBox="1"/>
          <p:nvPr/>
        </p:nvSpPr>
        <p:spPr>
          <a:xfrm>
            <a:off x="838200" y="1447800"/>
            <a:ext cx="7162800" cy="1743075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</a:t>
            </a:r>
            <a:r>
              <a:rPr b="0"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myPackage;</a:t>
            </a:r>
            <a:endParaRPr b="1"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b="0"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MyClass {</a:t>
            </a:r>
            <a:endParaRPr b="1"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Google Shape;415;p44"/>
          <p:cNvSpPr/>
          <p:nvPr/>
        </p:nvSpPr>
        <p:spPr>
          <a:xfrm>
            <a:off x="304800" y="3352800"/>
            <a:ext cx="85344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 startAt="2"/>
            </a:pPr>
            <a:r>
              <a:rPr b="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packages</a:t>
            </a:r>
            <a:endParaRPr/>
          </a:p>
          <a:p>
            <a:pPr indent="-609600" lvl="0" marL="60960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lang="en-US" sz="2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  myPackage.MyClass;</a:t>
            </a:r>
            <a:endParaRPr/>
          </a:p>
          <a:p>
            <a:pPr indent="-609600" lvl="0" marL="60960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0" sz="1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 startAt="3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package must be in a directory with the same name as the package</a:t>
            </a:r>
            <a:r>
              <a:rPr b="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Moreover, the directory must be listed in the environment variable CLASSPATH or be a subdirectory of the current directory.</a:t>
            </a:r>
            <a:endParaRPr/>
          </a:p>
        </p:txBody>
      </p:sp>
      <p:sp>
        <p:nvSpPr>
          <p:cNvPr id="416" name="Google Shape;416;p44"/>
          <p:cNvSpPr txBox="1"/>
          <p:nvPr/>
        </p:nvSpPr>
        <p:spPr>
          <a:xfrm>
            <a:off x="838200" y="3886200"/>
            <a:ext cx="7162800" cy="5334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5"/>
          <p:cNvSpPr txBox="1"/>
          <p:nvPr>
            <p:ph type="title"/>
          </p:nvPr>
        </p:nvSpPr>
        <p:spPr>
          <a:xfrm>
            <a:off x="685800" y="152400"/>
            <a:ext cx="7696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declaration &amp; order</a:t>
            </a:r>
            <a:endParaRPr/>
          </a:p>
        </p:txBody>
      </p:sp>
      <p:sp>
        <p:nvSpPr>
          <p:cNvPr id="423" name="Google Shape;423;p45"/>
          <p:cNvSpPr txBox="1"/>
          <p:nvPr>
            <p:ph idx="1" type="body"/>
          </p:nvPr>
        </p:nvSpPr>
        <p:spPr>
          <a:xfrm>
            <a:off x="457200" y="1066800"/>
            <a:ext cx="8382000" cy="4724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name</a:t>
            </a:r>
            <a:endParaRPr/>
          </a:p>
          <a:p>
            <a:pPr indent="-609600" lvl="0" marL="609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statements</a:t>
            </a:r>
            <a:endParaRPr/>
          </a:p>
          <a:p>
            <a:pPr indent="-609600" lvl="0" marL="609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public/non public classes</a:t>
            </a:r>
            <a:endParaRPr/>
          </a:p>
          <a:p>
            <a:pPr indent="-609600" lvl="0" marL="609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method - Signature of the main() method can be any of these:</a:t>
            </a:r>
            <a:endParaRPr/>
          </a:p>
          <a:p>
            <a:pPr indent="-533400" lvl="1" marL="990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static void main(String args[] )</a:t>
            </a:r>
            <a:endParaRPr/>
          </a:p>
          <a:p>
            <a:pPr indent="-533400" lvl="1" marL="990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static void main (String [] args )</a:t>
            </a:r>
            <a:endParaRPr/>
          </a:p>
          <a:p>
            <a:pPr indent="-533400" lvl="1" marL="990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public void main (String [] args)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"/>
          <p:cNvSpPr txBox="1"/>
          <p:nvPr>
            <p:ph type="title"/>
          </p:nvPr>
        </p:nvSpPr>
        <p:spPr>
          <a:xfrm>
            <a:off x="533400" y="609600"/>
            <a:ext cx="769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Wapper classes</a:t>
            </a:r>
            <a:endParaRPr/>
          </a:p>
        </p:txBody>
      </p:sp>
      <p:sp>
        <p:nvSpPr>
          <p:cNvPr id="429" name="Google Shape;429;p46"/>
          <p:cNvSpPr/>
          <p:nvPr/>
        </p:nvSpPr>
        <p:spPr>
          <a:xfrm>
            <a:off x="228600" y="1524000"/>
            <a:ext cx="8534400" cy="4800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Type wrappers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classes used to enclose a simple value of a primitive type into an object.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Integer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Notes: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wrapper objects are immutable. Once created the contained value can't be changed.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Wrapper classes are final and can't be subclassed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7"/>
          <p:cNvSpPr txBox="1"/>
          <p:nvPr>
            <p:ph idx="1" type="body"/>
          </p:nvPr>
        </p:nvSpPr>
        <p:spPr>
          <a:xfrm>
            <a:off x="228600" y="1066800"/>
            <a:ext cx="8686800" cy="175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1638" lvl="0" marL="4016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Wrap a value of a primitive type into a wrapper class, e.g.</a:t>
            </a:r>
            <a:endParaRPr/>
          </a:p>
          <a:p>
            <a:pPr indent="-401638" lvl="0" marL="40163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Chacter C = new Character('x');</a:t>
            </a:r>
            <a:endParaRPr/>
          </a:p>
          <a:p>
            <a:pPr indent="-401638" lvl="0" marL="40163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Unboxing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Extract a value of a primitive type from a wrapper class, e.g.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 c = C.charValue();</a:t>
            </a:r>
            <a:endParaRPr/>
          </a:p>
        </p:txBody>
      </p:sp>
      <p:sp>
        <p:nvSpPr>
          <p:cNvPr id="435" name="Google Shape;435;p47"/>
          <p:cNvSpPr/>
          <p:nvPr/>
        </p:nvSpPr>
        <p:spPr>
          <a:xfrm>
            <a:off x="228600" y="228600"/>
            <a:ext cx="8534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1638" lvl="0" marL="40163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wrapper classes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47"/>
          <p:cNvSpPr txBox="1"/>
          <p:nvPr>
            <p:ph type="title"/>
          </p:nvPr>
        </p:nvSpPr>
        <p:spPr>
          <a:xfrm>
            <a:off x="762000" y="3048000"/>
            <a:ext cx="7315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Autoboxing &amp; Unbox</a:t>
            </a: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ing</a:t>
            </a:r>
            <a:endParaRPr/>
          </a:p>
        </p:txBody>
      </p:sp>
      <p:sp>
        <p:nvSpPr>
          <p:cNvPr id="437" name="Google Shape;437;p47"/>
          <p:cNvSpPr txBox="1"/>
          <p:nvPr/>
        </p:nvSpPr>
        <p:spPr>
          <a:xfrm>
            <a:off x="228600" y="3962400"/>
            <a:ext cx="8686800" cy="251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Java 1.5 or later, these are legal: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b="0"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Integer</a:t>
            </a: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5;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//5 is boxed automatically.</a:t>
            </a:r>
            <a:endParaRPr b="0" i="0" sz="24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Integer Y = 2*X + 3;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//X is unboxed</a:t>
            </a: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&amp;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13 is boxed automatically.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Boxing and unboxing cost CPU time and memory space.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8"/>
          <p:cNvSpPr txBox="1"/>
          <p:nvPr>
            <p:ph type="title"/>
          </p:nvPr>
        </p:nvSpPr>
        <p:spPr>
          <a:xfrm>
            <a:off x="533400" y="609600"/>
            <a:ext cx="769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classes</a:t>
            </a:r>
            <a:endParaRPr/>
          </a:p>
        </p:txBody>
      </p:sp>
      <p:sp>
        <p:nvSpPr>
          <p:cNvPr id="443" name="Google Shape;443;p48"/>
          <p:cNvSpPr/>
          <p:nvPr/>
        </p:nvSpPr>
        <p:spPr>
          <a:xfrm>
            <a:off x="152400" y="1524000"/>
            <a:ext cx="8839200" cy="426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❑"/>
            </a:pPr>
            <a:r>
              <a:rPr b="0"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classes we have seen are “top level” classes.</a:t>
            </a:r>
            <a:endParaRPr/>
          </a:p>
          <a:p>
            <a:pPr indent="-347663" lvl="0" marL="347663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❑"/>
            </a:pPr>
            <a:r>
              <a:rPr b="0"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possible (and useful) to define a class inside another class.</a:t>
            </a:r>
            <a:endParaRPr/>
          </a:p>
          <a:p>
            <a:pPr indent="-347663" lvl="0" marL="347663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❑"/>
            </a:pPr>
            <a:r>
              <a:rPr b="0"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inner class or nested class is a class declared entirely within the body of another class or interface.</a:t>
            </a:r>
            <a:endParaRPr/>
          </a:p>
          <a:p>
            <a:pPr indent="-347663" lvl="0" marL="347663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❑"/>
            </a:pPr>
            <a:r>
              <a:rPr b="0"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class compiles to a separate </a:t>
            </a:r>
            <a:r>
              <a:rPr b="0" lang="en-US"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.class</a:t>
            </a:r>
            <a:r>
              <a:rPr b="0"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file</a:t>
            </a:r>
            <a:endParaRPr/>
          </a:p>
          <a:p>
            <a:pPr indent="-347663" lvl="0" marL="347663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❑"/>
            </a:pPr>
            <a:r>
              <a:rPr b="0"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classes compile to files with a</a:t>
            </a:r>
            <a:r>
              <a:rPr b="0" lang="en-US"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lang="en-US" sz="2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b="0" lang="en-US"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their names</a:t>
            </a:r>
            <a:endParaRPr b="0" sz="2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❑"/>
            </a:pPr>
            <a:r>
              <a:rPr b="0"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classes were not in Java 1.0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9"/>
          <p:cNvSpPr txBox="1"/>
          <p:nvPr>
            <p:ph type="title"/>
          </p:nvPr>
        </p:nvSpPr>
        <p:spPr>
          <a:xfrm>
            <a:off x="609600" y="228600"/>
            <a:ext cx="76962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 classes</a:t>
            </a:r>
            <a:endParaRPr/>
          </a:p>
        </p:txBody>
      </p:sp>
      <p:sp>
        <p:nvSpPr>
          <p:cNvPr id="450" name="Google Shape;450;p49"/>
          <p:cNvSpPr txBox="1"/>
          <p:nvPr>
            <p:ph idx="1" type="body"/>
          </p:nvPr>
        </p:nvSpPr>
        <p:spPr>
          <a:xfrm>
            <a:off x="685800" y="914400"/>
            <a:ext cx="79248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 class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class that is declared as a non-static member of a containing class.</a:t>
            </a:r>
            <a:b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FFFF99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class Outer {</a:t>
            </a:r>
            <a:b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</a:t>
            </a:r>
            <a:r>
              <a:rPr b="1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b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class Inner {</a:t>
            </a:r>
            <a:b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int m;</a:t>
            </a:r>
            <a:b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void setN(int x) { </a:t>
            </a:r>
            <a:r>
              <a:rPr b="1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x; }</a:t>
            </a:r>
            <a:endParaRPr/>
          </a:p>
          <a:p>
            <a:pPr indent="-457200" lvl="2" marL="857250" marR="0" rtl="0" algn="l">
              <a:spcBef>
                <a:spcPts val="480"/>
              </a:spcBef>
              <a:spcAft>
                <a:spcPts val="0"/>
              </a:spcAft>
              <a:buClr>
                <a:srgbClr val="FFFF99"/>
              </a:buClr>
              <a:buSzPts val="2400"/>
              <a:buFont typeface="Times New Roman"/>
              <a:buChar char=" "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457200" lvl="2" marL="857250" marR="0" rtl="0" algn="l">
              <a:spcBef>
                <a:spcPts val="480"/>
              </a:spcBef>
              <a:spcAft>
                <a:spcPts val="0"/>
              </a:spcAft>
              <a:buClr>
                <a:srgbClr val="FFFF99"/>
              </a:buClr>
              <a:buSzPts val="2400"/>
              <a:buFont typeface="Times New Roman"/>
              <a:buChar char=" "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f ( ) {</a:t>
            </a:r>
            <a:endParaRPr/>
          </a:p>
          <a:p>
            <a:pPr indent="-457200" lvl="4" marL="1371600" marR="0" rtl="0" algn="l">
              <a:spcBef>
                <a:spcPts val="480"/>
              </a:spcBef>
              <a:spcAft>
                <a:spcPts val="0"/>
              </a:spcAft>
              <a:buClr>
                <a:srgbClr val="FFFF99"/>
              </a:buClr>
              <a:buSzPts val="2400"/>
              <a:buFont typeface="Times New Roman"/>
              <a:buChar char=" "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Inner( ).setN(5);</a:t>
            </a:r>
            <a:endParaRPr/>
          </a:p>
          <a:p>
            <a:pPr indent="-457200" lvl="2" marL="457200" marR="0" rtl="0" algn="l">
              <a:spcBef>
                <a:spcPts val="480"/>
              </a:spcBef>
              <a:spcAft>
                <a:spcPts val="0"/>
              </a:spcAft>
              <a:buClr>
                <a:srgbClr val="FFFF99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/>
          </a:p>
          <a:p>
            <a:pPr indent="-457200" lvl="2" marL="457200" marR="0" rtl="0" algn="l">
              <a:spcBef>
                <a:spcPts val="480"/>
              </a:spcBef>
              <a:spcAft>
                <a:spcPts val="0"/>
              </a:spcAft>
              <a:buClr>
                <a:srgbClr val="FFFF99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 b="0" i="0" sz="2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" name="Google Shape;451;p49"/>
          <p:cNvSpPr/>
          <p:nvPr/>
        </p:nvSpPr>
        <p:spPr>
          <a:xfrm>
            <a:off x="990600" y="1905000"/>
            <a:ext cx="5867400" cy="4495800"/>
          </a:xfrm>
          <a:prstGeom prst="rect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2" name="Google Shape;452;p49"/>
          <p:cNvSpPr/>
          <p:nvPr/>
        </p:nvSpPr>
        <p:spPr>
          <a:xfrm>
            <a:off x="1295400" y="3048000"/>
            <a:ext cx="5105400" cy="1524000"/>
          </a:xfrm>
          <a:prstGeom prst="rect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p49"/>
          <p:cNvSpPr/>
          <p:nvPr/>
        </p:nvSpPr>
        <p:spPr>
          <a:xfrm>
            <a:off x="5562600" y="4931807"/>
            <a:ext cx="2819400" cy="783193"/>
          </a:xfrm>
          <a:prstGeom prst="wedgeRoundRectCallout">
            <a:avLst>
              <a:gd fmla="val -72314" name="adj1"/>
              <a:gd fmla="val -159687" name="adj2"/>
              <a:gd fmla="val 16667" name="adj3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b="1" lang="en-US" sz="2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has the access to outer’s variable n</a:t>
            </a:r>
            <a:endParaRPr b="1" sz="2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Google Shape;454;p49"/>
          <p:cNvSpPr/>
          <p:nvPr/>
        </p:nvSpPr>
        <p:spPr>
          <a:xfrm>
            <a:off x="5791200" y="2209800"/>
            <a:ext cx="3048000" cy="783193"/>
          </a:xfrm>
          <a:prstGeom prst="wedgeRoundRectCallout">
            <a:avLst>
              <a:gd fmla="val -156035" name="adj1"/>
              <a:gd fmla="val 71103" name="adj2"/>
              <a:gd fmla="val 16667" name="adj3"/>
            </a:avLst>
          </a:prstGeom>
          <a:noFill/>
          <a:ln cap="flat" cmpd="sng" w="1905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b="1" lang="en-US" sz="20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Compiled to Outer$Inner.class file.</a:t>
            </a:r>
            <a:endParaRPr b="1" sz="20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0"/>
          <p:cNvSpPr txBox="1"/>
          <p:nvPr>
            <p:ph type="title"/>
          </p:nvPr>
        </p:nvSpPr>
        <p:spPr>
          <a:xfrm>
            <a:off x="838200" y="76200"/>
            <a:ext cx="7924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 rules of identifiers</a:t>
            </a:r>
            <a:endParaRPr/>
          </a:p>
        </p:txBody>
      </p:sp>
      <p:sp>
        <p:nvSpPr>
          <p:cNvPr id="460" name="Google Shape;460;p50"/>
          <p:cNvSpPr txBox="1"/>
          <p:nvPr>
            <p:ph idx="1" type="body"/>
          </p:nvPr>
        </p:nvSpPr>
        <p:spPr>
          <a:xfrm>
            <a:off x="762000" y="1295400"/>
            <a:ext cx="792162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identifier defined in a block is known in the entire block except in those subordinate blocks in which the identifier is redefined.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1" name="Google Shape;461;p50"/>
          <p:cNvSpPr/>
          <p:nvPr/>
        </p:nvSpPr>
        <p:spPr>
          <a:xfrm>
            <a:off x="76200" y="28194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outer { int x = 0, y = 0, z=0;</a:t>
            </a:r>
            <a:endParaRPr b="1" sz="24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class inner {int x = 10;</a:t>
            </a:r>
            <a:endParaRPr b="1" sz="24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void f ( ) { int y = 100;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System.out.printf(“x=%d, y=%d, z=%d\n”, x, y, z);</a:t>
            </a:r>
            <a:endParaRPr b="1" sz="24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}</a:t>
            </a:r>
            <a:endParaRPr b="1" sz="24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…..</a:t>
            </a:r>
            <a:endParaRPr b="1" sz="24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462" name="Google Shape;462;p50"/>
          <p:cNvSpPr/>
          <p:nvPr/>
        </p:nvSpPr>
        <p:spPr>
          <a:xfrm>
            <a:off x="381000" y="3352800"/>
            <a:ext cx="8458200" cy="2514600"/>
          </a:xfrm>
          <a:prstGeom prst="rect">
            <a:avLst/>
          </a:prstGeom>
          <a:noFill/>
          <a:ln cap="flat" cmpd="sng" w="25400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50"/>
          <p:cNvSpPr/>
          <p:nvPr/>
        </p:nvSpPr>
        <p:spPr>
          <a:xfrm>
            <a:off x="762000" y="3733800"/>
            <a:ext cx="8001000" cy="1219200"/>
          </a:xfrm>
          <a:prstGeom prst="rect">
            <a:avLst/>
          </a:prstGeom>
          <a:noFill/>
          <a:ln cap="flat" cmpd="sng" w="25400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4" name="Google Shape;464;p50"/>
          <p:cNvSpPr/>
          <p:nvPr/>
        </p:nvSpPr>
        <p:spPr>
          <a:xfrm>
            <a:off x="76200" y="2895600"/>
            <a:ext cx="8991600" cy="3733800"/>
          </a:xfrm>
          <a:prstGeom prst="rect">
            <a:avLst/>
          </a:prstGeom>
          <a:noFill/>
          <a:ln cap="flat" cmpd="sng" w="25400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1"/>
          <p:cNvSpPr txBox="1"/>
          <p:nvPr>
            <p:ph idx="4294967295"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scope implication</a:t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0" name="Google Shape;470;p51"/>
          <p:cNvSpPr txBox="1"/>
          <p:nvPr>
            <p:ph idx="4294967295" type="body"/>
          </p:nvPr>
        </p:nvSpPr>
        <p:spPr>
          <a:xfrm>
            <a:off x="457200" y="1981200"/>
            <a:ext cx="8229600" cy="30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6062" lvl="1" marL="6397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00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identifier can't be declared twice in it’s scope.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3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int i = 1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; i &lt;= 100 * line; i++) {</a:t>
            </a:r>
            <a:endParaRPr/>
          </a:p>
          <a:p>
            <a:pPr indent="-246062" lvl="1" marL="639763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 i = 2;              // ERROR</a:t>
            </a:r>
            <a:endParaRPr b="1" i="0" sz="20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3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System.out.print("/");</a:t>
            </a:r>
            <a:endParaRPr/>
          </a:p>
          <a:p>
            <a:pPr indent="-246062" lvl="1" marL="639763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0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2"/>
          <p:cNvSpPr txBox="1"/>
          <p:nvPr>
            <p:ph idx="4294967295" type="title"/>
          </p:nvPr>
        </p:nvSpPr>
        <p:spPr>
          <a:xfrm>
            <a:off x="685800" y="609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 rules are static</a:t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6" name="Google Shape;476;p52"/>
          <p:cNvSpPr txBox="1"/>
          <p:nvPr>
            <p:ph idx="4294967295" type="body"/>
          </p:nvPr>
        </p:nvSpPr>
        <p:spPr>
          <a:xfrm>
            <a:off x="228600" y="1981200"/>
            <a:ext cx="8686800" cy="3810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scope {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	static int x = 1;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	static void f() {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System.out.println(“x=“+x);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void main(String[] args) {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		int x = 10;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		f();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24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Java's predefined classes</a:t>
            </a:r>
            <a:endParaRPr/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685800" y="1981200"/>
            <a:ext cx="7772400" cy="274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endParaRPr/>
          </a:p>
          <a:p>
            <a:pPr indent="-609600" lvl="0" marL="609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strings</a:t>
            </a:r>
            <a:endParaRPr/>
          </a:p>
          <a:p>
            <a:pPr indent="-609600" lvl="0" marL="609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vectors</a:t>
            </a:r>
            <a:endParaRPr/>
          </a:p>
          <a:p>
            <a:pPr indent="-609600" lvl="0" marL="609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 tables</a:t>
            </a:r>
            <a:endParaRPr/>
          </a:p>
          <a:p>
            <a:pPr indent="-609600" lvl="0" marL="609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wrapper classes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3"/>
          <p:cNvSpPr/>
          <p:nvPr/>
        </p:nvSpPr>
        <p:spPr>
          <a:xfrm>
            <a:off x="533400" y="1524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</a:t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2" name="Google Shape;482;p53"/>
          <p:cNvSpPr txBox="1"/>
          <p:nvPr/>
        </p:nvSpPr>
        <p:spPr>
          <a:xfrm>
            <a:off x="76200" y="857071"/>
            <a:ext cx="3200400" cy="2431435"/>
          </a:xfrm>
          <a:prstGeom prst="rect">
            <a:avLst/>
          </a:prstGeom>
          <a:gradFill>
            <a:gsLst>
              <a:gs pos="0">
                <a:srgbClr val="87F3C6"/>
              </a:gs>
              <a:gs pos="50000">
                <a:srgbClr val="B7F5DA"/>
              </a:gs>
              <a:gs pos="100000">
                <a:srgbClr val="DCF9EC"/>
              </a:gs>
            </a:gsLst>
            <a:lin ang="5400000" scaled="0"/>
          </a:gra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P;</a:t>
            </a:r>
            <a:endParaRPr b="0"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A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w;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int 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protected  int 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private int z;</a:t>
            </a:r>
            <a:endParaRPr b="0" sz="20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483" name="Google Shape;483;p53"/>
          <p:cNvSpPr txBox="1"/>
          <p:nvPr/>
        </p:nvSpPr>
        <p:spPr>
          <a:xfrm>
            <a:off x="3505200" y="931545"/>
            <a:ext cx="2286000" cy="1200329"/>
          </a:xfrm>
          <a:prstGeom prst="rect">
            <a:avLst/>
          </a:prstGeom>
          <a:gradFill>
            <a:gsLst>
              <a:gs pos="0">
                <a:srgbClr val="87F3C6"/>
              </a:gs>
              <a:gs pos="50000">
                <a:srgbClr val="B7F5DA"/>
              </a:gs>
              <a:gs pos="100000">
                <a:srgbClr val="DCF9EC"/>
              </a:gs>
            </a:gsLst>
            <a:lin ang="5400000" scaled="0"/>
          </a:gra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P;</a:t>
            </a:r>
            <a:endParaRPr b="0"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B{</a:t>
            </a:r>
            <a:endParaRPr b="0"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4" name="Google Shape;484;p53"/>
          <p:cNvSpPr txBox="1"/>
          <p:nvPr/>
        </p:nvSpPr>
        <p:spPr>
          <a:xfrm>
            <a:off x="76200" y="3371671"/>
            <a:ext cx="2819400" cy="120032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P.*;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C extends A{</a:t>
            </a:r>
            <a:endParaRPr b="0"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5" name="Google Shape;485;p53"/>
          <p:cNvSpPr txBox="1"/>
          <p:nvPr/>
        </p:nvSpPr>
        <p:spPr>
          <a:xfrm>
            <a:off x="3429000" y="3295471"/>
            <a:ext cx="2743200" cy="120032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P.*;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 extends B{</a:t>
            </a:r>
            <a:endParaRPr b="0"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6" name="Google Shape;486;p53"/>
          <p:cNvSpPr txBox="1"/>
          <p:nvPr/>
        </p:nvSpPr>
        <p:spPr>
          <a:xfrm>
            <a:off x="6324600" y="2326719"/>
            <a:ext cx="2667000" cy="120032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P.*;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F extends E{</a:t>
            </a:r>
            <a:endParaRPr b="0"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7" name="Google Shape;487;p53"/>
          <p:cNvSpPr txBox="1"/>
          <p:nvPr/>
        </p:nvSpPr>
        <p:spPr>
          <a:xfrm>
            <a:off x="6324600" y="933271"/>
            <a:ext cx="2057400" cy="120032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P.*;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 E{</a:t>
            </a:r>
            <a:endParaRPr b="0"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488" name="Google Shape;488;p53"/>
          <p:cNvSpPr txBox="1"/>
          <p:nvPr/>
        </p:nvSpPr>
        <p:spPr>
          <a:xfrm>
            <a:off x="152400" y="4724400"/>
            <a:ext cx="8686800" cy="17543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what classes can w be accessed?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what classes can x be accessed?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what classes can y be accessed?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what classes can z be accessed?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685800" y="152400"/>
            <a:ext cx="7696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 and Source Files</a:t>
            </a:r>
            <a:endParaRPr/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685800" y="1066800"/>
            <a:ext cx="7848600" cy="205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class is stored in a separate file.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name of the file must be the same as the name of the class, with the extension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source file must have the extension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2" name="Google Shape;142;p18"/>
          <p:cNvGrpSpPr/>
          <p:nvPr/>
        </p:nvGrpSpPr>
        <p:grpSpPr>
          <a:xfrm>
            <a:off x="838200" y="3775075"/>
            <a:ext cx="3321050" cy="1939925"/>
            <a:chOff x="1899" y="2961"/>
            <a:chExt cx="1996" cy="1222"/>
          </a:xfrm>
        </p:grpSpPr>
        <p:sp>
          <p:nvSpPr>
            <p:cNvPr id="143" name="Google Shape;143;p18"/>
            <p:cNvSpPr txBox="1"/>
            <p:nvPr/>
          </p:nvSpPr>
          <p:spPr>
            <a:xfrm>
              <a:off x="1906" y="3202"/>
              <a:ext cx="1989" cy="74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public class Name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...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1899" y="3195"/>
              <a:ext cx="1989" cy="9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2894" y="2997"/>
              <a:ext cx="994" cy="198"/>
            </a:xfrm>
            <a:custGeom>
              <a:rect b="b" l="l" r="r" t="t"/>
              <a:pathLst>
                <a:path extrusionOk="0" h="198" w="994">
                  <a:moveTo>
                    <a:pt x="0" y="192"/>
                  </a:moveTo>
                  <a:lnTo>
                    <a:pt x="137" y="0"/>
                  </a:lnTo>
                  <a:lnTo>
                    <a:pt x="884" y="0"/>
                  </a:lnTo>
                  <a:lnTo>
                    <a:pt x="994" y="198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2934" y="2961"/>
              <a:ext cx="94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Name.java</a:t>
              </a:r>
              <a:endParaRPr/>
            </a:p>
          </p:txBody>
        </p:sp>
      </p:grpSp>
      <p:sp>
        <p:nvSpPr>
          <p:cNvPr id="147" name="Google Shape;147;p18"/>
          <p:cNvSpPr txBox="1"/>
          <p:nvPr/>
        </p:nvSpPr>
        <p:spPr>
          <a:xfrm>
            <a:off x="4768850" y="3698875"/>
            <a:ext cx="3384550" cy="19177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convention, the name of a class (and its source file) always starts with a capital letter.</a:t>
            </a:r>
            <a:endParaRPr/>
          </a:p>
        </p:txBody>
      </p:sp>
      <p:cxnSp>
        <p:nvCxnSpPr>
          <p:cNvPr id="148" name="Google Shape;148;p18"/>
          <p:cNvCxnSpPr/>
          <p:nvPr/>
        </p:nvCxnSpPr>
        <p:spPr>
          <a:xfrm>
            <a:off x="2935288" y="4206875"/>
            <a:ext cx="1828800" cy="22860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8"/>
          <p:cNvCxnSpPr/>
          <p:nvPr/>
        </p:nvCxnSpPr>
        <p:spPr>
          <a:xfrm>
            <a:off x="2794000" y="4684713"/>
            <a:ext cx="1958975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8"/>
          <p:cNvCxnSpPr/>
          <p:nvPr/>
        </p:nvCxnSpPr>
        <p:spPr>
          <a:xfrm rot="10800000">
            <a:off x="2794000" y="4521200"/>
            <a:ext cx="0" cy="163513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8"/>
          <p:cNvCxnSpPr/>
          <p:nvPr/>
        </p:nvCxnSpPr>
        <p:spPr>
          <a:xfrm rot="10800000">
            <a:off x="2935288" y="4075113"/>
            <a:ext cx="0" cy="130175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18"/>
          <p:cNvSpPr txBox="1"/>
          <p:nvPr/>
        </p:nvSpPr>
        <p:spPr>
          <a:xfrm>
            <a:off x="1676400" y="6172200"/>
            <a:ext cx="5626100" cy="457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(In Java, all names are case-sensitive.)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381000" y="2568575"/>
            <a:ext cx="7772400" cy="86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class-modifier </a:t>
            </a:r>
            <a:r>
              <a:rPr b="1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b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SomeClass </a:t>
            </a:r>
            <a:r>
              <a:rPr b="1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>
            <a:off x="574675" y="3402013"/>
            <a:ext cx="2778125" cy="2541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8" lvl="0" marL="2873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Fields/members</a:t>
            </a:r>
            <a:endParaRPr/>
          </a:p>
          <a:p>
            <a:pPr indent="-287338" lvl="0" marL="287338" marR="0" rtl="0" algn="l"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Constructors</a:t>
            </a:r>
            <a:endParaRPr/>
          </a:p>
          <a:p>
            <a:pPr indent="-287338" lvl="0" marL="287338" marR="0" rtl="0" algn="l"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304800" y="5638800"/>
            <a:ext cx="55245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3962400" y="3489325"/>
            <a:ext cx="4991100" cy="701675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 that define the object’s state; can hold numbers, characters, strings, other objects</a:t>
            </a:r>
            <a:endParaRPr/>
          </a:p>
        </p:txBody>
      </p:sp>
      <p:cxnSp>
        <p:nvCxnSpPr>
          <p:cNvPr id="162" name="Google Shape;162;p19"/>
          <p:cNvCxnSpPr/>
          <p:nvPr/>
        </p:nvCxnSpPr>
        <p:spPr>
          <a:xfrm>
            <a:off x="3276600" y="3733800"/>
            <a:ext cx="685800" cy="0"/>
          </a:xfrm>
          <a:prstGeom prst="straightConnector1">
            <a:avLst/>
          </a:prstGeom>
          <a:noFill/>
          <a:ln cap="flat" cmpd="sng" w="12700">
            <a:solidFill>
              <a:srgbClr val="FF33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63" name="Google Shape;163;p19"/>
          <p:cNvCxnSpPr/>
          <p:nvPr/>
        </p:nvCxnSpPr>
        <p:spPr>
          <a:xfrm>
            <a:off x="5486400" y="3048000"/>
            <a:ext cx="1198563" cy="0"/>
          </a:xfrm>
          <a:prstGeom prst="straightConnector1">
            <a:avLst/>
          </a:prstGeom>
          <a:noFill/>
          <a:ln cap="flat" cmpd="sng" w="12700">
            <a:solidFill>
              <a:srgbClr val="FF33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64" name="Google Shape;164;p19"/>
          <p:cNvSpPr txBox="1"/>
          <p:nvPr/>
        </p:nvSpPr>
        <p:spPr>
          <a:xfrm>
            <a:off x="6705600" y="2819400"/>
            <a:ext cx="2003425" cy="396875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header</a:t>
            </a:r>
            <a:endParaRPr/>
          </a:p>
        </p:txBody>
      </p:sp>
      <p:cxnSp>
        <p:nvCxnSpPr>
          <p:cNvPr id="165" name="Google Shape;165;p19"/>
          <p:cNvCxnSpPr/>
          <p:nvPr/>
        </p:nvCxnSpPr>
        <p:spPr>
          <a:xfrm>
            <a:off x="304800" y="19812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9"/>
          <p:cNvCxnSpPr/>
          <p:nvPr/>
        </p:nvCxnSpPr>
        <p:spPr>
          <a:xfrm flipH="1" rot="10800000">
            <a:off x="4876800" y="1327150"/>
            <a:ext cx="577850" cy="5778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9"/>
          <p:cNvCxnSpPr/>
          <p:nvPr/>
        </p:nvCxnSpPr>
        <p:spPr>
          <a:xfrm rot="10800000">
            <a:off x="7618413" y="1327150"/>
            <a:ext cx="577850" cy="5778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9"/>
          <p:cNvCxnSpPr/>
          <p:nvPr/>
        </p:nvCxnSpPr>
        <p:spPr>
          <a:xfrm>
            <a:off x="5421313" y="1295400"/>
            <a:ext cx="21986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19"/>
          <p:cNvSpPr txBox="1"/>
          <p:nvPr/>
        </p:nvSpPr>
        <p:spPr>
          <a:xfrm>
            <a:off x="5356225" y="1447800"/>
            <a:ext cx="23955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SomeClass.java</a:t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346075" y="2147888"/>
            <a:ext cx="26225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import ...</a:t>
            </a:r>
            <a:endParaRPr/>
          </a:p>
        </p:txBody>
      </p:sp>
      <p:cxnSp>
        <p:nvCxnSpPr>
          <p:cNvPr id="171" name="Google Shape;171;p19"/>
          <p:cNvCxnSpPr/>
          <p:nvPr/>
        </p:nvCxnSpPr>
        <p:spPr>
          <a:xfrm>
            <a:off x="2438400" y="2514600"/>
            <a:ext cx="1720850" cy="0"/>
          </a:xfrm>
          <a:prstGeom prst="straightConnector1">
            <a:avLst/>
          </a:prstGeom>
          <a:noFill/>
          <a:ln cap="flat" cmpd="sng" w="12700">
            <a:solidFill>
              <a:srgbClr val="FF33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72" name="Google Shape;172;p19"/>
          <p:cNvSpPr txBox="1"/>
          <p:nvPr/>
        </p:nvSpPr>
        <p:spPr>
          <a:xfrm>
            <a:off x="4724400" y="2209800"/>
            <a:ext cx="2830513" cy="396875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statements</a:t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4419600" y="5794375"/>
            <a:ext cx="3733800" cy="714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450" y="0"/>
                </a:moveTo>
                <a:close/>
                <a:lnTo>
                  <a:pt x="-2450" y="120000"/>
                </a:lnTo>
              </a:path>
              <a:path extrusionOk="0" fill="none" h="120000" w="120000">
                <a:moveTo>
                  <a:pt x="-2450" y="19200"/>
                </a:moveTo>
                <a:lnTo>
                  <a:pt x="-41222" y="19200"/>
                </a:lnTo>
                <a:lnTo>
                  <a:pt x="-71278" y="-43466"/>
                </a:lnTo>
              </a:path>
            </a:pathLst>
          </a:custGeom>
          <a:solidFill>
            <a:schemeClr val="hlink"/>
          </a:solidFill>
          <a:ln cap="flat" cmpd="sng" w="127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Actions that an object of this class can take (behaviors)</a:t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4343400" y="4800600"/>
            <a:ext cx="4419600" cy="714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066" y="0"/>
                </a:moveTo>
                <a:close/>
                <a:lnTo>
                  <a:pt x="-2066" y="120000"/>
                </a:lnTo>
              </a:path>
              <a:path extrusionOk="0" fill="none" h="120000" w="120000">
                <a:moveTo>
                  <a:pt x="-2066" y="19200"/>
                </a:moveTo>
                <a:lnTo>
                  <a:pt x="-18577" y="19200"/>
                </a:lnTo>
                <a:lnTo>
                  <a:pt x="-41812" y="-32533"/>
                </a:lnTo>
              </a:path>
            </a:pathLst>
          </a:custGeom>
          <a:solidFill>
            <a:schemeClr val="hlink"/>
          </a:solidFill>
          <a:ln cap="flat" cmpd="sng" w="127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for constructing a new object of this class and initializing its fields</a:t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762000" y="228600"/>
            <a:ext cx="6934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definition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68580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class</a:t>
            </a:r>
            <a:r>
              <a:rPr b="0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838200" y="1447800"/>
            <a:ext cx="7315200" cy="4419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Declaring object variables: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class name variablename;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 startAt="2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objects: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variable = </a:t>
            </a:r>
            <a:r>
              <a:rPr b="1" i="0" lang="en-US" sz="2800" u="none" cap="none" strike="noStrik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b="0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classname( );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 startAt="3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Accessing variable members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variable</a:t>
            </a:r>
            <a:r>
              <a:rPr b="1" i="0" lang="en-US" sz="2800" u="none" cap="none" strike="noStrik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0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v_member;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 startAt="4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Accessing method members:</a:t>
            </a:r>
            <a:endParaRPr b="0" i="0" sz="28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variable</a:t>
            </a:r>
            <a:r>
              <a:rPr b="1" i="0" lang="en-US" sz="2800" u="none" cap="none" strike="noStrik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0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method( )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685800" y="762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reference</a:t>
            </a:r>
            <a:endParaRPr b="1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304800" y="1066800"/>
            <a:ext cx="8610600" cy="4038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new operation instantiates an object of a particular class, and returns a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it. This reference is a handle to the location where the object resides in memory.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=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classname( );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reference is stored in the variable “var."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declaration like this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classname var;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reference variable without instantiating any object.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uses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represent such un-initialized reference variables.</a:t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990600" y="5809784"/>
            <a:ext cx="533400" cy="5232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b="1" sz="2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0" name="Google Shape;190;p21"/>
          <p:cNvCxnSpPr/>
          <p:nvPr/>
        </p:nvCxnSpPr>
        <p:spPr>
          <a:xfrm>
            <a:off x="1295400" y="6094412"/>
            <a:ext cx="838200" cy="1588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1"/>
          <p:cNvSpPr txBox="1"/>
          <p:nvPr/>
        </p:nvSpPr>
        <p:spPr>
          <a:xfrm>
            <a:off x="953731" y="5331023"/>
            <a:ext cx="5180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</a:t>
            </a:r>
            <a:endParaRPr b="1" sz="1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2066275" y="5257800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</a:t>
            </a:r>
            <a:endParaRPr b="1" sz="1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1"/>
          <p:cNvSpPr/>
          <p:nvPr/>
        </p:nvSpPr>
        <p:spPr>
          <a:xfrm>
            <a:off x="2209800" y="5638800"/>
            <a:ext cx="609600" cy="914400"/>
          </a:xfrm>
          <a:prstGeom prst="irregularSeal1">
            <a:avLst/>
          </a:prstGeom>
          <a:gradFill>
            <a:gsLst>
              <a:gs pos="0">
                <a:srgbClr val="3366FF"/>
              </a:gs>
              <a:gs pos="100000">
                <a:srgbClr val="182F76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1"/>
          <p:cNvSpPr/>
          <p:nvPr/>
        </p:nvSpPr>
        <p:spPr>
          <a:xfrm>
            <a:off x="5562600" y="5962184"/>
            <a:ext cx="533400" cy="5232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b="1" sz="2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5485656" y="5483423"/>
            <a:ext cx="5982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X=4</a:t>
            </a:r>
            <a:endParaRPr b="1" sz="1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5638800" y="601980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1" sz="1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3886200" y="5726668"/>
            <a:ext cx="6559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VS.</a:t>
            </a:r>
            <a:endParaRPr b="0" sz="24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1"/>
          <p:cNvSpPr/>
          <p:nvPr/>
        </p:nvSpPr>
        <p:spPr>
          <a:xfrm>
            <a:off x="3200400" y="5562600"/>
            <a:ext cx="1904999" cy="685800"/>
          </a:xfrm>
          <a:prstGeom prst="leftRightArrow">
            <a:avLst>
              <a:gd fmla="val 57598" name="adj1"/>
              <a:gd fmla="val 65956" name="adj2"/>
            </a:avLst>
          </a:prstGeom>
          <a:noFill/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685800" y="152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vs. Reference</a:t>
            </a:r>
            <a:endParaRPr b="1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2667000" y="1295400"/>
            <a:ext cx="3886200" cy="487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x=1, y=1;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(x==y) …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Integer I1, I2;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I1 = new Integer(5);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I2 = new Integer(5);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(I1==I2)….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(I1.equals(I2))….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