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851F53-0E72-431A-9532-50746329EC36}">
  <a:tblStyle styleId="{9D851F53-0E72-431A-9532-50746329EC3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  <a:tblStyle styleId="{585AC8E6-6DB7-4F50-936B-CE0F62EAC46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ahoma-bold.fntdata"/><Relationship Id="rId10" Type="http://schemas.openxmlformats.org/officeDocument/2006/relationships/slide" Target="slides/slide5.xml"/><Relationship Id="rId21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900" lIns="89800" spcFirstLastPara="1" rIns="89800" wrap="square" tIns="449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900" lIns="89800" spcFirstLastPara="1" rIns="89800" wrap="square" tIns="4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900" lIns="89800" spcFirstLastPara="1" rIns="89800" wrap="square" tIns="449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900" lIns="89800" spcFirstLastPara="1" rIns="89800" wrap="square" tIns="4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900" lIns="89800" spcFirstLastPara="1" rIns="89800" wrap="square" tIns="449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900" lIns="89800" spcFirstLastPara="1" rIns="89800" wrap="square" tIns="44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304800" y="152400"/>
            <a:ext cx="8610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 rot="5400000">
            <a:off x="1943100" y="-495300"/>
            <a:ext cx="53340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9900FF"/>
              </a:buClr>
              <a:buSzPts val="2520"/>
              <a:buFont typeface="Noto Sans Symbols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1920"/>
              <a:buFont typeface="Noto Sans Symbols"/>
              <a:buChar char="•"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 rot="5400000">
            <a:off x="4676775" y="2238375"/>
            <a:ext cx="63246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95275" y="1619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9900FF"/>
              </a:buClr>
              <a:buSzPts val="2520"/>
              <a:buFont typeface="Noto Sans Symbols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1920"/>
              <a:buFont typeface="Noto Sans Symbols"/>
              <a:buChar char="•"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04800" y="152400"/>
            <a:ext cx="8610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04800" y="11430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520"/>
              <a:buFont typeface="Noto Sans Symbols"/>
              <a:buChar char="❑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Noto Sans Symbols"/>
              <a:buChar char="❑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1920"/>
              <a:buFont typeface="Noto Sans Symbols"/>
              <a:buChar char="❑"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Noto Sans Symbols"/>
              <a:buChar char="❑"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1600"/>
              <a:buFont typeface="Noto Sans Symbols"/>
              <a:buChar char="❑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0" y="2209800"/>
            <a:ext cx="8026400" cy="0"/>
          </a:xfrm>
          <a:prstGeom prst="straightConnector1">
            <a:avLst/>
          </a:prstGeom>
          <a:noFill/>
          <a:ln cap="flat" cmpd="sng" w="508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ctr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3716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9900FF"/>
              </a:buClr>
              <a:buSzPts val="2520"/>
              <a:buFont typeface="Noto Sans Symbols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1920"/>
              <a:buFont typeface="Noto Sans Symbols"/>
              <a:buChar char="•"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381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  <a:defRPr b="1" i="0" sz="1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FF33CC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33CC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FF33CC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F33CC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FF33CC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FF33CC"/>
              </a:buClr>
              <a:buSzPts val="112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04800" y="152400"/>
            <a:ext cx="8610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4800" y="1143000"/>
            <a:ext cx="4229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9900FF"/>
              </a:buClr>
              <a:buSzPts val="2520"/>
              <a:buFont typeface="Noto Sans Symbols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86300" y="1143000"/>
            <a:ext cx="4229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9900FF"/>
              </a:buClr>
              <a:buSzPts val="2520"/>
              <a:buFont typeface="Noto Sans Symbols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900FF"/>
              </a:buClr>
              <a:buSzPts val="216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900FF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Char char="•"/>
              <a:defRPr b="1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8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900FF"/>
              </a:buClr>
              <a:buSzPts val="216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  <a:defRPr b="1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9900FF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Char char="•"/>
              <a:defRPr b="1" i="0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0039" lvl="2" marL="13716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440"/>
              <a:buFont typeface="Noto Sans Symbols"/>
              <a:buChar char="•"/>
              <a:defRPr b="1" i="0" sz="1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8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33CC"/>
              </a:buClr>
              <a:buSzPts val="1280"/>
              <a:buFont typeface="Noto Sans Symbol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304800" y="152400"/>
            <a:ext cx="8610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1480" lvl="0" marL="45720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9900FF"/>
              </a:buClr>
              <a:buSzPts val="2880"/>
              <a:buFont typeface="Noto Sans Symbols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33CC"/>
              </a:buClr>
              <a:buSzPts val="2520"/>
              <a:buFont typeface="Noto Sans Symbols"/>
              <a:buChar char="•"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1920"/>
              <a:buFont typeface="Noto Sans Symbols"/>
              <a:buChar char="•"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9900FF"/>
              </a:buClr>
              <a:buSzPts val="126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FF33CC"/>
              </a:buClr>
              <a:buSzPts val="1080"/>
              <a:buFont typeface="Noto Sans Symbols"/>
              <a:buNone/>
              <a:defRPr b="1" i="0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33CC"/>
              </a:buClr>
              <a:buSzPts val="800"/>
              <a:buFont typeface="Noto Sans Symbols"/>
              <a:buNone/>
              <a:defRPr b="1" i="0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9900FF"/>
              </a:buClr>
              <a:buSzPts val="2880"/>
              <a:buFont typeface="Noto Sans Symbols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FF33CC"/>
              </a:buClr>
              <a:buSzPts val="2520"/>
              <a:buFont typeface="Noto Sans Symbols"/>
              <a:buNone/>
              <a:defRPr b="1" i="0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1920"/>
              <a:buFont typeface="Noto Sans Symbols"/>
              <a:buNone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9900FF"/>
              </a:buClr>
              <a:buSzPts val="126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FF33CC"/>
              </a:buClr>
              <a:buSzPts val="1080"/>
              <a:buFont typeface="Noto Sans Symbols"/>
              <a:buNone/>
              <a:defRPr b="1" i="0" sz="1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F33CC"/>
              </a:buClr>
              <a:buSzPts val="800"/>
              <a:buFont typeface="Noto Sans Symbols"/>
              <a:buNone/>
              <a:defRPr b="1" i="0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FF33CC"/>
              </a:buClr>
              <a:buSzPts val="720"/>
              <a:buFont typeface="Noto Sans Symbols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4800" y="152400"/>
            <a:ext cx="8610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11430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9900FF"/>
              </a:buClr>
              <a:buSzPts val="2520"/>
              <a:buFont typeface="Noto Sans Symbols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2160"/>
              <a:buFont typeface="Noto Sans Symbols"/>
              <a:buChar char="•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FF33CC"/>
              </a:buClr>
              <a:buSzPts val="1920"/>
              <a:buFont typeface="Noto Sans Symbols"/>
              <a:buChar char="•"/>
              <a:defRPr b="1" i="0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Noto Sans Symbols"/>
              <a:buChar char="•"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81000" y="6629400"/>
            <a:ext cx="1905000" cy="227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237413" y="6553200"/>
            <a:ext cx="1905000" cy="303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/>
        </p:nvSpPr>
        <p:spPr>
          <a:xfrm>
            <a:off x="304800" y="2659559"/>
            <a:ext cx="8305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5" lvl="0" marL="182562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Stacks and Queues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idx="4294967295" type="title"/>
          </p:nvPr>
        </p:nvSpPr>
        <p:spPr>
          <a:xfrm>
            <a:off x="0" y="762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Algebraic Expressions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457200" y="1066800"/>
            <a:ext cx="8458200" cy="54102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Infix notation/Algebraic notation</a:t>
            </a:r>
            <a:endParaRPr/>
          </a:p>
          <a:p>
            <a:pPr indent="-292100" lvl="1" marL="7493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operators appear 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operands.</a:t>
            </a:r>
            <a:endParaRPr/>
          </a:p>
          <a:p>
            <a:pPr indent="-292100" lvl="1" marL="7493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+ b</a:t>
            </a:r>
            <a:endParaRPr/>
          </a:p>
          <a:p>
            <a:pPr indent="-292100" lvl="1" marL="7493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readable for human.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Prefix notation (seldom-used)</a:t>
            </a:r>
            <a:endParaRPr/>
          </a:p>
          <a:p>
            <a:pPr indent="-292100" lvl="1" marL="7493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operators appear 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operands.</a:t>
            </a:r>
            <a:endParaRPr/>
          </a:p>
          <a:p>
            <a:pPr indent="-292100" lvl="1" marL="7493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a b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 notation/Reverse Polish Notation</a:t>
            </a:r>
            <a:endParaRPr/>
          </a:p>
          <a:p>
            <a:pPr indent="-292100" lvl="1" marL="7493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operators appear </a:t>
            </a:r>
            <a:r>
              <a:rPr b="0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operands.</a:t>
            </a:r>
            <a:endParaRPr/>
          </a:p>
          <a:p>
            <a:pPr indent="-292100" lvl="1" marL="7493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 +</a:t>
            </a:r>
            <a:endParaRPr/>
          </a:p>
          <a:p>
            <a:pPr indent="-292100" lvl="1" marL="7493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to process – no need for parentheses nor rules of precedence and associativity.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idx="4294967295" type="title"/>
          </p:nvPr>
        </p:nvSpPr>
        <p:spPr>
          <a:xfrm>
            <a:off x="45720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Infix to Postfix Conversion</a:t>
            </a: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457200" y="914400"/>
            <a:ext cx="8305800" cy="55626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algorithm: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the stack with the dummy operator #.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until no more tokens.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the next token.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next token is an operand, enqueue the operand to the postfix.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next token is a (, push ( into the stack.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next token is a ), pop and enqueue operators to the postfix until a ( is on the top of the stack. Pop ( out of the stack.</a:t>
            </a:r>
            <a:endParaRPr/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next token is an operator, pop and enqueue operators to the postfix until the top of the stack has a lower precedence. Push the current operator into the stack.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more tokens, pop and enqueue operators until the dummy opr. # is on the top of the stack. Pop # out of the stack.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# and ( has a precedence lower than other operators.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idx="4294967295" type="title"/>
          </p:nvPr>
        </p:nvSpPr>
        <p:spPr>
          <a:xfrm>
            <a:off x="0" y="1524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838200" y="4876800"/>
            <a:ext cx="609600" cy="1600200"/>
          </a:xfrm>
          <a:prstGeom prst="rect">
            <a:avLst/>
          </a:prstGeom>
          <a:noFill/>
          <a:ln cap="flat" cmpd="sng" w="9525">
            <a:solidFill>
              <a:srgbClr val="99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914400" y="5334000"/>
            <a:ext cx="304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1600200" y="4876800"/>
            <a:ext cx="609600" cy="16002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1676400" y="5334000"/>
            <a:ext cx="35718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2514600" y="4876800"/>
            <a:ext cx="609600" cy="1600200"/>
          </a:xfrm>
          <a:prstGeom prst="rect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2667000" y="5334000"/>
            <a:ext cx="3556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3429000" y="4876800"/>
            <a:ext cx="609600" cy="1600200"/>
          </a:xfrm>
          <a:prstGeom prst="rect">
            <a:avLst/>
          </a:prstGeom>
          <a:noFill/>
          <a:ln cap="flat" cmpd="sng" w="9525">
            <a:solidFill>
              <a:srgbClr val="33C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3581400" y="4953000"/>
            <a:ext cx="357188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419600" y="4876800"/>
            <a:ext cx="609600" cy="160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4572000" y="4953000"/>
            <a:ext cx="357188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5410200" y="4876800"/>
            <a:ext cx="609600" cy="16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5562600" y="4953000"/>
            <a:ext cx="357188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6400800" y="4876800"/>
            <a:ext cx="609600" cy="160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5" name="Google Shape;285;p24"/>
          <p:cNvSpPr txBox="1"/>
          <p:nvPr/>
        </p:nvSpPr>
        <p:spPr>
          <a:xfrm>
            <a:off x="6553200" y="4953000"/>
            <a:ext cx="357188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7391400" y="4876800"/>
            <a:ext cx="609600" cy="1600200"/>
          </a:xfrm>
          <a:prstGeom prst="rect">
            <a:avLst/>
          </a:prstGeom>
          <a:noFill/>
          <a:ln cap="flat" cmpd="sng" w="952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7543800" y="4924425"/>
            <a:ext cx="357188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8305800" y="4876800"/>
            <a:ext cx="609600" cy="16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257175" y="2209800"/>
            <a:ext cx="1131888" cy="4572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Postfix: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304800" y="4114800"/>
            <a:ext cx="944563" cy="4572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Stack:</a:t>
            </a:r>
            <a:endParaRPr/>
          </a:p>
        </p:txBody>
      </p:sp>
      <p:cxnSp>
        <p:nvCxnSpPr>
          <p:cNvPr id="291" name="Google Shape;291;p24"/>
          <p:cNvCxnSpPr/>
          <p:nvPr/>
        </p:nvCxnSpPr>
        <p:spPr>
          <a:xfrm flipH="1" rot="10800000">
            <a:off x="1905000" y="3657600"/>
            <a:ext cx="304800" cy="17526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4"/>
          <p:cNvCxnSpPr/>
          <p:nvPr/>
        </p:nvCxnSpPr>
        <p:spPr>
          <a:xfrm flipH="1" rot="10800000">
            <a:off x="1981200" y="3733800"/>
            <a:ext cx="457200" cy="21336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4"/>
          <p:cNvCxnSpPr/>
          <p:nvPr/>
        </p:nvCxnSpPr>
        <p:spPr>
          <a:xfrm rot="10800000">
            <a:off x="4038600" y="3505200"/>
            <a:ext cx="609600" cy="14478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4"/>
          <p:cNvCxnSpPr/>
          <p:nvPr/>
        </p:nvCxnSpPr>
        <p:spPr>
          <a:xfrm rot="10800000">
            <a:off x="6324600" y="3581400"/>
            <a:ext cx="137160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4"/>
          <p:cNvCxnSpPr/>
          <p:nvPr/>
        </p:nvCxnSpPr>
        <p:spPr>
          <a:xfrm rot="10800000">
            <a:off x="5943600" y="3505200"/>
            <a:ext cx="167640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4"/>
          <p:cNvSpPr/>
          <p:nvPr/>
        </p:nvSpPr>
        <p:spPr>
          <a:xfrm>
            <a:off x="1295400" y="990600"/>
            <a:ext cx="6096000" cy="457200"/>
          </a:xfrm>
          <a:prstGeom prst="rect">
            <a:avLst/>
          </a:prstGeom>
          <a:solidFill>
            <a:schemeClr val="dk2">
              <a:alpha val="49803"/>
            </a:schemeClr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 </a:t>
            </a:r>
            <a:r>
              <a:rPr lang="en-US" sz="2400">
                <a:solidFill>
                  <a:srgbClr val="9933FF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23 </a:t>
            </a:r>
            <a:r>
              <a:rPr lang="en-US" sz="2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34 </a:t>
            </a:r>
            <a:r>
              <a:rPr lang="en-US" sz="24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 </a:t>
            </a:r>
            <a:r>
              <a:rPr lang="en-US" sz="2400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56 </a:t>
            </a:r>
            <a:r>
              <a:rPr lang="en-US" sz="2400">
                <a:solidFill>
                  <a:srgbClr val="FF00FF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67</a:t>
            </a:r>
            <a:r>
              <a:rPr lang="en-US" sz="24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>
                <a:solidFill>
                  <a:srgbClr val="800000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78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274638" y="990600"/>
            <a:ext cx="944562" cy="4572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Infixt:</a:t>
            </a:r>
            <a:endParaRPr/>
          </a:p>
        </p:txBody>
      </p:sp>
      <p:cxnSp>
        <p:nvCxnSpPr>
          <p:cNvPr id="298" name="Google Shape;298;p24"/>
          <p:cNvCxnSpPr/>
          <p:nvPr/>
        </p:nvCxnSpPr>
        <p:spPr>
          <a:xfrm rot="10800000">
            <a:off x="4953000" y="3657600"/>
            <a:ext cx="685800" cy="1371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4"/>
          <p:cNvSpPr/>
          <p:nvPr/>
        </p:nvSpPr>
        <p:spPr>
          <a:xfrm flipH="1" rot="-2784749">
            <a:off x="5901531" y="5449094"/>
            <a:ext cx="242888" cy="7620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24"/>
          <p:cNvSpPr/>
          <p:nvPr/>
        </p:nvSpPr>
        <p:spPr>
          <a:xfrm flipH="1" rot="-2784749">
            <a:off x="7955756" y="6126957"/>
            <a:ext cx="242887" cy="7620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01" name="Google Shape;301;p24"/>
          <p:cNvGraphicFramePr/>
          <p:nvPr/>
        </p:nvGraphicFramePr>
        <p:xfrm>
          <a:off x="76200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{585AC8E6-6DB7-4F50-936B-CE0F62EAC46B}</a:tableStyleId>
              </a:tblPr>
              <a:tblGrid>
                <a:gridCol w="506425"/>
                <a:gridCol w="9413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Prece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dence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>
                        <a:alpha val="49803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*,/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>
                        <a:alpha val="49803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+,-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>
                        <a:alpha val="49803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(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>
                        <a:alpha val="49803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#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ahoma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>
                        <a:alpha val="49803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24"/>
          <p:cNvSpPr txBox="1"/>
          <p:nvPr/>
        </p:nvSpPr>
        <p:spPr>
          <a:xfrm>
            <a:off x="381000" y="3195638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914400" y="3195638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23</a:t>
            </a:r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1371600" y="3195638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34</a:t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>
            <a:off x="2057400" y="3200400"/>
            <a:ext cx="60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06" name="Google Shape;306;p24"/>
          <p:cNvSpPr txBox="1"/>
          <p:nvPr/>
        </p:nvSpPr>
        <p:spPr>
          <a:xfrm>
            <a:off x="2286000" y="3124200"/>
            <a:ext cx="60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33FF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</p:txBody>
      </p:sp>
      <p:sp>
        <p:nvSpPr>
          <p:cNvPr id="307" name="Google Shape;307;p24"/>
          <p:cNvSpPr txBox="1"/>
          <p:nvPr/>
        </p:nvSpPr>
        <p:spPr>
          <a:xfrm>
            <a:off x="3733800" y="3209925"/>
            <a:ext cx="60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08" name="Google Shape;308;p24"/>
          <p:cNvSpPr txBox="1"/>
          <p:nvPr/>
        </p:nvSpPr>
        <p:spPr>
          <a:xfrm>
            <a:off x="5715000" y="3209925"/>
            <a:ext cx="60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rPr>
              <a:t>*</a:t>
            </a:r>
            <a:endParaRPr/>
          </a:p>
        </p:txBody>
      </p:sp>
      <p:sp>
        <p:nvSpPr>
          <p:cNvPr id="309" name="Google Shape;309;p24"/>
          <p:cNvSpPr txBox="1"/>
          <p:nvPr/>
        </p:nvSpPr>
        <p:spPr>
          <a:xfrm>
            <a:off x="4724400" y="3133725"/>
            <a:ext cx="60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FF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endParaRPr/>
          </a:p>
        </p:txBody>
      </p:sp>
      <p:sp>
        <p:nvSpPr>
          <p:cNvPr id="310" name="Google Shape;310;p24"/>
          <p:cNvSpPr txBox="1"/>
          <p:nvPr/>
        </p:nvSpPr>
        <p:spPr>
          <a:xfrm>
            <a:off x="6096000" y="3133725"/>
            <a:ext cx="6096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/>
          </a:p>
        </p:txBody>
      </p:sp>
      <p:cxnSp>
        <p:nvCxnSpPr>
          <p:cNvPr id="311" name="Google Shape;311;p24"/>
          <p:cNvCxnSpPr/>
          <p:nvPr/>
        </p:nvCxnSpPr>
        <p:spPr>
          <a:xfrm flipH="1" rot="10800000">
            <a:off x="1524000" y="15240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4"/>
          <p:cNvCxnSpPr/>
          <p:nvPr/>
        </p:nvCxnSpPr>
        <p:spPr>
          <a:xfrm flipH="1" rot="10800000">
            <a:off x="1905000" y="15240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4"/>
          <p:cNvCxnSpPr/>
          <p:nvPr/>
        </p:nvCxnSpPr>
        <p:spPr>
          <a:xfrm rot="10800000">
            <a:off x="2286000" y="15240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4"/>
          <p:cNvCxnSpPr/>
          <p:nvPr/>
        </p:nvCxnSpPr>
        <p:spPr>
          <a:xfrm flipH="1" rot="10800000">
            <a:off x="2590800" y="15240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4"/>
          <p:cNvCxnSpPr/>
          <p:nvPr/>
        </p:nvCxnSpPr>
        <p:spPr>
          <a:xfrm rot="10800000">
            <a:off x="2971800" y="15240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4"/>
          <p:cNvCxnSpPr/>
          <p:nvPr/>
        </p:nvCxnSpPr>
        <p:spPr>
          <a:xfrm flipH="1" rot="10800000">
            <a:off x="3352800" y="15240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4"/>
          <p:cNvCxnSpPr/>
          <p:nvPr/>
        </p:nvCxnSpPr>
        <p:spPr>
          <a:xfrm rot="10800000">
            <a:off x="3657600" y="15240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4"/>
          <p:cNvCxnSpPr/>
          <p:nvPr/>
        </p:nvCxnSpPr>
        <p:spPr>
          <a:xfrm rot="10800000">
            <a:off x="3886200" y="15240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4"/>
          <p:cNvCxnSpPr/>
          <p:nvPr/>
        </p:nvCxnSpPr>
        <p:spPr>
          <a:xfrm rot="10800000">
            <a:off x="4191000" y="15240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4"/>
          <p:cNvCxnSpPr/>
          <p:nvPr/>
        </p:nvCxnSpPr>
        <p:spPr>
          <a:xfrm rot="10800000">
            <a:off x="4572000" y="15240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4"/>
          <p:cNvCxnSpPr/>
          <p:nvPr/>
        </p:nvCxnSpPr>
        <p:spPr>
          <a:xfrm rot="10800000">
            <a:off x="4876800" y="15240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4"/>
          <p:cNvCxnSpPr/>
          <p:nvPr/>
        </p:nvCxnSpPr>
        <p:spPr>
          <a:xfrm rot="10800000">
            <a:off x="5181600" y="15240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4"/>
          <p:cNvCxnSpPr/>
          <p:nvPr/>
        </p:nvCxnSpPr>
        <p:spPr>
          <a:xfrm flipH="1" rot="10800000">
            <a:off x="5410200" y="16002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4"/>
          <p:cNvCxnSpPr/>
          <p:nvPr/>
        </p:nvCxnSpPr>
        <p:spPr>
          <a:xfrm rot="10800000">
            <a:off x="5715000" y="16002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4"/>
          <p:cNvCxnSpPr/>
          <p:nvPr/>
        </p:nvCxnSpPr>
        <p:spPr>
          <a:xfrm rot="10800000">
            <a:off x="6019800" y="16002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4"/>
          <p:cNvSpPr txBox="1"/>
          <p:nvPr/>
        </p:nvSpPr>
        <p:spPr>
          <a:xfrm>
            <a:off x="2590800" y="3195638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45</a:t>
            </a:r>
            <a:endParaRPr/>
          </a:p>
        </p:txBody>
      </p:sp>
      <p:sp>
        <p:nvSpPr>
          <p:cNvPr id="327" name="Google Shape;327;p24"/>
          <p:cNvSpPr txBox="1"/>
          <p:nvPr/>
        </p:nvSpPr>
        <p:spPr>
          <a:xfrm>
            <a:off x="3124200" y="3195638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56</a:t>
            </a:r>
            <a:endParaRPr/>
          </a:p>
        </p:txBody>
      </p:sp>
      <p:sp>
        <p:nvSpPr>
          <p:cNvPr id="328" name="Google Shape;328;p24"/>
          <p:cNvSpPr txBox="1"/>
          <p:nvPr/>
        </p:nvSpPr>
        <p:spPr>
          <a:xfrm>
            <a:off x="4191000" y="3195638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67</a:t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5029200" y="3200400"/>
            <a:ext cx="6096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78</a:t>
            </a:r>
            <a:endParaRPr/>
          </a:p>
        </p:txBody>
      </p:sp>
      <p:cxnSp>
        <p:nvCxnSpPr>
          <p:cNvPr id="330" name="Google Shape;330;p24"/>
          <p:cNvCxnSpPr/>
          <p:nvPr/>
        </p:nvCxnSpPr>
        <p:spPr>
          <a:xfrm flipH="1" rot="10800000">
            <a:off x="6324600" y="1600200"/>
            <a:ext cx="30163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4"/>
          <p:cNvSpPr/>
          <p:nvPr/>
        </p:nvSpPr>
        <p:spPr>
          <a:xfrm>
            <a:off x="457200" y="3200400"/>
            <a:ext cx="6324600" cy="457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24"/>
          <p:cNvSpPr/>
          <p:nvPr/>
        </p:nvSpPr>
        <p:spPr>
          <a:xfrm>
            <a:off x="76200" y="4876800"/>
            <a:ext cx="609600" cy="16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152400" y="5334000"/>
            <a:ext cx="304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fol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idx="4294967295" type="title"/>
          </p:nvPr>
        </p:nvSpPr>
        <p:spPr>
          <a:xfrm>
            <a:off x="3810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evaluation of postfix</a:t>
            </a:r>
            <a:endParaRPr b="1" i="0" sz="4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5"/>
          <p:cNvSpPr txBox="1"/>
          <p:nvPr>
            <p:ph idx="4294967295" type="body"/>
          </p:nvPr>
        </p:nvSpPr>
        <p:spPr>
          <a:xfrm>
            <a:off x="381000" y="1066800"/>
            <a:ext cx="8458200" cy="1905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52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Going from left to right, if you see an operator, apply it to the previous two operands.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52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340" name="Google Shape;340;p25"/>
          <p:cNvSpPr txBox="1"/>
          <p:nvPr/>
        </p:nvSpPr>
        <p:spPr>
          <a:xfrm>
            <a:off x="1371600" y="3352800"/>
            <a:ext cx="6858000" cy="52322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 10     4     *     5    /     +     9     3     -     -</a:t>
            </a:r>
            <a:endParaRPr/>
          </a:p>
        </p:txBody>
      </p:sp>
      <p:grpSp>
        <p:nvGrpSpPr>
          <p:cNvPr id="341" name="Google Shape;341;p25"/>
          <p:cNvGrpSpPr/>
          <p:nvPr/>
        </p:nvGrpSpPr>
        <p:grpSpPr>
          <a:xfrm>
            <a:off x="1905000" y="3810000"/>
            <a:ext cx="1600200" cy="609600"/>
            <a:chOff x="1200" y="2016"/>
            <a:chExt cx="1104" cy="384"/>
          </a:xfrm>
        </p:grpSpPr>
        <p:sp>
          <p:nvSpPr>
            <p:cNvPr id="342" name="Google Shape;342;p25"/>
            <p:cNvSpPr/>
            <p:nvPr/>
          </p:nvSpPr>
          <p:spPr>
            <a:xfrm rot="-5400000">
              <a:off x="1680" y="1536"/>
              <a:ext cx="144" cy="1104"/>
            </a:xfrm>
            <a:prstGeom prst="leftBrace">
              <a:avLst>
                <a:gd fmla="val 63889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1778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800"/>
                <a:buFont typeface="Noto Sans Symbols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25"/>
            <p:cNvSpPr txBox="1"/>
            <p:nvPr/>
          </p:nvSpPr>
          <p:spPr>
            <a:xfrm>
              <a:off x="1584" y="2112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40</a:t>
              </a:r>
              <a:endParaRPr/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905000" y="4267200"/>
            <a:ext cx="2895600" cy="685800"/>
            <a:chOff x="1200" y="2304"/>
            <a:chExt cx="1824" cy="432"/>
          </a:xfrm>
        </p:grpSpPr>
        <p:sp>
          <p:nvSpPr>
            <p:cNvPr id="345" name="Google Shape;345;p25"/>
            <p:cNvSpPr/>
            <p:nvPr/>
          </p:nvSpPr>
          <p:spPr>
            <a:xfrm rot="-5400000">
              <a:off x="2028" y="1476"/>
              <a:ext cx="168" cy="1824"/>
            </a:xfrm>
            <a:prstGeom prst="leftBrace">
              <a:avLst>
                <a:gd fmla="val 90476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1778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800"/>
                <a:buFont typeface="Noto Sans Symbols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>
              <a:off x="2016" y="2448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1371600" y="4800600"/>
            <a:ext cx="4038600" cy="685800"/>
            <a:chOff x="864" y="2640"/>
            <a:chExt cx="2544" cy="432"/>
          </a:xfrm>
        </p:grpSpPr>
        <p:sp>
          <p:nvSpPr>
            <p:cNvPr id="348" name="Google Shape;348;p25"/>
            <p:cNvSpPr/>
            <p:nvPr/>
          </p:nvSpPr>
          <p:spPr>
            <a:xfrm rot="-5400000">
              <a:off x="2052" y="1452"/>
              <a:ext cx="168" cy="2544"/>
            </a:xfrm>
            <a:prstGeom prst="leftBrace">
              <a:avLst>
                <a:gd fmla="val 126190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1778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800"/>
                <a:buFont typeface="Noto Sans Symbols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p25"/>
            <p:cNvSpPr txBox="1"/>
            <p:nvPr/>
          </p:nvSpPr>
          <p:spPr>
            <a:xfrm>
              <a:off x="1968" y="278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</p:grpSp>
      <p:grpSp>
        <p:nvGrpSpPr>
          <p:cNvPr id="350" name="Google Shape;350;p25"/>
          <p:cNvGrpSpPr/>
          <p:nvPr/>
        </p:nvGrpSpPr>
        <p:grpSpPr>
          <a:xfrm>
            <a:off x="5715000" y="3771900"/>
            <a:ext cx="1524000" cy="647700"/>
            <a:chOff x="3600" y="1992"/>
            <a:chExt cx="960" cy="408"/>
          </a:xfrm>
        </p:grpSpPr>
        <p:sp>
          <p:nvSpPr>
            <p:cNvPr id="351" name="Google Shape;351;p25"/>
            <p:cNvSpPr/>
            <p:nvPr/>
          </p:nvSpPr>
          <p:spPr>
            <a:xfrm rot="-5400000">
              <a:off x="3996" y="1596"/>
              <a:ext cx="168" cy="960"/>
            </a:xfrm>
            <a:prstGeom prst="leftBrace">
              <a:avLst>
                <a:gd fmla="val 47619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1778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800"/>
                <a:buFont typeface="Noto Sans Symbols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25"/>
            <p:cNvSpPr txBox="1"/>
            <p:nvPr/>
          </p:nvSpPr>
          <p:spPr>
            <a:xfrm>
              <a:off x="3984" y="2112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grpSp>
        <p:nvGrpSpPr>
          <p:cNvPr id="353" name="Google Shape;353;p25"/>
          <p:cNvGrpSpPr/>
          <p:nvPr/>
        </p:nvGrpSpPr>
        <p:grpSpPr>
          <a:xfrm>
            <a:off x="1295400" y="5410200"/>
            <a:ext cx="6400800" cy="685800"/>
            <a:chOff x="816" y="3024"/>
            <a:chExt cx="4032" cy="432"/>
          </a:xfrm>
        </p:grpSpPr>
        <p:sp>
          <p:nvSpPr>
            <p:cNvPr id="354" name="Google Shape;354;p25"/>
            <p:cNvSpPr/>
            <p:nvPr/>
          </p:nvSpPr>
          <p:spPr>
            <a:xfrm rot="-5400000">
              <a:off x="2748" y="1092"/>
              <a:ext cx="168" cy="4032"/>
            </a:xfrm>
            <a:prstGeom prst="leftBrace">
              <a:avLst>
                <a:gd fmla="val 200000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1778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2800"/>
                <a:buFont typeface="Noto Sans Symbols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25"/>
            <p:cNvSpPr txBox="1"/>
            <p:nvPr/>
          </p:nvSpPr>
          <p:spPr>
            <a:xfrm>
              <a:off x="2736" y="3168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idx="4294967295" type="title"/>
          </p:nvPr>
        </p:nvSpPr>
        <p:spPr>
          <a:xfrm>
            <a:off x="2286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evaluation of postfix</a:t>
            </a:r>
            <a:endParaRPr/>
          </a:p>
        </p:txBody>
      </p:sp>
      <p:sp>
        <p:nvSpPr>
          <p:cNvPr id="361" name="Google Shape;361;p26"/>
          <p:cNvSpPr txBox="1"/>
          <p:nvPr/>
        </p:nvSpPr>
        <p:spPr>
          <a:xfrm>
            <a:off x="609600" y="4679950"/>
            <a:ext cx="7620000" cy="466725"/>
          </a:xfrm>
          <a:prstGeom prst="rect">
            <a:avLst/>
          </a:prstGeom>
          <a:solidFill>
            <a:schemeClr val="dk2">
              <a:alpha val="49803"/>
            </a:schemeClr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rPr>
              <a:t>2    10    4      *     5     /    +     9     3    -      -</a:t>
            </a:r>
            <a:endParaRPr/>
          </a:p>
        </p:txBody>
      </p:sp>
      <p:grpSp>
        <p:nvGrpSpPr>
          <p:cNvPr id="362" name="Google Shape;362;p26"/>
          <p:cNvGrpSpPr/>
          <p:nvPr/>
        </p:nvGrpSpPr>
        <p:grpSpPr>
          <a:xfrm>
            <a:off x="533400" y="5441950"/>
            <a:ext cx="609600" cy="1276350"/>
            <a:chOff x="576" y="2448"/>
            <a:chExt cx="384" cy="804"/>
          </a:xfrm>
        </p:grpSpPr>
        <p:cxnSp>
          <p:nvCxnSpPr>
            <p:cNvPr id="363" name="Google Shape;363;p26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6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26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6" name="Google Shape;366;p26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</p:txBody>
        </p:sp>
      </p:grpSp>
      <p:grpSp>
        <p:nvGrpSpPr>
          <p:cNvPr id="367" name="Google Shape;367;p26"/>
          <p:cNvGrpSpPr/>
          <p:nvPr/>
        </p:nvGrpSpPr>
        <p:grpSpPr>
          <a:xfrm>
            <a:off x="1143000" y="5441950"/>
            <a:ext cx="609600" cy="1276350"/>
            <a:chOff x="576" y="2448"/>
            <a:chExt cx="384" cy="804"/>
          </a:xfrm>
        </p:grpSpPr>
        <p:cxnSp>
          <p:nvCxnSpPr>
            <p:cNvPr id="368" name="Google Shape;368;p26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26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26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1" name="Google Shape;371;p26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</a:t>
              </a:r>
              <a:endParaRPr/>
            </a:p>
          </p:txBody>
        </p:sp>
      </p:grpSp>
      <p:grpSp>
        <p:nvGrpSpPr>
          <p:cNvPr id="372" name="Google Shape;372;p26"/>
          <p:cNvGrpSpPr/>
          <p:nvPr/>
        </p:nvGrpSpPr>
        <p:grpSpPr>
          <a:xfrm>
            <a:off x="1752600" y="5441950"/>
            <a:ext cx="609600" cy="1276350"/>
            <a:chOff x="576" y="2448"/>
            <a:chExt cx="384" cy="804"/>
          </a:xfrm>
        </p:grpSpPr>
        <p:cxnSp>
          <p:nvCxnSpPr>
            <p:cNvPr id="373" name="Google Shape;373;p26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26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26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6" name="Google Shape;376;p26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4</a:t>
              </a: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</a:t>
              </a:r>
              <a:endParaRPr/>
            </a:p>
          </p:txBody>
        </p:sp>
      </p:grpSp>
      <p:grpSp>
        <p:nvGrpSpPr>
          <p:cNvPr id="377" name="Google Shape;377;p26"/>
          <p:cNvGrpSpPr/>
          <p:nvPr/>
        </p:nvGrpSpPr>
        <p:grpSpPr>
          <a:xfrm>
            <a:off x="2362200" y="5441950"/>
            <a:ext cx="609600" cy="1276350"/>
            <a:chOff x="576" y="2448"/>
            <a:chExt cx="384" cy="804"/>
          </a:xfrm>
        </p:grpSpPr>
        <p:cxnSp>
          <p:nvCxnSpPr>
            <p:cNvPr id="378" name="Google Shape;378;p26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26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26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1" name="Google Shape;381;p26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40</a:t>
              </a: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</a:t>
              </a:r>
              <a:endParaRPr/>
            </a:p>
          </p:txBody>
        </p:sp>
      </p:grpSp>
      <p:grpSp>
        <p:nvGrpSpPr>
          <p:cNvPr id="382" name="Google Shape;382;p26"/>
          <p:cNvGrpSpPr/>
          <p:nvPr/>
        </p:nvGrpSpPr>
        <p:grpSpPr>
          <a:xfrm>
            <a:off x="2971800" y="5441950"/>
            <a:ext cx="609600" cy="1276350"/>
            <a:chOff x="576" y="2448"/>
            <a:chExt cx="384" cy="804"/>
          </a:xfrm>
        </p:grpSpPr>
        <p:cxnSp>
          <p:nvCxnSpPr>
            <p:cNvPr id="383" name="Google Shape;383;p26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26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26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6" name="Google Shape;386;p26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5</a:t>
              </a: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40</a:t>
              </a: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</a:t>
              </a:r>
              <a:endParaRPr/>
            </a:p>
          </p:txBody>
        </p:sp>
      </p:grpSp>
      <p:grpSp>
        <p:nvGrpSpPr>
          <p:cNvPr id="387" name="Google Shape;387;p26"/>
          <p:cNvGrpSpPr/>
          <p:nvPr/>
        </p:nvGrpSpPr>
        <p:grpSpPr>
          <a:xfrm>
            <a:off x="3581400" y="5441950"/>
            <a:ext cx="609600" cy="1276350"/>
            <a:chOff x="576" y="2448"/>
            <a:chExt cx="384" cy="804"/>
          </a:xfrm>
        </p:grpSpPr>
        <p:cxnSp>
          <p:nvCxnSpPr>
            <p:cNvPr id="388" name="Google Shape;388;p26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26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26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1" name="Google Shape;391;p26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8</a:t>
              </a: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2</a:t>
              </a:r>
              <a:endParaRPr/>
            </a:p>
          </p:txBody>
        </p:sp>
      </p:grpSp>
      <p:grpSp>
        <p:nvGrpSpPr>
          <p:cNvPr id="392" name="Google Shape;392;p26"/>
          <p:cNvGrpSpPr/>
          <p:nvPr/>
        </p:nvGrpSpPr>
        <p:grpSpPr>
          <a:xfrm>
            <a:off x="4191000" y="5441950"/>
            <a:ext cx="609600" cy="1276350"/>
            <a:chOff x="576" y="2448"/>
            <a:chExt cx="384" cy="804"/>
          </a:xfrm>
        </p:grpSpPr>
        <p:cxnSp>
          <p:nvCxnSpPr>
            <p:cNvPr id="393" name="Google Shape;393;p26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6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6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6" name="Google Shape;396;p26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</p:grpSp>
      <p:grpSp>
        <p:nvGrpSpPr>
          <p:cNvPr id="397" name="Google Shape;397;p26"/>
          <p:cNvGrpSpPr/>
          <p:nvPr/>
        </p:nvGrpSpPr>
        <p:grpSpPr>
          <a:xfrm>
            <a:off x="4800600" y="5441950"/>
            <a:ext cx="609600" cy="1276350"/>
            <a:chOff x="576" y="2448"/>
            <a:chExt cx="384" cy="804"/>
          </a:xfrm>
        </p:grpSpPr>
        <p:cxnSp>
          <p:nvCxnSpPr>
            <p:cNvPr id="398" name="Google Shape;398;p26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26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26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1" name="Google Shape;401;p26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9</a:t>
              </a: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</p:grpSp>
      <p:grpSp>
        <p:nvGrpSpPr>
          <p:cNvPr id="402" name="Google Shape;402;p26"/>
          <p:cNvGrpSpPr/>
          <p:nvPr/>
        </p:nvGrpSpPr>
        <p:grpSpPr>
          <a:xfrm>
            <a:off x="5410200" y="5441950"/>
            <a:ext cx="609600" cy="1276350"/>
            <a:chOff x="576" y="2448"/>
            <a:chExt cx="384" cy="804"/>
          </a:xfrm>
        </p:grpSpPr>
        <p:cxnSp>
          <p:nvCxnSpPr>
            <p:cNvPr id="403" name="Google Shape;403;p26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6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26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6" name="Google Shape;406;p26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3</a:t>
              </a: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9</a:t>
              </a: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</p:grpSp>
      <p:grpSp>
        <p:nvGrpSpPr>
          <p:cNvPr id="407" name="Google Shape;407;p26"/>
          <p:cNvGrpSpPr/>
          <p:nvPr/>
        </p:nvGrpSpPr>
        <p:grpSpPr>
          <a:xfrm>
            <a:off x="6019800" y="5441950"/>
            <a:ext cx="609600" cy="1276350"/>
            <a:chOff x="576" y="2448"/>
            <a:chExt cx="384" cy="804"/>
          </a:xfrm>
        </p:grpSpPr>
        <p:cxnSp>
          <p:nvCxnSpPr>
            <p:cNvPr id="408" name="Google Shape;408;p26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26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26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1" name="Google Shape;411;p26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6</a:t>
              </a: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/>
            </a:p>
          </p:txBody>
        </p:sp>
      </p:grpSp>
      <p:grpSp>
        <p:nvGrpSpPr>
          <p:cNvPr id="412" name="Google Shape;412;p26"/>
          <p:cNvGrpSpPr/>
          <p:nvPr/>
        </p:nvGrpSpPr>
        <p:grpSpPr>
          <a:xfrm>
            <a:off x="6705600" y="5441950"/>
            <a:ext cx="609600" cy="1276350"/>
            <a:chOff x="576" y="2448"/>
            <a:chExt cx="384" cy="804"/>
          </a:xfrm>
        </p:grpSpPr>
        <p:cxnSp>
          <p:nvCxnSpPr>
            <p:cNvPr id="413" name="Google Shape;413;p26"/>
            <p:cNvCxnSpPr/>
            <p:nvPr/>
          </p:nvCxnSpPr>
          <p:spPr>
            <a:xfrm>
              <a:off x="576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6"/>
            <p:cNvCxnSpPr/>
            <p:nvPr/>
          </p:nvCxnSpPr>
          <p:spPr>
            <a:xfrm>
              <a:off x="576" y="3216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6"/>
            <p:cNvCxnSpPr/>
            <p:nvPr/>
          </p:nvCxnSpPr>
          <p:spPr>
            <a:xfrm rot="10800000">
              <a:off x="864" y="2448"/>
              <a:ext cx="0" cy="768"/>
            </a:xfrm>
            <a:prstGeom prst="straightConnector1">
              <a:avLst/>
            </a:prstGeom>
            <a:noFill/>
            <a:ln cap="flat" cmpd="sng" w="19050">
              <a:solidFill>
                <a:srgbClr val="FFFF7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6" name="Google Shape;416;p26"/>
            <p:cNvSpPr txBox="1"/>
            <p:nvPr/>
          </p:nvSpPr>
          <p:spPr>
            <a:xfrm>
              <a:off x="576" y="2496"/>
              <a:ext cx="384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b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2400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4</a:t>
              </a:r>
              <a:endParaRPr/>
            </a:p>
          </p:txBody>
        </p:sp>
      </p:grpSp>
      <p:sp>
        <p:nvSpPr>
          <p:cNvPr id="417" name="Google Shape;417;p26"/>
          <p:cNvSpPr txBox="1"/>
          <p:nvPr/>
        </p:nvSpPr>
        <p:spPr>
          <a:xfrm>
            <a:off x="152400" y="990600"/>
            <a:ext cx="8686800" cy="33528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Repeat until no more tokens</a:t>
            </a:r>
            <a:endParaRPr/>
          </a:p>
          <a:p>
            <a:pPr indent="-393700" lvl="1" marL="8001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next token is a number, push it into the stack.</a:t>
            </a:r>
            <a:endParaRPr/>
          </a:p>
          <a:p>
            <a:pPr indent="-393700" lvl="1" marL="8001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next token is an operator pop two operands from the stack, do the operation, and push the result back to the stack.</a:t>
            </a:r>
            <a:endParaRPr/>
          </a:p>
          <a:p>
            <a:pPr indent="-292100" lvl="0" marL="2921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result is the only thing on the stack when done. (If there’s more than one thing in the stack, there is an error in the expression.)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"/>
          <p:cNvSpPr txBox="1"/>
          <p:nvPr>
            <p:ph type="title"/>
          </p:nvPr>
        </p:nvSpPr>
        <p:spPr>
          <a:xfrm>
            <a:off x="457200" y="45720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/>
          </a:p>
        </p:txBody>
      </p:sp>
      <p:sp>
        <p:nvSpPr>
          <p:cNvPr id="423" name="Google Shape;423;p27"/>
          <p:cNvSpPr/>
          <p:nvPr/>
        </p:nvSpPr>
        <p:spPr>
          <a:xfrm>
            <a:off x="152400" y="1143000"/>
            <a:ext cx="8839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algorithm on slide 11 to convert the following infix expression to a postfix expression.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((12 - 23 * 34 / 45) * 56 - 67) / 89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AutoNum type="arabicPeriod" startAt="2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evaluation algorithm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evaluate the following postfix expression.</a:t>
            </a:r>
            <a:endParaRPr/>
          </a:p>
          <a:p>
            <a:pPr indent="-3048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 10 4 * 5 / + 10 3 +  -</a:t>
            </a:r>
            <a:endParaRPr/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AutoNum type="arabicPeriod" startAt="3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an algorithm that uses a stack and a queue to test if a character string is a palindrome.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4294967295" type="title"/>
          </p:nvPr>
        </p:nvSpPr>
        <p:spPr>
          <a:xfrm>
            <a:off x="3810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ADT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381000" y="762000"/>
            <a:ext cx="8458200" cy="1295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stack is a list in which insertions and deletions take place at the same end. This end is called the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stack.</a:t>
            </a:r>
            <a:endParaRPr/>
          </a:p>
          <a:p>
            <a:pPr indent="-231775" lvl="0" marL="231775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stack is know as a LIFO (Last in First Out) list.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3505200" y="3810000"/>
            <a:ext cx="1143000" cy="22860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3505200" y="3657600"/>
            <a:ext cx="1143000" cy="22860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343400" y="2514600"/>
            <a:ext cx="1143000" cy="22860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505200" y="3505200"/>
            <a:ext cx="1143000" cy="22860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505200" y="3352800"/>
            <a:ext cx="1143000" cy="22860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 rot="10800000">
            <a:off x="4086225" y="3048000"/>
            <a:ext cx="0" cy="3810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/>
          <p:nvPr/>
        </p:nvCxnSpPr>
        <p:spPr>
          <a:xfrm>
            <a:off x="4900613" y="2624138"/>
            <a:ext cx="523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 flipH="1">
            <a:off x="4321175" y="2808288"/>
            <a:ext cx="357188" cy="363537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 flipH="1" rot="5400000">
            <a:off x="3501231" y="2899569"/>
            <a:ext cx="500063" cy="339725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4648200" y="28956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2743200" y="2286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/>
          </a:p>
        </p:txBody>
      </p:sp>
      <p:cxnSp>
        <p:nvCxnSpPr>
          <p:cNvPr id="100" name="Google Shape;100;p14"/>
          <p:cNvCxnSpPr/>
          <p:nvPr/>
        </p:nvCxnSpPr>
        <p:spPr>
          <a:xfrm>
            <a:off x="4048125" y="3438525"/>
            <a:ext cx="5238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/>
          <p:nvPr/>
        </p:nvSpPr>
        <p:spPr>
          <a:xfrm>
            <a:off x="228600" y="4191000"/>
            <a:ext cx="8686800" cy="2590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8" lvl="0" marL="465138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operations:</a:t>
            </a:r>
            <a:endParaRPr/>
          </a:p>
          <a:p>
            <a:pPr indent="-334963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push(e) – Add an element e to the top of the stack.</a:t>
            </a:r>
            <a:endParaRPr/>
          </a:p>
          <a:p>
            <a:pPr indent="-334963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pop() – Remove an element from the top of the stack.</a:t>
            </a:r>
            <a:endParaRPr/>
          </a:p>
          <a:p>
            <a:pPr indent="-334963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top() – returns the top element.</a:t>
            </a:r>
            <a:endParaRPr/>
          </a:p>
          <a:p>
            <a:pPr indent="-334963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isEmpty – Returns true if the stack is empty.</a:t>
            </a:r>
            <a:endParaRPr/>
          </a:p>
          <a:p>
            <a:pPr indent="-334963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isFull – Returns true if the stack is full.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4294967295" type="title"/>
          </p:nvPr>
        </p:nvSpPr>
        <p:spPr>
          <a:xfrm>
            <a:off x="609600" y="76200"/>
            <a:ext cx="7696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Implementation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ADT</a:t>
            </a:r>
            <a:endParaRPr/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76200" y="914400"/>
            <a:ext cx="8839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Stack {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int topIndx = -1, capacity = </a:t>
            </a:r>
            <a:r>
              <a:rPr b="0" i="1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Object S[];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Stack(int size) { capacity = size; S = new Object[capacity]; }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boolean isEmpty() { return topIndx&lt;0; }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boolean isFull() { return topIndx==capacity-1; }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push(Object Element) { S[++topIndx] = Element; }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Object pop() {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Object Element;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Element =  S[topIndx];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S[topIndx--] = null;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Element;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Object top() { return S[topIndx]; }</a:t>
            </a:r>
            <a:endParaRPr/>
          </a:p>
          <a:p>
            <a:pPr indent="0" lvl="1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 flipH="1" rot="10800000">
            <a:off x="7477126" y="5030788"/>
            <a:ext cx="457200" cy="428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 txBox="1"/>
          <p:nvPr/>
        </p:nvSpPr>
        <p:spPr>
          <a:xfrm>
            <a:off x="6272213" y="4794250"/>
            <a:ext cx="11416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topIndx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8010526" y="5791200"/>
            <a:ext cx="365760" cy="304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010526" y="5181600"/>
            <a:ext cx="365760" cy="304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8010526" y="5486400"/>
            <a:ext cx="365760" cy="304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010526" y="4876800"/>
            <a:ext cx="365760" cy="304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8024813" y="606425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8408988" y="586581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8420100" y="54864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8420100" y="51816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8420100" y="4906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8010526" y="4572000"/>
            <a:ext cx="36576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010526" y="4267200"/>
            <a:ext cx="36576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8405813" y="46021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8405813" y="42973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idx="4294967295" type="title"/>
          </p:nvPr>
        </p:nvSpPr>
        <p:spPr>
          <a:xfrm>
            <a:off x="581025" y="152400"/>
            <a:ext cx="72675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Implementation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ADT</a:t>
            </a:r>
            <a:endParaRPr/>
          </a:p>
        </p:txBody>
      </p:sp>
      <p:sp>
        <p:nvSpPr>
          <p:cNvPr id="128" name="Google Shape;128;p16"/>
          <p:cNvSpPr txBox="1"/>
          <p:nvPr>
            <p:ph idx="4294967295" type="body"/>
          </p:nvPr>
        </p:nvSpPr>
        <p:spPr>
          <a:xfrm>
            <a:off x="76200" y="9144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Stack {</a:t>
            </a:r>
            <a:endParaRPr/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Node Top = null;</a:t>
            </a:r>
            <a:endParaRPr/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int size = 0;</a:t>
            </a:r>
            <a:endParaRPr/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boolean isEmpty() { return Top==null; }</a:t>
            </a:r>
            <a:endParaRPr/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1A00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boolean isFull() { ???  }</a:t>
            </a:r>
            <a:endParaRPr b="0" i="0" sz="2000" u="none" cap="none" strike="noStrike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push(Object Element) {</a:t>
            </a:r>
            <a:endParaRPr/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Node Tmp = new Node(Element);</a:t>
            </a:r>
            <a:endParaRPr/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Tmp.Next = Top; Top = Tmp; size++;</a:t>
            </a:r>
            <a:endParaRPr/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Object pop() {</a:t>
            </a:r>
            <a:endParaRPr/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Node Tmp = Top;</a:t>
            </a:r>
            <a:endParaRPr/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Top =  Top.Next; size--;</a:t>
            </a:r>
            <a:endParaRPr/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Tmp.Data;</a:t>
            </a:r>
            <a:endParaRPr/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1" marL="1143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4038600" y="5867400"/>
            <a:ext cx="152400" cy="3048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4572000" y="5867400"/>
            <a:ext cx="457200" cy="30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5562600" y="5867400"/>
            <a:ext cx="457200" cy="30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5029200" y="5867400"/>
            <a:ext cx="152400" cy="3048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6019800" y="5867400"/>
            <a:ext cx="152400" cy="3048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6553200" y="5867400"/>
            <a:ext cx="457200" cy="30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7010400" y="5867400"/>
            <a:ext cx="152400" cy="3048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7543800" y="5867400"/>
            <a:ext cx="457200" cy="30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001000" y="5867400"/>
            <a:ext cx="152400" cy="3048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3886200" y="5591175"/>
            <a:ext cx="43973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Top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5410200" y="6477000"/>
            <a:ext cx="914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5626100" y="6096000"/>
            <a:ext cx="241300" cy="3810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1" name="Google Shape;141;p16"/>
          <p:cNvCxnSpPr/>
          <p:nvPr/>
        </p:nvCxnSpPr>
        <p:spPr>
          <a:xfrm>
            <a:off x="7086600" y="6019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6"/>
          <p:cNvSpPr txBox="1"/>
          <p:nvPr/>
        </p:nvSpPr>
        <p:spPr>
          <a:xfrm>
            <a:off x="8458200" y="5867400"/>
            <a:ext cx="533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sp>
        <p:nvSpPr>
          <p:cNvPr id="143" name="Google Shape;143;p16"/>
          <p:cNvSpPr txBox="1"/>
          <p:nvPr/>
        </p:nvSpPr>
        <p:spPr>
          <a:xfrm>
            <a:off x="5486400" y="5561013"/>
            <a:ext cx="4968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5943600" y="5561013"/>
            <a:ext cx="4937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</a:t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8077200" y="6019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6096000" y="6019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6"/>
          <p:cNvCxnSpPr/>
          <p:nvPr/>
        </p:nvCxnSpPr>
        <p:spPr>
          <a:xfrm>
            <a:off x="5105400" y="6019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4114800" y="6019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idx="4294967295" type="title"/>
          </p:nvPr>
        </p:nvSpPr>
        <p:spPr>
          <a:xfrm>
            <a:off x="304800" y="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 ADT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304800" y="533400"/>
            <a:ext cx="8458200" cy="1676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queue is a list in which insertions take place at one end called the </a:t>
            </a: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rear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queue and deletions take place at the other end called the </a:t>
            </a:r>
            <a:r>
              <a:rPr lang="en-US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queue.</a:t>
            </a:r>
            <a:endParaRPr/>
          </a:p>
          <a:p>
            <a:pPr indent="-231775" lvl="0" marL="231775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queue is know as a FIFO (First in First Out) list. </a:t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419600" y="3368675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8" name="Google Shape;158;p17"/>
          <p:cNvSpPr txBox="1"/>
          <p:nvPr/>
        </p:nvSpPr>
        <p:spPr>
          <a:xfrm>
            <a:off x="4343400" y="3597275"/>
            <a:ext cx="635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rear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3087688" y="3597275"/>
            <a:ext cx="7223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front</a:t>
            </a:r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3200400" y="3368675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1" name="Google Shape;161;p17"/>
          <p:cNvSpPr/>
          <p:nvPr/>
        </p:nvSpPr>
        <p:spPr>
          <a:xfrm>
            <a:off x="3068638" y="3063875"/>
            <a:ext cx="263525" cy="263525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470275" y="3063875"/>
            <a:ext cx="263525" cy="263525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886200" y="3063875"/>
            <a:ext cx="263525" cy="263525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4308475" y="3063875"/>
            <a:ext cx="263525" cy="263525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5146675" y="2378075"/>
            <a:ext cx="263525" cy="263525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6" name="Google Shape;166;p17"/>
          <p:cNvCxnSpPr/>
          <p:nvPr/>
        </p:nvCxnSpPr>
        <p:spPr>
          <a:xfrm flipH="1">
            <a:off x="4800600" y="2682875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7"/>
          <p:cNvCxnSpPr/>
          <p:nvPr/>
        </p:nvCxnSpPr>
        <p:spPr>
          <a:xfrm flipH="1" rot="5400000">
            <a:off x="2590800" y="2682875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7"/>
          <p:cNvSpPr txBox="1"/>
          <p:nvPr/>
        </p:nvSpPr>
        <p:spPr>
          <a:xfrm>
            <a:off x="5257800" y="2682875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1981200" y="2286000"/>
            <a:ext cx="1295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76200" y="4038600"/>
            <a:ext cx="8991600" cy="2667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56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operations:</a:t>
            </a:r>
            <a:endParaRPr/>
          </a:p>
          <a:p>
            <a:pPr indent="-347663" lvl="0" marL="347663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enqueue(e) – Add element e to the rear of the queue.</a:t>
            </a:r>
            <a:endParaRPr/>
          </a:p>
          <a:p>
            <a:pPr indent="-347663" lvl="0" marL="347663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dequeue() – Remove the front element from the queue.</a:t>
            </a:r>
            <a:endParaRPr/>
          </a:p>
          <a:p>
            <a:pPr indent="-347663" lvl="0" marL="347663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first() – returns the front element.</a:t>
            </a:r>
            <a:endParaRPr/>
          </a:p>
          <a:p>
            <a:pPr indent="-347663" lvl="0" marL="347663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isEmpty – Returns true if the queue is empty.</a:t>
            </a:r>
            <a:endParaRPr/>
          </a:p>
          <a:p>
            <a:pPr indent="-347663" lvl="0" marL="347663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isFull – Returns true if the queue is full.</a:t>
            </a:r>
            <a:endParaRPr/>
          </a:p>
          <a:p>
            <a:pPr indent="-195263" lvl="0" marL="347663" marR="0" rtl="0" algn="l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idx="4294967295" type="title"/>
          </p:nvPr>
        </p:nvSpPr>
        <p:spPr>
          <a:xfrm>
            <a:off x="533400" y="76200"/>
            <a:ext cx="7696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Implementation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 ADT</a:t>
            </a:r>
            <a:endParaRPr/>
          </a:p>
        </p:txBody>
      </p:sp>
      <p:sp>
        <p:nvSpPr>
          <p:cNvPr id="176" name="Google Shape;176;p18"/>
          <p:cNvSpPr txBox="1"/>
          <p:nvPr>
            <p:ph idx="4294967295" type="body"/>
          </p:nvPr>
        </p:nvSpPr>
        <p:spPr>
          <a:xfrm>
            <a:off x="152400" y="762000"/>
            <a:ext cx="8763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Queue {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int front = 0, rear = -1, capacity = </a:t>
            </a:r>
            <a:r>
              <a:rPr b="0" i="1" lang="en-US" sz="20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</a:t>
            </a: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Object S[];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Queue(int size) { capacity = size; S = new Object[capacity]; }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boolean isEmpty() { return front==(rear+1)%capacity; }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boolean isFull() { ??? }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enqueue(Object Element) {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rear = (rear+1)%capacity; S[rear] = Element;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Object dequeue() {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Object Element =  S[front]; S[front] = null;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front = (front+1) % capacity; 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Element;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1" marL="457200" marR="0" rtl="0" algn="l">
              <a:spcBef>
                <a:spcPts val="400"/>
              </a:spcBef>
              <a:spcAft>
                <a:spcPts val="0"/>
              </a:spcAft>
              <a:buClr>
                <a:srgbClr val="FF33CC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7515697" y="45720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6774334" y="4318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7002934" y="4318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7269634" y="4318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7536334" y="4318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182" name="Google Shape;182;p18"/>
          <p:cNvCxnSpPr/>
          <p:nvPr/>
        </p:nvCxnSpPr>
        <p:spPr>
          <a:xfrm>
            <a:off x="7090247" y="3735388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8"/>
          <p:cNvSpPr txBox="1"/>
          <p:nvPr/>
        </p:nvSpPr>
        <p:spPr>
          <a:xfrm>
            <a:off x="7574434" y="3352800"/>
            <a:ext cx="590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rear</a:t>
            </a:r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7852247" y="3735388"/>
            <a:ext cx="11113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8"/>
          <p:cNvSpPr txBox="1"/>
          <p:nvPr/>
        </p:nvSpPr>
        <p:spPr>
          <a:xfrm>
            <a:off x="6728297" y="3352800"/>
            <a:ext cx="666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front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7764934" y="4318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8031634" y="4318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8260234" y="43180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152400" y="6248400"/>
            <a:ext cx="624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3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S is treated as circular (joined at the ends)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7617297" y="6248400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6850534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7079134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>
            <a:off x="7345834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7612534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195" name="Google Shape;195;p18"/>
          <p:cNvCxnSpPr/>
          <p:nvPr/>
        </p:nvCxnSpPr>
        <p:spPr>
          <a:xfrm flipH="1" rot="-120000">
            <a:off x="6926734" y="5410200"/>
            <a:ext cx="7466" cy="3619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8"/>
          <p:cNvSpPr txBox="1"/>
          <p:nvPr/>
        </p:nvSpPr>
        <p:spPr>
          <a:xfrm>
            <a:off x="7871297" y="5084763"/>
            <a:ext cx="666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front</a:t>
            </a:r>
            <a:endParaRPr/>
          </a:p>
        </p:txBody>
      </p:sp>
      <p:cxnSp>
        <p:nvCxnSpPr>
          <p:cNvPr id="197" name="Google Shape;197;p18"/>
          <p:cNvCxnSpPr/>
          <p:nvPr/>
        </p:nvCxnSpPr>
        <p:spPr>
          <a:xfrm>
            <a:off x="8157047" y="5410200"/>
            <a:ext cx="11113" cy="3619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8"/>
          <p:cNvSpPr txBox="1"/>
          <p:nvPr/>
        </p:nvSpPr>
        <p:spPr>
          <a:xfrm>
            <a:off x="6709247" y="5084763"/>
            <a:ext cx="590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rear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7841134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8107834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8336434" y="6049963"/>
            <a:ext cx="266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 rot="-60000">
            <a:off x="6556197" y="5488115"/>
            <a:ext cx="2058416" cy="361303"/>
          </a:xfrm>
          <a:custGeom>
            <a:rect b="b" l="l" r="r" t="t"/>
            <a:pathLst>
              <a:path extrusionOk="0" h="595" w="4624">
                <a:moveTo>
                  <a:pt x="4408" y="587"/>
                </a:moveTo>
                <a:cubicBezTo>
                  <a:pt x="4434" y="574"/>
                  <a:pt x="4535" y="559"/>
                  <a:pt x="4566" y="508"/>
                </a:cubicBezTo>
                <a:cubicBezTo>
                  <a:pt x="4597" y="457"/>
                  <a:pt x="4624" y="351"/>
                  <a:pt x="4592" y="284"/>
                </a:cubicBezTo>
                <a:cubicBezTo>
                  <a:pt x="4560" y="217"/>
                  <a:pt x="4595" y="148"/>
                  <a:pt x="4374" y="107"/>
                </a:cubicBezTo>
                <a:cubicBezTo>
                  <a:pt x="4153" y="66"/>
                  <a:pt x="3723" y="56"/>
                  <a:pt x="3267" y="40"/>
                </a:cubicBezTo>
                <a:cubicBezTo>
                  <a:pt x="2811" y="24"/>
                  <a:pt x="2134" y="0"/>
                  <a:pt x="1638" y="11"/>
                </a:cubicBezTo>
                <a:cubicBezTo>
                  <a:pt x="1142" y="22"/>
                  <a:pt x="563" y="52"/>
                  <a:pt x="294" y="107"/>
                </a:cubicBezTo>
                <a:cubicBezTo>
                  <a:pt x="25" y="162"/>
                  <a:pt x="48" y="269"/>
                  <a:pt x="24" y="343"/>
                </a:cubicBezTo>
                <a:cubicBezTo>
                  <a:pt x="0" y="417"/>
                  <a:pt x="88" y="513"/>
                  <a:pt x="149" y="554"/>
                </a:cubicBezTo>
                <a:cubicBezTo>
                  <a:pt x="210" y="595"/>
                  <a:pt x="340" y="580"/>
                  <a:pt x="390" y="58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03" name="Google Shape;203;p18"/>
          <p:cNvGraphicFramePr/>
          <p:nvPr/>
        </p:nvGraphicFramePr>
        <p:xfrm>
          <a:off x="6709247" y="403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{9D851F53-0E72-431A-9532-50746329EC36}</a:tableStyleId>
              </a:tblPr>
              <a:tblGrid>
                <a:gridCol w="250375"/>
                <a:gridCol w="250375"/>
                <a:gridCol w="250375"/>
                <a:gridCol w="250375"/>
                <a:gridCol w="250375"/>
                <a:gridCol w="250375"/>
                <a:gridCol w="2503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4" name="Google Shape;204;p18"/>
          <p:cNvGraphicFramePr/>
          <p:nvPr/>
        </p:nvGraphicFramePr>
        <p:xfrm>
          <a:off x="6785447" y="579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{9D851F53-0E72-431A-9532-50746329EC36}</a:tableStyleId>
              </a:tblPr>
              <a:tblGrid>
                <a:gridCol w="250375"/>
                <a:gridCol w="250375"/>
                <a:gridCol w="250375"/>
                <a:gridCol w="250375"/>
                <a:gridCol w="250375"/>
                <a:gridCol w="250375"/>
                <a:gridCol w="250375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idx="4294967295" type="title"/>
          </p:nvPr>
        </p:nvSpPr>
        <p:spPr>
          <a:xfrm>
            <a:off x="657225" y="0"/>
            <a:ext cx="7267575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Implementation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 ADT</a:t>
            </a:r>
            <a:endParaRPr/>
          </a:p>
        </p:txBody>
      </p:sp>
      <p:sp>
        <p:nvSpPr>
          <p:cNvPr id="210" name="Google Shape;210;p19"/>
          <p:cNvSpPr txBox="1"/>
          <p:nvPr>
            <p:ph idx="4294967295" type="body"/>
          </p:nvPr>
        </p:nvSpPr>
        <p:spPr>
          <a:xfrm>
            <a:off x="76200" y="685800"/>
            <a:ext cx="8991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Queue {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Node Rear = null, Front = null;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private int size = 0;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boolean isEmpty() { return Front==null; }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 enqueue(Object Element) {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Node Tmp = new Node(Element);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(Rear==null) Rear = Front = Tmp;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{ Rear.Next = Tmp; Rear = Tmp;}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size++;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Object dequeue() {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Node Tmp = Front;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Front =  Front.Next; size--;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(Front==null) Rear = null;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Tmp.Data;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292100" lvl="1" marL="406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FF33CC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3581400" y="5610225"/>
            <a:ext cx="134938" cy="257175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63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t/>
            </a:r>
            <a:endParaRPr sz="1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3657600" y="6096000"/>
            <a:ext cx="457200" cy="30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876800" y="6096000"/>
            <a:ext cx="457200" cy="30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4114800" y="6096000"/>
            <a:ext cx="152400" cy="3048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5334000" y="6096000"/>
            <a:ext cx="152400" cy="3048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6096000" y="6096000"/>
            <a:ext cx="457200" cy="30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6553200" y="6096000"/>
            <a:ext cx="152400" cy="3048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7315200" y="6096000"/>
            <a:ext cx="457200" cy="30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7772400" y="6096000"/>
            <a:ext cx="152400" cy="304800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0" name="Google Shape;220;p19"/>
          <p:cNvCxnSpPr/>
          <p:nvPr/>
        </p:nvCxnSpPr>
        <p:spPr>
          <a:xfrm>
            <a:off x="3657600" y="5715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9"/>
          <p:cNvCxnSpPr/>
          <p:nvPr/>
        </p:nvCxnSpPr>
        <p:spPr>
          <a:xfrm>
            <a:off x="4191000" y="62484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9"/>
          <p:cNvCxnSpPr/>
          <p:nvPr/>
        </p:nvCxnSpPr>
        <p:spPr>
          <a:xfrm>
            <a:off x="5410200" y="62484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19"/>
          <p:cNvSpPr txBox="1"/>
          <p:nvPr/>
        </p:nvSpPr>
        <p:spPr>
          <a:xfrm>
            <a:off x="3424238" y="5364163"/>
            <a:ext cx="5381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Front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4800600" y="6629400"/>
            <a:ext cx="914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Element</a:t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5016500" y="6248400"/>
            <a:ext cx="241300" cy="381000"/>
          </a:xfrm>
          <a:custGeom>
            <a:rect b="b" l="l" r="r" t="t"/>
            <a:pathLst>
              <a:path extrusionOk="0" h="336" w="112">
                <a:moveTo>
                  <a:pt x="56" y="0"/>
                </a:moveTo>
                <a:cubicBezTo>
                  <a:pt x="28" y="52"/>
                  <a:pt x="0" y="104"/>
                  <a:pt x="8" y="144"/>
                </a:cubicBezTo>
                <a:cubicBezTo>
                  <a:pt x="16" y="184"/>
                  <a:pt x="96" y="208"/>
                  <a:pt x="104" y="240"/>
                </a:cubicBezTo>
                <a:cubicBezTo>
                  <a:pt x="112" y="272"/>
                  <a:pt x="64" y="320"/>
                  <a:pt x="56" y="336"/>
                </a:cubicBezTo>
              </a:path>
            </a:pathLst>
          </a:custGeom>
          <a:noFill/>
          <a:ln cap="flat" cmpd="sng" w="9525">
            <a:solidFill>
              <a:srgbClr val="FF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6" name="Google Shape;226;p19"/>
          <p:cNvCxnSpPr/>
          <p:nvPr/>
        </p:nvCxnSpPr>
        <p:spPr>
          <a:xfrm>
            <a:off x="6629400" y="62484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19"/>
          <p:cNvSpPr txBox="1"/>
          <p:nvPr/>
        </p:nvSpPr>
        <p:spPr>
          <a:xfrm>
            <a:off x="8382000" y="6096000"/>
            <a:ext cx="5334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endParaRPr/>
          </a:p>
        </p:txBody>
      </p:sp>
      <p:cxnSp>
        <p:nvCxnSpPr>
          <p:cNvPr id="228" name="Google Shape;228;p19"/>
          <p:cNvCxnSpPr/>
          <p:nvPr/>
        </p:nvCxnSpPr>
        <p:spPr>
          <a:xfrm>
            <a:off x="7315200" y="5715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19"/>
          <p:cNvSpPr txBox="1"/>
          <p:nvPr/>
        </p:nvSpPr>
        <p:spPr>
          <a:xfrm>
            <a:off x="4800600" y="5789613"/>
            <a:ext cx="4968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5257800" y="5789613"/>
            <a:ext cx="4937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</a:t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7239000" y="5486400"/>
            <a:ext cx="173038" cy="339725"/>
          </a:xfrm>
          <a:prstGeom prst="rect">
            <a:avLst/>
          </a:prstGeom>
          <a:solidFill>
            <a:srgbClr val="CC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7086600" y="5133975"/>
            <a:ext cx="4953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Rear</a:t>
            </a:r>
            <a:endParaRPr/>
          </a:p>
        </p:txBody>
      </p:sp>
      <p:cxnSp>
        <p:nvCxnSpPr>
          <p:cNvPr id="233" name="Google Shape;233;p19"/>
          <p:cNvCxnSpPr/>
          <p:nvPr/>
        </p:nvCxnSpPr>
        <p:spPr>
          <a:xfrm>
            <a:off x="7848600" y="6248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idx="4294967295" type="title"/>
          </p:nvPr>
        </p:nvSpPr>
        <p:spPr>
          <a:xfrm>
            <a:off x="381000" y="762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Stacks v.s. Queues</a:t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2209800" y="3124200"/>
            <a:ext cx="609600" cy="1600200"/>
          </a:xfrm>
          <a:prstGeom prst="rect">
            <a:avLst/>
          </a:prstGeom>
          <a:solidFill>
            <a:schemeClr val="dk2">
              <a:alpha val="49803"/>
            </a:schemeClr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5105400" y="3886200"/>
            <a:ext cx="1981200" cy="533400"/>
          </a:xfrm>
          <a:prstGeom prst="rect">
            <a:avLst/>
          </a:prstGeom>
          <a:solidFill>
            <a:schemeClr val="dk2">
              <a:alpha val="49803"/>
            </a:schemeClr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1" name="Google Shape;241;p20"/>
          <p:cNvCxnSpPr/>
          <p:nvPr/>
        </p:nvCxnSpPr>
        <p:spPr>
          <a:xfrm>
            <a:off x="4724400" y="4191000"/>
            <a:ext cx="2743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242" name="Google Shape;242;p20"/>
          <p:cNvSpPr txBox="1"/>
          <p:nvPr/>
        </p:nvSpPr>
        <p:spPr>
          <a:xfrm>
            <a:off x="7543800" y="3962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 b  c</a:t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3886200" y="4022725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 b  c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3200400" y="2667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 b  c</a:t>
            </a:r>
            <a:endParaRPr/>
          </a:p>
        </p:txBody>
      </p:sp>
      <p:sp>
        <p:nvSpPr>
          <p:cNvPr id="245" name="Google Shape;245;p20"/>
          <p:cNvSpPr/>
          <p:nvPr/>
        </p:nvSpPr>
        <p:spPr>
          <a:xfrm flipH="1">
            <a:off x="2514600" y="2806700"/>
            <a:ext cx="685800" cy="1308100"/>
          </a:xfrm>
          <a:custGeom>
            <a:rect b="b" l="l" r="r" t="t"/>
            <a:pathLst>
              <a:path extrusionOk="0" h="392" w="512">
                <a:moveTo>
                  <a:pt x="0" y="56"/>
                </a:moveTo>
                <a:cubicBezTo>
                  <a:pt x="176" y="28"/>
                  <a:pt x="352" y="0"/>
                  <a:pt x="432" y="56"/>
                </a:cubicBezTo>
                <a:cubicBezTo>
                  <a:pt x="512" y="112"/>
                  <a:pt x="496" y="252"/>
                  <a:pt x="480" y="392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1828800" y="2819400"/>
            <a:ext cx="609600" cy="1371600"/>
          </a:xfrm>
          <a:custGeom>
            <a:rect b="b" l="l" r="r" t="t"/>
            <a:pathLst>
              <a:path extrusionOk="0" h="392" w="512">
                <a:moveTo>
                  <a:pt x="0" y="56"/>
                </a:moveTo>
                <a:cubicBezTo>
                  <a:pt x="176" y="28"/>
                  <a:pt x="352" y="0"/>
                  <a:pt x="432" y="56"/>
                </a:cubicBezTo>
                <a:cubicBezTo>
                  <a:pt x="512" y="112"/>
                  <a:pt x="496" y="252"/>
                  <a:pt x="480" y="392"/>
                </a:cubicBezTo>
              </a:path>
            </a:pathLst>
          </a:cu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914400" y="2743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  b  a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idx="4294967295" type="title"/>
          </p:nvPr>
        </p:nvSpPr>
        <p:spPr>
          <a:xfrm>
            <a:off x="0" y="6096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Stacks</a:t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381000" y="1676400"/>
            <a:ext cx="8305800" cy="16764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run-time memory.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“infix” to “postfix” conversions.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“postfix” calculations.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_slide">
  <a:themeElements>
    <a:clrScheme name="">
      <a:dk1>
        <a:srgbClr val="000000"/>
      </a:dk1>
      <a:lt1>
        <a:srgbClr val="FFFFFF"/>
      </a:lt1>
      <a:dk2>
        <a:srgbClr val="008080"/>
      </a:dk2>
      <a:lt2>
        <a:srgbClr val="393939"/>
      </a:lt2>
      <a:accent1>
        <a:srgbClr val="B2B2B2"/>
      </a:accent1>
      <a:accent2>
        <a:srgbClr val="669900"/>
      </a:accent2>
      <a:accent3>
        <a:srgbClr val="FFFFFF"/>
      </a:accent3>
      <a:accent4>
        <a:srgbClr val="000000"/>
      </a:accent4>
      <a:accent5>
        <a:srgbClr val="D5D5D5"/>
      </a:accent5>
      <a:accent6>
        <a:srgbClr val="5C8A00"/>
      </a:accent6>
      <a:hlink>
        <a:srgbClr val="5F5F5F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