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F02285-A17D-4C21-989B-DC684DE287C2}">
  <a:tblStyle styleId="{52F02285-A17D-4C21-989B-DC684DE287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81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52900" y="0"/>
            <a:ext cx="3176588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781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52900" y="9109075"/>
            <a:ext cx="3176588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00" spcFirstLastPara="1" rIns="95200" wrap="square" tIns="47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00" spcFirstLastPara="1" rIns="95200" wrap="square" tIns="47600">
            <a:noAutofit/>
          </a:bodyPr>
          <a:lstStyle/>
          <a:p>
            <a:pPr indent="-241653" lvl="0" marL="24165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00" spcFirstLastPara="1" rIns="95200" wrap="square" tIns="47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8:notes"/>
          <p:cNvSpPr txBox="1"/>
          <p:nvPr>
            <p:ph idx="12" type="sldNum"/>
          </p:nvPr>
        </p:nvSpPr>
        <p:spPr>
          <a:xfrm>
            <a:off x="4152900" y="9109075"/>
            <a:ext cx="3176588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00" spcFirstLastPara="1" rIns="95200" wrap="square" tIns="47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00" spcFirstLastPara="1" rIns="95200" wrap="square" tIns="47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4152900" y="9109075"/>
            <a:ext cx="3176588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00" spcFirstLastPara="1" rIns="95200" wrap="square" tIns="47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6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27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00" spcFirstLastPara="1" rIns="95200" wrap="square" tIns="47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7:notes"/>
          <p:cNvSpPr txBox="1"/>
          <p:nvPr>
            <p:ph idx="12" type="sldNum"/>
          </p:nvPr>
        </p:nvSpPr>
        <p:spPr>
          <a:xfrm>
            <a:off x="4152900" y="9109075"/>
            <a:ext cx="3176588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00" spcFirstLastPara="1" rIns="95200" wrap="square" tIns="47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00" spcFirstLastPara="1" rIns="95200" wrap="square" tIns="47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1:notes"/>
          <p:cNvSpPr txBox="1"/>
          <p:nvPr>
            <p:ph idx="12" type="sldNum"/>
          </p:nvPr>
        </p:nvSpPr>
        <p:spPr>
          <a:xfrm>
            <a:off x="4152900" y="9109075"/>
            <a:ext cx="3176588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00" spcFirstLastPara="1" rIns="95200" wrap="square" tIns="47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600" lIns="95200" spcFirstLastPara="1" rIns="95200" wrap="square" tIns="47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2:notes"/>
          <p:cNvSpPr txBox="1"/>
          <p:nvPr>
            <p:ph idx="12" type="sldNum"/>
          </p:nvPr>
        </p:nvSpPr>
        <p:spPr>
          <a:xfrm>
            <a:off x="4152900" y="9109075"/>
            <a:ext cx="3176588" cy="468313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00" spcFirstLastPara="1" rIns="95200" wrap="square" tIns="47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974725" y="4594225"/>
            <a:ext cx="5376863" cy="428148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227138" y="700088"/>
            <a:ext cx="4881562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304800" y="2209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Modeling Language (UML)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685800" y="609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Class Relationships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6662372" y="2543175"/>
            <a:ext cx="276225" cy="3175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>
            <a:off x="6800484" y="2860675"/>
            <a:ext cx="1588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3"/>
          <p:cNvSpPr/>
          <p:nvPr/>
        </p:nvSpPr>
        <p:spPr>
          <a:xfrm>
            <a:off x="6190884" y="1905000"/>
            <a:ext cx="1219200" cy="57308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6246447" y="3435350"/>
            <a:ext cx="1163637" cy="50958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5910993" y="4384675"/>
            <a:ext cx="18614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Inheritance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(Generalization)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1682852" y="1905000"/>
            <a:ext cx="1328737" cy="638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2236889" y="2543175"/>
            <a:ext cx="220663" cy="382588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23"/>
          <p:cNvCxnSpPr/>
          <p:nvPr/>
        </p:nvCxnSpPr>
        <p:spPr>
          <a:xfrm>
            <a:off x="2330552" y="2925763"/>
            <a:ext cx="1587" cy="509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23"/>
          <p:cNvSpPr/>
          <p:nvPr/>
        </p:nvSpPr>
        <p:spPr>
          <a:xfrm>
            <a:off x="1682852" y="3435350"/>
            <a:ext cx="1328737" cy="57308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1600200" y="4384675"/>
            <a:ext cx="14654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52400" y="4384675"/>
            <a:ext cx="13933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746843" y="1905000"/>
            <a:ext cx="1139825" cy="638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46843" y="3435350"/>
            <a:ext cx="1139825" cy="57308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4572000" y="4448175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314078" y="1905000"/>
            <a:ext cx="1184275" cy="638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314078" y="3435350"/>
            <a:ext cx="1108075" cy="57308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" name="Google Shape;256;p23"/>
          <p:cNvCxnSpPr/>
          <p:nvPr/>
        </p:nvCxnSpPr>
        <p:spPr>
          <a:xfrm flipH="1" rot="10800000">
            <a:off x="977653" y="2543175"/>
            <a:ext cx="1588" cy="892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23"/>
          <p:cNvSpPr txBox="1"/>
          <p:nvPr/>
        </p:nvSpPr>
        <p:spPr>
          <a:xfrm>
            <a:off x="954076" y="2881313"/>
            <a:ext cx="7393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p23"/>
          <p:cNvCxnSpPr/>
          <p:nvPr/>
        </p:nvCxnSpPr>
        <p:spPr>
          <a:xfrm flipH="1" rot="10800000">
            <a:off x="5410418" y="2543175"/>
            <a:ext cx="1588" cy="892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sm" w="sm" type="none"/>
          </a:ln>
        </p:spPr>
      </p:cxnSp>
      <p:cxnSp>
        <p:nvCxnSpPr>
          <p:cNvPr id="259" name="Google Shape;259;p23"/>
          <p:cNvCxnSpPr/>
          <p:nvPr/>
        </p:nvCxnSpPr>
        <p:spPr>
          <a:xfrm flipH="1" rot="10800000">
            <a:off x="5299293" y="2543175"/>
            <a:ext cx="111125" cy="2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5410418" y="2543175"/>
            <a:ext cx="111125" cy="2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3"/>
          <p:cNvSpPr/>
          <p:nvPr/>
        </p:nvSpPr>
        <p:spPr>
          <a:xfrm>
            <a:off x="7543801" y="1905000"/>
            <a:ext cx="1328738" cy="638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543801" y="3435350"/>
            <a:ext cx="1328738" cy="57308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7565350" y="4495800"/>
            <a:ext cx="13500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Realization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8029575" y="2590800"/>
            <a:ext cx="276225" cy="3175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3"/>
          <p:cNvCxnSpPr/>
          <p:nvPr/>
        </p:nvCxnSpPr>
        <p:spPr>
          <a:xfrm>
            <a:off x="8167688" y="2908300"/>
            <a:ext cx="1587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6" name="Google Shape;266;p23"/>
          <p:cNvSpPr/>
          <p:nvPr/>
        </p:nvSpPr>
        <p:spPr>
          <a:xfrm>
            <a:off x="3206852" y="1905000"/>
            <a:ext cx="1328737" cy="638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760889" y="2543175"/>
            <a:ext cx="220663" cy="382588"/>
          </a:xfrm>
          <a:prstGeom prst="diamond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8" name="Google Shape;268;p23"/>
          <p:cNvCxnSpPr/>
          <p:nvPr/>
        </p:nvCxnSpPr>
        <p:spPr>
          <a:xfrm>
            <a:off x="3884613" y="2925763"/>
            <a:ext cx="1587" cy="509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3"/>
          <p:cNvSpPr/>
          <p:nvPr/>
        </p:nvSpPr>
        <p:spPr>
          <a:xfrm>
            <a:off x="3206852" y="3435350"/>
            <a:ext cx="1328737" cy="57308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3103361" y="4384675"/>
            <a:ext cx="15071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457200" y="39687"/>
            <a:ext cx="80772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Associations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533400" y="5562600"/>
            <a:ext cx="8305800" cy="8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names and multiplicity at association ends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arrow to aid reading of association name</a:t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62000" y="3581400"/>
            <a:ext cx="17526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6629400" y="3657600"/>
            <a:ext cx="1828800" cy="685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endParaRPr/>
          </a:p>
        </p:txBody>
      </p:sp>
      <p:cxnSp>
        <p:nvCxnSpPr>
          <p:cNvPr id="279" name="Google Shape;279;p24"/>
          <p:cNvCxnSpPr/>
          <p:nvPr/>
        </p:nvCxnSpPr>
        <p:spPr>
          <a:xfrm>
            <a:off x="2514600" y="3886200"/>
            <a:ext cx="411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4"/>
          <p:cNvSpPr txBox="1"/>
          <p:nvPr/>
        </p:nvSpPr>
        <p:spPr>
          <a:xfrm>
            <a:off x="2667000" y="3352800"/>
            <a:ext cx="1180131" cy="40011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4946650" y="3429000"/>
            <a:ext cx="1454150" cy="40011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employer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3729552" y="4038600"/>
            <a:ext cx="1299647" cy="40011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2481526" y="3870325"/>
            <a:ext cx="5693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0..*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6184196" y="3870325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457200" y="914400"/>
            <a:ext cx="83820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 between two classes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modeled as a member reference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a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endParaRPr b="0" i="0" sz="24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1752600" y="241929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5715000" y="25146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names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24"/>
          <p:cNvCxnSpPr/>
          <p:nvPr/>
        </p:nvCxnSpPr>
        <p:spPr>
          <a:xfrm>
            <a:off x="2438400" y="2819400"/>
            <a:ext cx="381000" cy="11430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  <p:cxnSp>
        <p:nvCxnSpPr>
          <p:cNvPr id="289" name="Google Shape;289;p24"/>
          <p:cNvCxnSpPr/>
          <p:nvPr/>
        </p:nvCxnSpPr>
        <p:spPr>
          <a:xfrm flipH="1">
            <a:off x="3810000" y="2819400"/>
            <a:ext cx="1981200" cy="6858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  <p:cxnSp>
        <p:nvCxnSpPr>
          <p:cNvPr id="290" name="Google Shape;290;p24"/>
          <p:cNvCxnSpPr/>
          <p:nvPr/>
        </p:nvCxnSpPr>
        <p:spPr>
          <a:xfrm flipH="1">
            <a:off x="5334000" y="2819400"/>
            <a:ext cx="533400" cy="6858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  <p:cxnSp>
        <p:nvCxnSpPr>
          <p:cNvPr id="291" name="Google Shape;291;p24"/>
          <p:cNvCxnSpPr/>
          <p:nvPr/>
        </p:nvCxnSpPr>
        <p:spPr>
          <a:xfrm>
            <a:off x="2514600" y="2819400"/>
            <a:ext cx="3733800" cy="12954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  <p:sp>
        <p:nvSpPr>
          <p:cNvPr id="292" name="Google Shape;292;p24"/>
          <p:cNvSpPr txBox="1"/>
          <p:nvPr/>
        </p:nvSpPr>
        <p:spPr>
          <a:xfrm>
            <a:off x="3613301" y="4857750"/>
            <a:ext cx="20697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Name</a:t>
            </a:r>
            <a:endParaRPr/>
          </a:p>
        </p:txBody>
      </p:sp>
      <p:cxnSp>
        <p:nvCxnSpPr>
          <p:cNvPr id="293" name="Google Shape;293;p24"/>
          <p:cNvCxnSpPr/>
          <p:nvPr/>
        </p:nvCxnSpPr>
        <p:spPr>
          <a:xfrm rot="10800000">
            <a:off x="4495800" y="44196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5"/>
          <p:cNvGrpSpPr/>
          <p:nvPr/>
        </p:nvGrpSpPr>
        <p:grpSpPr>
          <a:xfrm>
            <a:off x="1676400" y="2605088"/>
            <a:ext cx="2667000" cy="1814512"/>
            <a:chOff x="2064" y="441"/>
            <a:chExt cx="1680" cy="1143"/>
          </a:xfrm>
        </p:grpSpPr>
        <p:sp>
          <p:nvSpPr>
            <p:cNvPr id="299" name="Google Shape;299;p25"/>
            <p:cNvSpPr/>
            <p:nvPr/>
          </p:nvSpPr>
          <p:spPr>
            <a:xfrm>
              <a:off x="2736" y="441"/>
              <a:ext cx="1008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Node</a:t>
              </a:r>
              <a:endParaRPr/>
            </a:p>
          </p:txBody>
        </p:sp>
        <p:cxnSp>
          <p:nvCxnSpPr>
            <p:cNvPr id="300" name="Google Shape;300;p25"/>
            <p:cNvCxnSpPr/>
            <p:nvPr/>
          </p:nvCxnSpPr>
          <p:spPr>
            <a:xfrm>
              <a:off x="3408" y="921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5"/>
            <p:cNvCxnSpPr/>
            <p:nvPr/>
          </p:nvCxnSpPr>
          <p:spPr>
            <a:xfrm>
              <a:off x="2064" y="1257"/>
              <a:ext cx="13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5"/>
            <p:cNvCxnSpPr/>
            <p:nvPr/>
          </p:nvCxnSpPr>
          <p:spPr>
            <a:xfrm rot="10800000">
              <a:off x="2064" y="729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5"/>
            <p:cNvCxnSpPr/>
            <p:nvPr/>
          </p:nvCxnSpPr>
          <p:spPr>
            <a:xfrm>
              <a:off x="2064" y="729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4" name="Google Shape;304;p25"/>
            <p:cNvSpPr txBox="1"/>
            <p:nvPr/>
          </p:nvSpPr>
          <p:spPr>
            <a:xfrm>
              <a:off x="2256" y="1353"/>
              <a:ext cx="9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Connects</a:t>
              </a: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5" name="Google Shape;305;p25"/>
          <p:cNvSpPr txBox="1"/>
          <p:nvPr/>
        </p:nvSpPr>
        <p:spPr>
          <a:xfrm>
            <a:off x="1600200" y="685800"/>
            <a:ext cx="5181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Association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6477000" y="2438400"/>
            <a:ext cx="16002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</a:t>
            </a:r>
            <a:endParaRPr/>
          </a:p>
        </p:txBody>
      </p:sp>
      <p:cxnSp>
        <p:nvCxnSpPr>
          <p:cNvPr id="307" name="Google Shape;307;p25"/>
          <p:cNvCxnSpPr/>
          <p:nvPr/>
        </p:nvCxnSpPr>
        <p:spPr>
          <a:xfrm>
            <a:off x="7543800" y="32004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5"/>
          <p:cNvCxnSpPr/>
          <p:nvPr/>
        </p:nvCxnSpPr>
        <p:spPr>
          <a:xfrm>
            <a:off x="5410200" y="37338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/>
          <p:nvPr/>
        </p:nvCxnSpPr>
        <p:spPr>
          <a:xfrm rot="10800000">
            <a:off x="5410200" y="289560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5"/>
          <p:cNvCxnSpPr/>
          <p:nvPr/>
        </p:nvCxnSpPr>
        <p:spPr>
          <a:xfrm>
            <a:off x="5410200" y="2895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5"/>
          <p:cNvSpPr txBox="1"/>
          <p:nvPr/>
        </p:nvSpPr>
        <p:spPr>
          <a:xfrm>
            <a:off x="5791200" y="38862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 to</a:t>
            </a: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685800" y="4572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/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381000" y="1752600"/>
            <a:ext cx="83820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special form of association that models a whole-part relationship between an aggregate (the whole) and its parts.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a “is a part-part of” relationship.</a:t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971800" y="5867400"/>
            <a:ext cx="1066800" cy="304800"/>
          </a:xfrm>
          <a:prstGeom prst="wedgeRectCallout">
            <a:avLst>
              <a:gd fmla="val -51989" name="adj1"/>
              <a:gd fmla="val -168982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</a:t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5486400" y="5867400"/>
            <a:ext cx="838200" cy="381000"/>
          </a:xfrm>
          <a:prstGeom prst="wedgeRectCallout">
            <a:avLst>
              <a:gd fmla="val -3594" name="adj1"/>
              <a:gd fmla="val -152068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</a:t>
            </a:r>
            <a:endParaRPr/>
          </a:p>
        </p:txBody>
      </p:sp>
      <p:grpSp>
        <p:nvGrpSpPr>
          <p:cNvPr id="321" name="Google Shape;321;p26"/>
          <p:cNvGrpSpPr/>
          <p:nvPr/>
        </p:nvGrpSpPr>
        <p:grpSpPr>
          <a:xfrm>
            <a:off x="2057400" y="4953000"/>
            <a:ext cx="1447800" cy="457200"/>
            <a:chOff x="720" y="2976"/>
            <a:chExt cx="768" cy="288"/>
          </a:xfrm>
        </p:grpSpPr>
        <p:sp>
          <p:nvSpPr>
            <p:cNvPr id="322" name="Google Shape;322;p26"/>
            <p:cNvSpPr/>
            <p:nvPr/>
          </p:nvSpPr>
          <p:spPr>
            <a:xfrm>
              <a:off x="720" y="2976"/>
              <a:ext cx="76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6"/>
            <p:cNvSpPr txBox="1"/>
            <p:nvPr/>
          </p:nvSpPr>
          <p:spPr>
            <a:xfrm>
              <a:off x="768" y="3024"/>
              <a:ext cx="7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</a:t>
              </a:r>
              <a:endParaRPr/>
            </a:p>
          </p:txBody>
        </p:sp>
      </p:grpSp>
      <p:sp>
        <p:nvSpPr>
          <p:cNvPr id="324" name="Google Shape;324;p26"/>
          <p:cNvSpPr/>
          <p:nvPr/>
        </p:nvSpPr>
        <p:spPr>
          <a:xfrm>
            <a:off x="5257800" y="4953000"/>
            <a:ext cx="1219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Wheel</a:t>
            </a:r>
            <a:endParaRPr/>
          </a:p>
        </p:txBody>
      </p:sp>
      <p:cxnSp>
        <p:nvCxnSpPr>
          <p:cNvPr id="325" name="Google Shape;325;p26"/>
          <p:cNvCxnSpPr/>
          <p:nvPr/>
        </p:nvCxnSpPr>
        <p:spPr>
          <a:xfrm>
            <a:off x="3733800" y="51816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6"/>
          <p:cNvSpPr/>
          <p:nvPr/>
        </p:nvSpPr>
        <p:spPr>
          <a:xfrm>
            <a:off x="3505200" y="5067300"/>
            <a:ext cx="228600" cy="2286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4953000" y="4846638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4479925" y="526573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wheels</a:t>
            </a:r>
            <a:endParaRPr/>
          </a:p>
        </p:txBody>
      </p:sp>
      <p:sp>
        <p:nvSpPr>
          <p:cNvPr id="329" name="Google Shape;329;p26"/>
          <p:cNvSpPr txBox="1"/>
          <p:nvPr/>
        </p:nvSpPr>
        <p:spPr>
          <a:xfrm>
            <a:off x="2819400" y="409569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0" name="Google Shape;330;p26"/>
          <p:cNvCxnSpPr/>
          <p:nvPr/>
        </p:nvCxnSpPr>
        <p:spPr>
          <a:xfrm>
            <a:off x="4267200" y="44196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685800" y="762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</a:t>
            </a:r>
            <a:endParaRPr/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04800" y="990600"/>
            <a:ext cx="85344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strong form of aggregation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whole is the sole owner of its part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 object may belong to only one whole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 on the whole side must be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life time of the part is dependent upon the whole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composite must manage the creation and destruction of its parts</a:t>
            </a:r>
            <a:endParaRPr/>
          </a:p>
        </p:txBody>
      </p:sp>
      <p:sp>
        <p:nvSpPr>
          <p:cNvPr id="337" name="Google Shape;337;p27"/>
          <p:cNvSpPr txBox="1"/>
          <p:nvPr/>
        </p:nvSpPr>
        <p:spPr>
          <a:xfrm>
            <a:off x="2438400" y="478149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Google Shape;338;p27"/>
          <p:cNvCxnSpPr/>
          <p:nvPr/>
        </p:nvCxnSpPr>
        <p:spPr>
          <a:xfrm>
            <a:off x="3886200" y="5029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  <p:cxnSp>
        <p:nvCxnSpPr>
          <p:cNvPr id="339" name="Google Shape;339;p27"/>
          <p:cNvCxnSpPr/>
          <p:nvPr/>
        </p:nvCxnSpPr>
        <p:spPr>
          <a:xfrm>
            <a:off x="3886200" y="5029200"/>
            <a:ext cx="1066800" cy="11430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med" w="med" type="none"/>
            <a:tailEnd len="med" w="med" type="triangle"/>
          </a:ln>
        </p:spPr>
      </p:cxnSp>
      <p:grpSp>
        <p:nvGrpSpPr>
          <p:cNvPr id="340" name="Google Shape;340;p27"/>
          <p:cNvGrpSpPr/>
          <p:nvPr/>
        </p:nvGrpSpPr>
        <p:grpSpPr>
          <a:xfrm>
            <a:off x="1752600" y="5257800"/>
            <a:ext cx="4419600" cy="1295400"/>
            <a:chOff x="576" y="3120"/>
            <a:chExt cx="2784" cy="816"/>
          </a:xfrm>
        </p:grpSpPr>
        <p:sp>
          <p:nvSpPr>
            <p:cNvPr id="341" name="Google Shape;341;p27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2592" y="3216"/>
              <a:ext cx="76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Point</a:t>
              </a:r>
              <a:endParaRPr/>
            </a:p>
          </p:txBody>
        </p:sp>
        <p:cxnSp>
          <p:nvCxnSpPr>
            <p:cNvPr id="343" name="Google Shape;343;p27"/>
            <p:cNvCxnSpPr/>
            <p:nvPr/>
          </p:nvCxnSpPr>
          <p:spPr>
            <a:xfrm>
              <a:off x="1632" y="336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44" name="Google Shape;344;p27"/>
            <p:cNvSpPr/>
            <p:nvPr/>
          </p:nvSpPr>
          <p:spPr>
            <a:xfrm>
              <a:off x="1488" y="3312"/>
              <a:ext cx="144" cy="120"/>
            </a:xfrm>
            <a:prstGeom prst="diamond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2640" y="3552"/>
              <a:ext cx="3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3..*</a:t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2356" y="3120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76" y="3648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Polygon</a:t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488" y="3720"/>
              <a:ext cx="144" cy="144"/>
            </a:xfrm>
            <a:prstGeom prst="diamond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9" name="Google Shape;349;p27"/>
            <p:cNvCxnSpPr>
              <a:stCxn id="348" idx="3"/>
              <a:endCxn id="342" idx="2"/>
            </p:cNvCxnSpPr>
            <p:nvPr/>
          </p:nvCxnSpPr>
          <p:spPr>
            <a:xfrm flipH="1" rot="10800000">
              <a:off x="1632" y="3492"/>
              <a:ext cx="1200" cy="3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685800" y="533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endParaRPr/>
          </a:p>
        </p:txBody>
      </p:sp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228600" y="1447800"/>
            <a:ext cx="8610600" cy="28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dependency indicates a semantic relation between two or more classes in which a change in one may force changes in the other although there is no explicit association between them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stereotype may be used to denote the type of the dependency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6" name="Google Shape;356;p28"/>
          <p:cNvGrpSpPr/>
          <p:nvPr/>
        </p:nvGrpSpPr>
        <p:grpSpPr>
          <a:xfrm>
            <a:off x="1371600" y="5029200"/>
            <a:ext cx="6248400" cy="914400"/>
            <a:chOff x="816" y="3360"/>
            <a:chExt cx="4080" cy="768"/>
          </a:xfrm>
        </p:grpSpPr>
        <p:cxnSp>
          <p:nvCxnSpPr>
            <p:cNvPr id="357" name="Google Shape;357;p28"/>
            <p:cNvCxnSpPr/>
            <p:nvPr/>
          </p:nvCxnSpPr>
          <p:spPr>
            <a:xfrm>
              <a:off x="2352" y="3696"/>
              <a:ext cx="14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lg" w="lg" type="stealth"/>
            </a:ln>
          </p:spPr>
        </p:cxnSp>
        <p:sp>
          <p:nvSpPr>
            <p:cNvPr id="358" name="Google Shape;358;p28"/>
            <p:cNvSpPr/>
            <p:nvPr/>
          </p:nvSpPr>
          <p:spPr>
            <a:xfrm>
              <a:off x="3792" y="3360"/>
              <a:ext cx="1104" cy="76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Iterator</a:t>
              </a:r>
              <a:endParaRPr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59" name="Google Shape;359;p28"/>
            <p:cNvCxnSpPr/>
            <p:nvPr/>
          </p:nvCxnSpPr>
          <p:spPr>
            <a:xfrm>
              <a:off x="3792" y="3648"/>
              <a:ext cx="110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8"/>
            <p:cNvCxnSpPr/>
            <p:nvPr/>
          </p:nvCxnSpPr>
          <p:spPr>
            <a:xfrm>
              <a:off x="3792" y="3840"/>
              <a:ext cx="110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1" name="Google Shape;361;p28"/>
            <p:cNvSpPr/>
            <p:nvPr/>
          </p:nvSpPr>
          <p:spPr>
            <a:xfrm>
              <a:off x="816" y="3360"/>
              <a:ext cx="1536" cy="76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Vector</a:t>
              </a:r>
              <a:endParaRPr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62" name="Google Shape;362;p28"/>
            <p:cNvCxnSpPr/>
            <p:nvPr/>
          </p:nvCxnSpPr>
          <p:spPr>
            <a:xfrm>
              <a:off x="816" y="3648"/>
              <a:ext cx="15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8"/>
            <p:cNvCxnSpPr/>
            <p:nvPr/>
          </p:nvCxnSpPr>
          <p:spPr>
            <a:xfrm>
              <a:off x="816" y="3840"/>
              <a:ext cx="15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</a:t>
            </a:r>
            <a:endParaRPr/>
          </a:p>
        </p:txBody>
      </p:sp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533400" y="1600200"/>
            <a:ext cx="83820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objects of the specialized class (subclass) are substitutable for objects of the generalized class (super-class)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“is a” relationship</a:t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895600" y="4114800"/>
            <a:ext cx="1219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</a:t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3352800" y="4648200"/>
            <a:ext cx="304800" cy="914400"/>
            <a:chOff x="1920" y="3216"/>
            <a:chExt cx="192" cy="576"/>
          </a:xfrm>
        </p:grpSpPr>
        <p:sp>
          <p:nvSpPr>
            <p:cNvPr id="372" name="Google Shape;372;p29"/>
            <p:cNvSpPr/>
            <p:nvPr/>
          </p:nvSpPr>
          <p:spPr>
            <a:xfrm>
              <a:off x="1920" y="3216"/>
              <a:ext cx="192" cy="192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3" name="Google Shape;373;p29"/>
            <p:cNvCxnSpPr/>
            <p:nvPr/>
          </p:nvCxnSpPr>
          <p:spPr>
            <a:xfrm>
              <a:off x="2016" y="340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4" name="Google Shape;374;p29"/>
          <p:cNvSpPr/>
          <p:nvPr/>
        </p:nvSpPr>
        <p:spPr>
          <a:xfrm>
            <a:off x="2895600" y="5562600"/>
            <a:ext cx="1219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</a:t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648200" y="4114800"/>
            <a:ext cx="1143000" cy="609600"/>
          </a:xfrm>
          <a:prstGeom prst="wedgeRectCallout">
            <a:avLst>
              <a:gd fmla="val -88750" name="adj1"/>
              <a:gd fmla="val -7292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Class</a:t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724400" y="5410200"/>
            <a:ext cx="1143000" cy="609600"/>
          </a:xfrm>
          <a:prstGeom prst="wedgeRectCallout">
            <a:avLst>
              <a:gd fmla="val -99583" name="adj1"/>
              <a:gd fmla="val 9898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Class</a:t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6705600" y="4191000"/>
            <a:ext cx="1828800" cy="609600"/>
          </a:xfrm>
          <a:prstGeom prst="wedgeRectCallout">
            <a:avLst>
              <a:gd fmla="val -93639" name="adj1"/>
              <a:gd fmla="val -23994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an abstract class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877078" y="4953000"/>
            <a:ext cx="1713722" cy="609600"/>
          </a:xfrm>
          <a:prstGeom prst="wedgeRectCallout">
            <a:avLst>
              <a:gd fmla="val 98854" name="adj1"/>
              <a:gd fmla="val -26824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relationship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685800" y="4572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</a:t>
            </a:r>
            <a:r>
              <a:rPr b="1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533400" y="1676400"/>
            <a:ext cx="8229600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sub-class inherits from its super-class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sub-class may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attributes and operations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relationships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(override) inherited operations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685800" y="6096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Realization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304800" y="1524000"/>
            <a:ext cx="8534400" cy="251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realization relationship indicates that one class implements a behavior specified by another class (an interface or abstract class).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can be realized by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may realize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533400" y="4953000"/>
            <a:ext cx="14478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 rot="5400000">
            <a:off x="2894013" y="5103813"/>
            <a:ext cx="306387" cy="30638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3" name="Google Shape;393;p31"/>
          <p:cNvCxnSpPr/>
          <p:nvPr/>
        </p:nvCxnSpPr>
        <p:spPr>
          <a:xfrm>
            <a:off x="2436813" y="4799013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4" name="Google Shape;394;p31"/>
          <p:cNvSpPr/>
          <p:nvPr/>
        </p:nvSpPr>
        <p:spPr>
          <a:xfrm>
            <a:off x="3200400" y="4953000"/>
            <a:ext cx="14478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&lt;&lt;interface&gt;&gt;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5562600" y="4953000"/>
            <a:ext cx="14478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LinkedList</a:t>
            </a:r>
            <a:endParaRPr/>
          </a:p>
        </p:txBody>
      </p:sp>
      <p:cxnSp>
        <p:nvCxnSpPr>
          <p:cNvPr id="396" name="Google Shape;396;p31"/>
          <p:cNvCxnSpPr/>
          <p:nvPr/>
        </p:nvCxnSpPr>
        <p:spPr>
          <a:xfrm>
            <a:off x="7010400" y="5257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1"/>
          <p:cNvSpPr/>
          <p:nvPr/>
        </p:nvSpPr>
        <p:spPr>
          <a:xfrm>
            <a:off x="7315200" y="51435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7620000" y="5059362"/>
            <a:ext cx="577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Class Diagram (Example)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4" name="Google Shape;404;p32"/>
          <p:cNvGrpSpPr/>
          <p:nvPr/>
        </p:nvGrpSpPr>
        <p:grpSpPr>
          <a:xfrm>
            <a:off x="3276600" y="1624013"/>
            <a:ext cx="1295400" cy="1782762"/>
            <a:chOff x="1008" y="1037"/>
            <a:chExt cx="816" cy="1123"/>
          </a:xfrm>
        </p:grpSpPr>
        <p:grpSp>
          <p:nvGrpSpPr>
            <p:cNvPr id="405" name="Google Shape;405;p32"/>
            <p:cNvGrpSpPr/>
            <p:nvPr/>
          </p:nvGrpSpPr>
          <p:grpSpPr>
            <a:xfrm>
              <a:off x="1008" y="1056"/>
              <a:ext cx="816" cy="1104"/>
              <a:chOff x="576" y="1488"/>
              <a:chExt cx="1152" cy="1728"/>
            </a:xfrm>
          </p:grpSpPr>
          <p:sp>
            <p:nvSpPr>
              <p:cNvPr id="406" name="Google Shape;406;p32"/>
              <p:cNvSpPr/>
              <p:nvPr/>
            </p:nvSpPr>
            <p:spPr>
              <a:xfrm>
                <a:off x="576" y="1488"/>
                <a:ext cx="1152" cy="1728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07" name="Google Shape;407;p32"/>
              <p:cNvCxnSpPr/>
              <p:nvPr/>
            </p:nvCxnSpPr>
            <p:spPr>
              <a:xfrm>
                <a:off x="576" y="1824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32"/>
              <p:cNvCxnSpPr/>
              <p:nvPr/>
            </p:nvCxnSpPr>
            <p:spPr>
              <a:xfrm>
                <a:off x="576" y="2688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9" name="Google Shape;409;p32"/>
            <p:cNvSpPr txBox="1"/>
            <p:nvPr/>
          </p:nvSpPr>
          <p:spPr>
            <a:xfrm>
              <a:off x="1094" y="1037"/>
              <a:ext cx="7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Person</a:t>
              </a:r>
              <a:endParaRPr/>
            </a:p>
          </p:txBody>
        </p:sp>
      </p:grpSp>
      <p:grpSp>
        <p:nvGrpSpPr>
          <p:cNvPr id="410" name="Google Shape;410;p32"/>
          <p:cNvGrpSpPr/>
          <p:nvPr/>
        </p:nvGrpSpPr>
        <p:grpSpPr>
          <a:xfrm>
            <a:off x="3505200" y="4367213"/>
            <a:ext cx="1371600" cy="2057400"/>
            <a:chOff x="2064" y="2640"/>
            <a:chExt cx="864" cy="1296"/>
          </a:xfrm>
        </p:grpSpPr>
        <p:grpSp>
          <p:nvGrpSpPr>
            <p:cNvPr id="411" name="Google Shape;411;p32"/>
            <p:cNvGrpSpPr/>
            <p:nvPr/>
          </p:nvGrpSpPr>
          <p:grpSpPr>
            <a:xfrm>
              <a:off x="2064" y="2640"/>
              <a:ext cx="864" cy="1296"/>
              <a:chOff x="576" y="1488"/>
              <a:chExt cx="1152" cy="1728"/>
            </a:xfrm>
          </p:grpSpPr>
          <p:sp>
            <p:nvSpPr>
              <p:cNvPr id="412" name="Google Shape;412;p32"/>
              <p:cNvSpPr/>
              <p:nvPr/>
            </p:nvSpPr>
            <p:spPr>
              <a:xfrm>
                <a:off x="576" y="1488"/>
                <a:ext cx="1152" cy="1728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13" name="Google Shape;413;p32"/>
              <p:cNvCxnSpPr/>
              <p:nvPr/>
            </p:nvCxnSpPr>
            <p:spPr>
              <a:xfrm>
                <a:off x="576" y="1824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32"/>
              <p:cNvCxnSpPr/>
              <p:nvPr/>
            </p:nvCxnSpPr>
            <p:spPr>
              <a:xfrm>
                <a:off x="576" y="2688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15" name="Google Shape;415;p32"/>
            <p:cNvSpPr txBox="1"/>
            <p:nvPr/>
          </p:nvSpPr>
          <p:spPr>
            <a:xfrm>
              <a:off x="2064" y="2640"/>
              <a:ext cx="8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Student</a:t>
              </a:r>
              <a:endParaRPr/>
            </a:p>
          </p:txBody>
        </p:sp>
      </p:grpSp>
      <p:grpSp>
        <p:nvGrpSpPr>
          <p:cNvPr id="416" name="Google Shape;416;p32"/>
          <p:cNvGrpSpPr/>
          <p:nvPr/>
        </p:nvGrpSpPr>
        <p:grpSpPr>
          <a:xfrm>
            <a:off x="7239000" y="4214813"/>
            <a:ext cx="1600200" cy="2239962"/>
            <a:chOff x="3936" y="2525"/>
            <a:chExt cx="1008" cy="1411"/>
          </a:xfrm>
        </p:grpSpPr>
        <p:grpSp>
          <p:nvGrpSpPr>
            <p:cNvPr id="417" name="Google Shape;417;p32"/>
            <p:cNvGrpSpPr/>
            <p:nvPr/>
          </p:nvGrpSpPr>
          <p:grpSpPr>
            <a:xfrm>
              <a:off x="3936" y="2544"/>
              <a:ext cx="1008" cy="1392"/>
              <a:chOff x="576" y="1488"/>
              <a:chExt cx="1152" cy="1728"/>
            </a:xfrm>
          </p:grpSpPr>
          <p:sp>
            <p:nvSpPr>
              <p:cNvPr id="418" name="Google Shape;418;p32"/>
              <p:cNvSpPr/>
              <p:nvPr/>
            </p:nvSpPr>
            <p:spPr>
              <a:xfrm>
                <a:off x="576" y="1488"/>
                <a:ext cx="1152" cy="1728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19" name="Google Shape;419;p32"/>
              <p:cNvCxnSpPr/>
              <p:nvPr/>
            </p:nvCxnSpPr>
            <p:spPr>
              <a:xfrm>
                <a:off x="576" y="1824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32"/>
              <p:cNvCxnSpPr/>
              <p:nvPr/>
            </p:nvCxnSpPr>
            <p:spPr>
              <a:xfrm>
                <a:off x="576" y="2688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21" name="Google Shape;421;p32"/>
            <p:cNvSpPr txBox="1"/>
            <p:nvPr/>
          </p:nvSpPr>
          <p:spPr>
            <a:xfrm>
              <a:off x="4070" y="2525"/>
              <a:ext cx="5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Class</a:t>
              </a:r>
              <a:endParaRPr/>
            </a:p>
          </p:txBody>
        </p:sp>
      </p:grpSp>
      <p:sp>
        <p:nvSpPr>
          <p:cNvPr id="422" name="Google Shape;422;p32"/>
          <p:cNvSpPr/>
          <p:nvPr/>
        </p:nvSpPr>
        <p:spPr>
          <a:xfrm>
            <a:off x="3733800" y="3452813"/>
            <a:ext cx="228600" cy="2286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3" name="Google Shape;423;p32"/>
          <p:cNvCxnSpPr/>
          <p:nvPr/>
        </p:nvCxnSpPr>
        <p:spPr>
          <a:xfrm>
            <a:off x="3810000" y="3681413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32"/>
          <p:cNvCxnSpPr/>
          <p:nvPr/>
        </p:nvCxnSpPr>
        <p:spPr>
          <a:xfrm>
            <a:off x="4876800" y="5357813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25" name="Google Shape;425;p32"/>
          <p:cNvSpPr txBox="1"/>
          <p:nvPr/>
        </p:nvSpPr>
        <p:spPr>
          <a:xfrm>
            <a:off x="5562600" y="4976813"/>
            <a:ext cx="962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takes</a:t>
            </a:r>
            <a:endParaRPr/>
          </a:p>
        </p:txBody>
      </p:sp>
      <p:cxnSp>
        <p:nvCxnSpPr>
          <p:cNvPr id="426" name="Google Shape;426;p32"/>
          <p:cNvCxnSpPr/>
          <p:nvPr/>
        </p:nvCxnSpPr>
        <p:spPr>
          <a:xfrm>
            <a:off x="2652713" y="3255963"/>
            <a:ext cx="22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7" name="Google Shape;427;p32"/>
          <p:cNvGrpSpPr/>
          <p:nvPr/>
        </p:nvGrpSpPr>
        <p:grpSpPr>
          <a:xfrm>
            <a:off x="609600" y="1700213"/>
            <a:ext cx="1447800" cy="1524000"/>
            <a:chOff x="3264" y="1008"/>
            <a:chExt cx="912" cy="960"/>
          </a:xfrm>
        </p:grpSpPr>
        <p:grpSp>
          <p:nvGrpSpPr>
            <p:cNvPr id="428" name="Google Shape;428;p32"/>
            <p:cNvGrpSpPr/>
            <p:nvPr/>
          </p:nvGrpSpPr>
          <p:grpSpPr>
            <a:xfrm>
              <a:off x="3264" y="1056"/>
              <a:ext cx="912" cy="912"/>
              <a:chOff x="576" y="1488"/>
              <a:chExt cx="1152" cy="1728"/>
            </a:xfrm>
          </p:grpSpPr>
          <p:sp>
            <p:nvSpPr>
              <p:cNvPr id="429" name="Google Shape;429;p32"/>
              <p:cNvSpPr/>
              <p:nvPr/>
            </p:nvSpPr>
            <p:spPr>
              <a:xfrm>
                <a:off x="576" y="1488"/>
                <a:ext cx="1152" cy="1728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30" name="Google Shape;430;p32"/>
              <p:cNvCxnSpPr/>
              <p:nvPr/>
            </p:nvCxnSpPr>
            <p:spPr>
              <a:xfrm>
                <a:off x="576" y="1824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32"/>
              <p:cNvCxnSpPr/>
              <p:nvPr/>
            </p:nvCxnSpPr>
            <p:spPr>
              <a:xfrm>
                <a:off x="576" y="2688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32" name="Google Shape;432;p32"/>
            <p:cNvSpPr txBox="1"/>
            <p:nvPr/>
          </p:nvSpPr>
          <p:spPr>
            <a:xfrm>
              <a:off x="3408" y="1008"/>
              <a:ext cx="5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Head</a:t>
              </a: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433" name="Google Shape;433;p32"/>
          <p:cNvCxnSpPr/>
          <p:nvPr/>
        </p:nvCxnSpPr>
        <p:spPr>
          <a:xfrm rot="10800000">
            <a:off x="2057400" y="2157413"/>
            <a:ext cx="838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4" name="Google Shape;434;p32"/>
          <p:cNvGrpSpPr/>
          <p:nvPr/>
        </p:nvGrpSpPr>
        <p:grpSpPr>
          <a:xfrm>
            <a:off x="685800" y="4062413"/>
            <a:ext cx="1447800" cy="1524000"/>
            <a:chOff x="3264" y="1008"/>
            <a:chExt cx="912" cy="960"/>
          </a:xfrm>
        </p:grpSpPr>
        <p:grpSp>
          <p:nvGrpSpPr>
            <p:cNvPr id="435" name="Google Shape;435;p32"/>
            <p:cNvGrpSpPr/>
            <p:nvPr/>
          </p:nvGrpSpPr>
          <p:grpSpPr>
            <a:xfrm>
              <a:off x="3264" y="1056"/>
              <a:ext cx="912" cy="912"/>
              <a:chOff x="576" y="1488"/>
              <a:chExt cx="1152" cy="1728"/>
            </a:xfrm>
          </p:grpSpPr>
          <p:sp>
            <p:nvSpPr>
              <p:cNvPr id="436" name="Google Shape;436;p32"/>
              <p:cNvSpPr/>
              <p:nvPr/>
            </p:nvSpPr>
            <p:spPr>
              <a:xfrm>
                <a:off x="576" y="1488"/>
                <a:ext cx="1152" cy="1728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37" name="Google Shape;437;p32"/>
              <p:cNvCxnSpPr/>
              <p:nvPr/>
            </p:nvCxnSpPr>
            <p:spPr>
              <a:xfrm>
                <a:off x="576" y="1824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32"/>
              <p:cNvCxnSpPr/>
              <p:nvPr/>
            </p:nvCxnSpPr>
            <p:spPr>
              <a:xfrm>
                <a:off x="576" y="2688"/>
                <a:ext cx="11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39" name="Google Shape;439;p32"/>
            <p:cNvSpPr txBox="1"/>
            <p:nvPr/>
          </p:nvSpPr>
          <p:spPr>
            <a:xfrm>
              <a:off x="3408" y="1008"/>
              <a:ext cx="49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Arm</a:t>
              </a: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440" name="Google Shape;440;p32"/>
          <p:cNvCxnSpPr/>
          <p:nvPr/>
        </p:nvCxnSpPr>
        <p:spPr>
          <a:xfrm rot="10800000">
            <a:off x="2133600" y="4572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32"/>
          <p:cNvCxnSpPr/>
          <p:nvPr/>
        </p:nvCxnSpPr>
        <p:spPr>
          <a:xfrm rot="10800000">
            <a:off x="2659063" y="3257550"/>
            <a:ext cx="7937" cy="1314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32"/>
          <p:cNvSpPr/>
          <p:nvPr/>
        </p:nvSpPr>
        <p:spPr>
          <a:xfrm>
            <a:off x="2895600" y="1981200"/>
            <a:ext cx="381000" cy="304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2895600" y="3048000"/>
            <a:ext cx="381000" cy="304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85800" y="6096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28600" y="1752600"/>
            <a:ext cx="8839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 modeling language for describing object-oriented software.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in 1994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notations from 3 leading OO methods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OMT, Object-modeling technique (James Rumbaugh)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OOSE, Object-oriented software engineering	(Ivar Jacobson)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Booch	method (Grady Booch)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3"/>
          <p:cNvGrpSpPr/>
          <p:nvPr/>
        </p:nvGrpSpPr>
        <p:grpSpPr>
          <a:xfrm>
            <a:off x="2209800" y="1295400"/>
            <a:ext cx="4660900" cy="2198688"/>
            <a:chOff x="1392" y="816"/>
            <a:chExt cx="2936" cy="1385"/>
          </a:xfrm>
        </p:grpSpPr>
        <p:sp>
          <p:nvSpPr>
            <p:cNvPr id="449" name="Google Shape;449;p33"/>
            <p:cNvSpPr txBox="1"/>
            <p:nvPr/>
          </p:nvSpPr>
          <p:spPr>
            <a:xfrm>
              <a:off x="1392" y="816"/>
              <a:ext cx="708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33"/>
            <p:cNvSpPr txBox="1"/>
            <p:nvPr/>
          </p:nvSpPr>
          <p:spPr>
            <a:xfrm>
              <a:off x="3418" y="816"/>
              <a:ext cx="910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Transcript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33"/>
            <p:cNvSpPr txBox="1"/>
            <p:nvPr/>
          </p:nvSpPr>
          <p:spPr>
            <a:xfrm>
              <a:off x="1413" y="1907"/>
              <a:ext cx="666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Course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2" name="Google Shape;452;p33"/>
            <p:cNvCxnSpPr/>
            <p:nvPr/>
          </p:nvCxnSpPr>
          <p:spPr>
            <a:xfrm>
              <a:off x="2122" y="963"/>
              <a:ext cx="12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33"/>
            <p:cNvCxnSpPr/>
            <p:nvPr/>
          </p:nvCxnSpPr>
          <p:spPr>
            <a:xfrm>
              <a:off x="1746" y="1139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4" name="Google Shape;454;p33"/>
            <p:cNvSpPr txBox="1"/>
            <p:nvPr/>
          </p:nvSpPr>
          <p:spPr>
            <a:xfrm>
              <a:off x="1498" y="1619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122" y="867"/>
              <a:ext cx="240" cy="192"/>
            </a:xfrm>
            <a:prstGeom prst="diamond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626" y="1139"/>
              <a:ext cx="240" cy="192"/>
            </a:xfrm>
            <a:prstGeom prst="diamond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57" name="Google Shape;457;p33"/>
          <p:cNvGrpSpPr/>
          <p:nvPr/>
        </p:nvGrpSpPr>
        <p:grpSpPr>
          <a:xfrm>
            <a:off x="990600" y="3733800"/>
            <a:ext cx="2438400" cy="2362200"/>
            <a:chOff x="624" y="2352"/>
            <a:chExt cx="1536" cy="1488"/>
          </a:xfrm>
        </p:grpSpPr>
        <p:sp>
          <p:nvSpPr>
            <p:cNvPr id="458" name="Google Shape;458;p33"/>
            <p:cNvSpPr/>
            <p:nvPr/>
          </p:nvSpPr>
          <p:spPr>
            <a:xfrm>
              <a:off x="624" y="2352"/>
              <a:ext cx="1536" cy="1488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studentName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studentID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listOfCoursesID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transcript:Transcript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setStudentName()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getStudentName()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setStudentID()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getStudentID()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addToListofCourseIDs()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makeTranscript()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9" name="Google Shape;459;p33"/>
            <p:cNvCxnSpPr/>
            <p:nvPr/>
          </p:nvCxnSpPr>
          <p:spPr>
            <a:xfrm>
              <a:off x="624" y="2496"/>
              <a:ext cx="1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33"/>
            <p:cNvCxnSpPr/>
            <p:nvPr/>
          </p:nvCxnSpPr>
          <p:spPr>
            <a:xfrm>
              <a:off x="624" y="3024"/>
              <a:ext cx="1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33"/>
          <p:cNvGrpSpPr/>
          <p:nvPr/>
        </p:nvGrpSpPr>
        <p:grpSpPr>
          <a:xfrm>
            <a:off x="3581400" y="3581400"/>
            <a:ext cx="2286000" cy="2514600"/>
            <a:chOff x="2256" y="2256"/>
            <a:chExt cx="1440" cy="1584"/>
          </a:xfrm>
        </p:grpSpPr>
        <p:sp>
          <p:nvSpPr>
            <p:cNvPr id="462" name="Google Shape;462;p33"/>
            <p:cNvSpPr/>
            <p:nvPr/>
          </p:nvSpPr>
          <p:spPr>
            <a:xfrm>
              <a:off x="2256" y="2256"/>
              <a:ext cx="1440" cy="1584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Transcript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studentName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studentID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listOfCourseNames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lilstOfGrades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average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setStudentName()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setStudentID()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addCourseName()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addGrade()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calculateAverage()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show()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3" name="Google Shape;463;p33"/>
            <p:cNvCxnSpPr/>
            <p:nvPr/>
          </p:nvCxnSpPr>
          <p:spPr>
            <a:xfrm>
              <a:off x="2256" y="2400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33"/>
            <p:cNvCxnSpPr/>
            <p:nvPr/>
          </p:nvCxnSpPr>
          <p:spPr>
            <a:xfrm>
              <a:off x="2256" y="3072"/>
              <a:ext cx="1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5" name="Google Shape;465;p33"/>
          <p:cNvSpPr/>
          <p:nvPr/>
        </p:nvSpPr>
        <p:spPr>
          <a:xfrm>
            <a:off x="6172200" y="4419600"/>
            <a:ext cx="2438400" cy="167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courseID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readCourseData()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readCourseGrade()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setCourseID()</a:t>
            </a:r>
            <a:endParaRPr/>
          </a:p>
        </p:txBody>
      </p:sp>
      <p:cxnSp>
        <p:nvCxnSpPr>
          <p:cNvPr id="466" name="Google Shape;466;p33"/>
          <p:cNvCxnSpPr/>
          <p:nvPr/>
        </p:nvCxnSpPr>
        <p:spPr>
          <a:xfrm>
            <a:off x="6172200" y="472440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3"/>
          <p:cNvCxnSpPr/>
          <p:nvPr/>
        </p:nvCxnSpPr>
        <p:spPr>
          <a:xfrm>
            <a:off x="6172200" y="541020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3"/>
          <p:cNvSpPr txBox="1"/>
          <p:nvPr/>
        </p:nvSpPr>
        <p:spPr>
          <a:xfrm>
            <a:off x="1295400" y="304800"/>
            <a:ext cx="62483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Class Diagram</a:t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/>
          <p:nvPr>
            <p:ph type="title"/>
          </p:nvPr>
        </p:nvSpPr>
        <p:spPr>
          <a:xfrm>
            <a:off x="685800" y="5334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Class Diagrams ↔ Java Code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34"/>
          <p:cNvSpPr txBox="1"/>
          <p:nvPr>
            <p:ph idx="1" type="body"/>
          </p:nvPr>
        </p:nvSpPr>
        <p:spPr>
          <a:xfrm>
            <a:off x="304800" y="1676400"/>
            <a:ext cx="86106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representations of the </a:t>
            </a:r>
            <a:r>
              <a:rPr b="0" i="0" lang="en-US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Name, state, behavior of class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Relationship(s) between classes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able to derive one from the other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⇒ Java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code based on design written in UML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⇒ UML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UML to document design of existing code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↔ UML: Clock Example</a:t>
            </a:r>
            <a:endParaRPr/>
          </a:p>
        </p:txBody>
      </p:sp>
      <p:sp>
        <p:nvSpPr>
          <p:cNvPr id="481" name="Google Shape;481;p35"/>
          <p:cNvSpPr txBox="1"/>
          <p:nvPr>
            <p:ph idx="1" type="body"/>
          </p:nvPr>
        </p:nvSpPr>
        <p:spPr>
          <a:xfrm>
            <a:off x="457200" y="1219200"/>
            <a:ext cx="3810000" cy="426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class Clock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fields, members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seconds;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minutes;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hours;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methods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start();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adjustTime();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reset();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482" name="Google Shape;4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37" y="1828800"/>
            <a:ext cx="3141663" cy="33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35"/>
          <p:cNvCxnSpPr/>
          <p:nvPr/>
        </p:nvCxnSpPr>
        <p:spPr>
          <a:xfrm>
            <a:off x="3505200" y="1600200"/>
            <a:ext cx="1981200" cy="609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4" name="Google Shape;484;p35"/>
          <p:cNvSpPr txBox="1"/>
          <p:nvPr/>
        </p:nvSpPr>
        <p:spPr>
          <a:xfrm>
            <a:off x="1219200" y="56388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code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4800600" y="53340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6" name="Google Shape;486;p35"/>
          <p:cNvCxnSpPr/>
          <p:nvPr/>
        </p:nvCxnSpPr>
        <p:spPr>
          <a:xfrm>
            <a:off x="2819400" y="2286000"/>
            <a:ext cx="2590800" cy="457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7" name="Google Shape;487;p35"/>
          <p:cNvCxnSpPr/>
          <p:nvPr/>
        </p:nvCxnSpPr>
        <p:spPr>
          <a:xfrm>
            <a:off x="2743200" y="3505200"/>
            <a:ext cx="2667000" cy="533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8" name="Google Shape;488;p35"/>
          <p:cNvSpPr/>
          <p:nvPr/>
        </p:nvSpPr>
        <p:spPr>
          <a:xfrm>
            <a:off x="7696200" y="1447800"/>
            <a:ext cx="1143000" cy="457200"/>
          </a:xfrm>
          <a:prstGeom prst="wedgeRectCallout">
            <a:avLst>
              <a:gd fmla="val -132524" name="adj1"/>
              <a:gd fmla="val 124784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7620000" y="2362200"/>
            <a:ext cx="1371600" cy="457200"/>
          </a:xfrm>
          <a:prstGeom prst="wedgeRectCallout">
            <a:avLst>
              <a:gd fmla="val -132524" name="adj1"/>
              <a:gd fmla="val 124784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7696200" y="3352800"/>
            <a:ext cx="1371600" cy="457200"/>
          </a:xfrm>
          <a:prstGeom prst="wedgeRectCallout">
            <a:avLst>
              <a:gd fmla="val -132524" name="adj1"/>
              <a:gd fmla="val 124784" name="adj2"/>
            </a:avLst>
          </a:prstGeom>
          <a:noFill/>
          <a:ln cap="flat" cmpd="sng" w="9525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"/>
          <p:cNvSpPr txBox="1"/>
          <p:nvPr>
            <p:ph type="title"/>
          </p:nvPr>
        </p:nvSpPr>
        <p:spPr>
          <a:xfrm>
            <a:off x="1524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basic relationships of Java classes</a:t>
            </a:r>
            <a:endParaRPr/>
          </a:p>
        </p:txBody>
      </p:sp>
      <p:sp>
        <p:nvSpPr>
          <p:cNvPr id="496" name="Google Shape;496;p36"/>
          <p:cNvSpPr txBox="1"/>
          <p:nvPr>
            <p:ph idx="1" type="body"/>
          </p:nvPr>
        </p:nvSpPr>
        <p:spPr>
          <a:xfrm>
            <a:off x="609600" y="1676400"/>
            <a:ext cx="4114800" cy="28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 ….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extends/implements A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A.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5334000" y="1600200"/>
            <a:ext cx="3048000" cy="297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 ….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{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x = new A();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s-a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A.</a:t>
            </a:r>
            <a:endParaRPr/>
          </a:p>
        </p:txBody>
      </p:sp>
      <p:sp>
        <p:nvSpPr>
          <p:cNvPr id="498" name="Google Shape;498;p36"/>
          <p:cNvSpPr txBox="1"/>
          <p:nvPr/>
        </p:nvSpPr>
        <p:spPr>
          <a:xfrm>
            <a:off x="381000" y="5181600"/>
            <a:ext cx="8534400" cy="12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8" lvl="0" marL="344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 association, aggregation and dependency are has-a relationships.</a:t>
            </a:r>
            <a:endParaRPr/>
          </a:p>
          <a:p>
            <a:pPr indent="-344488" lvl="0" marL="34448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and realization are is-a relationships.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Packages</a:t>
            </a:r>
            <a:endParaRPr/>
          </a:p>
        </p:txBody>
      </p:sp>
      <p:sp>
        <p:nvSpPr>
          <p:cNvPr id="504" name="Google Shape;504;p37"/>
          <p:cNvSpPr txBox="1"/>
          <p:nvPr>
            <p:ph idx="1" type="body"/>
          </p:nvPr>
        </p:nvSpPr>
        <p:spPr>
          <a:xfrm>
            <a:off x="685800" y="1557338"/>
            <a:ext cx="7924800" cy="309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package is a general purpose grouping mechanism.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group any UML element (e.g. use case, actors, classes, components and other packages.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for specifying the logical distribution of classes.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5" name="Google Shape;505;p37"/>
          <p:cNvGrpSpPr/>
          <p:nvPr/>
        </p:nvGrpSpPr>
        <p:grpSpPr>
          <a:xfrm>
            <a:off x="3428999" y="4724400"/>
            <a:ext cx="2286000" cy="1371600"/>
            <a:chOff x="4176" y="3120"/>
            <a:chExt cx="1056" cy="864"/>
          </a:xfrm>
        </p:grpSpPr>
        <p:sp>
          <p:nvSpPr>
            <p:cNvPr id="506" name="Google Shape;506;p37"/>
            <p:cNvSpPr/>
            <p:nvPr/>
          </p:nvSpPr>
          <p:spPr>
            <a:xfrm>
              <a:off x="4176" y="3360"/>
              <a:ext cx="1056" cy="62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176" y="3120"/>
              <a:ext cx="480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 and Class Diagrams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 txBox="1"/>
          <p:nvPr>
            <p:ph idx="1" type="body"/>
          </p:nvPr>
        </p:nvSpPr>
        <p:spPr>
          <a:xfrm>
            <a:off x="685800" y="1752600"/>
            <a:ext cx="7696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package information to class diagrams</a:t>
            </a:r>
            <a:endParaRPr/>
          </a:p>
        </p:txBody>
      </p:sp>
      <p:grpSp>
        <p:nvGrpSpPr>
          <p:cNvPr id="514" name="Google Shape;514;p38"/>
          <p:cNvGrpSpPr/>
          <p:nvPr/>
        </p:nvGrpSpPr>
        <p:grpSpPr>
          <a:xfrm>
            <a:off x="1447800" y="3175000"/>
            <a:ext cx="5334000" cy="2743200"/>
            <a:chOff x="912" y="1968"/>
            <a:chExt cx="3360" cy="1728"/>
          </a:xfrm>
        </p:grpSpPr>
        <p:grpSp>
          <p:nvGrpSpPr>
            <p:cNvPr id="515" name="Google Shape;515;p38"/>
            <p:cNvGrpSpPr/>
            <p:nvPr/>
          </p:nvGrpSpPr>
          <p:grpSpPr>
            <a:xfrm>
              <a:off x="3840" y="1968"/>
              <a:ext cx="432" cy="384"/>
              <a:chOff x="3360" y="2832"/>
              <a:chExt cx="432" cy="384"/>
            </a:xfrm>
          </p:grpSpPr>
          <p:sp>
            <p:nvSpPr>
              <p:cNvPr id="516" name="Google Shape;516;p38"/>
              <p:cNvSpPr/>
              <p:nvPr/>
            </p:nvSpPr>
            <p:spPr>
              <a:xfrm>
                <a:off x="3360" y="2832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1" anchor="t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a.A</a:t>
                </a:r>
                <a:endParaRPr/>
              </a:p>
            </p:txBody>
          </p:sp>
          <p:cxnSp>
            <p:nvCxnSpPr>
              <p:cNvPr id="517" name="Google Shape;517;p38"/>
              <p:cNvCxnSpPr/>
              <p:nvPr/>
            </p:nvCxnSpPr>
            <p:spPr>
              <a:xfrm>
                <a:off x="3360" y="302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8" name="Google Shape;518;p38"/>
            <p:cNvGrpSpPr/>
            <p:nvPr/>
          </p:nvGrpSpPr>
          <p:grpSpPr>
            <a:xfrm>
              <a:off x="2832" y="2592"/>
              <a:ext cx="432" cy="384"/>
              <a:chOff x="3360" y="2832"/>
              <a:chExt cx="432" cy="384"/>
            </a:xfrm>
          </p:grpSpPr>
          <p:sp>
            <p:nvSpPr>
              <p:cNvPr id="519" name="Google Shape;519;p38"/>
              <p:cNvSpPr/>
              <p:nvPr/>
            </p:nvSpPr>
            <p:spPr>
              <a:xfrm>
                <a:off x="3360" y="2832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1" anchor="t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b.b.D</a:t>
                </a:r>
                <a:endParaRPr/>
              </a:p>
            </p:txBody>
          </p:sp>
          <p:cxnSp>
            <p:nvCxnSpPr>
              <p:cNvPr id="520" name="Google Shape;520;p38"/>
              <p:cNvCxnSpPr/>
              <p:nvPr/>
            </p:nvCxnSpPr>
            <p:spPr>
              <a:xfrm>
                <a:off x="3360" y="302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1" name="Google Shape;521;p38"/>
            <p:cNvGrpSpPr/>
            <p:nvPr/>
          </p:nvGrpSpPr>
          <p:grpSpPr>
            <a:xfrm>
              <a:off x="2016" y="2592"/>
              <a:ext cx="432" cy="384"/>
              <a:chOff x="3360" y="2832"/>
              <a:chExt cx="432" cy="384"/>
            </a:xfrm>
          </p:grpSpPr>
          <p:sp>
            <p:nvSpPr>
              <p:cNvPr id="522" name="Google Shape;522;p38"/>
              <p:cNvSpPr/>
              <p:nvPr/>
            </p:nvSpPr>
            <p:spPr>
              <a:xfrm>
                <a:off x="3360" y="2832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1" anchor="t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b.b.E</a:t>
                </a:r>
                <a:endParaRPr/>
              </a:p>
            </p:txBody>
          </p:sp>
          <p:cxnSp>
            <p:nvCxnSpPr>
              <p:cNvPr id="523" name="Google Shape;523;p38"/>
              <p:cNvCxnSpPr/>
              <p:nvPr/>
            </p:nvCxnSpPr>
            <p:spPr>
              <a:xfrm>
                <a:off x="3360" y="302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4" name="Google Shape;524;p38"/>
            <p:cNvGrpSpPr/>
            <p:nvPr/>
          </p:nvGrpSpPr>
          <p:grpSpPr>
            <a:xfrm>
              <a:off x="912" y="2256"/>
              <a:ext cx="432" cy="384"/>
              <a:chOff x="3360" y="2832"/>
              <a:chExt cx="432" cy="384"/>
            </a:xfrm>
          </p:grpSpPr>
          <p:sp>
            <p:nvSpPr>
              <p:cNvPr id="525" name="Google Shape;525;p38"/>
              <p:cNvSpPr/>
              <p:nvPr/>
            </p:nvSpPr>
            <p:spPr>
              <a:xfrm>
                <a:off x="3360" y="2832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1" anchor="t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b.a.F</a:t>
                </a:r>
                <a:endParaRPr/>
              </a:p>
            </p:txBody>
          </p:sp>
          <p:cxnSp>
            <p:nvCxnSpPr>
              <p:cNvPr id="526" name="Google Shape;526;p38"/>
              <p:cNvCxnSpPr/>
              <p:nvPr/>
            </p:nvCxnSpPr>
            <p:spPr>
              <a:xfrm>
                <a:off x="3360" y="302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7" name="Google Shape;527;p38"/>
            <p:cNvGrpSpPr/>
            <p:nvPr/>
          </p:nvGrpSpPr>
          <p:grpSpPr>
            <a:xfrm>
              <a:off x="912" y="3024"/>
              <a:ext cx="432" cy="384"/>
              <a:chOff x="3360" y="2832"/>
              <a:chExt cx="432" cy="384"/>
            </a:xfrm>
          </p:grpSpPr>
          <p:sp>
            <p:nvSpPr>
              <p:cNvPr id="528" name="Google Shape;528;p38"/>
              <p:cNvSpPr/>
              <p:nvPr/>
            </p:nvSpPr>
            <p:spPr>
              <a:xfrm>
                <a:off x="3360" y="2832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1" anchor="t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b.a.G</a:t>
                </a:r>
                <a:endParaRPr/>
              </a:p>
            </p:txBody>
          </p:sp>
          <p:cxnSp>
            <p:nvCxnSpPr>
              <p:cNvPr id="529" name="Google Shape;529;p38"/>
              <p:cNvCxnSpPr/>
              <p:nvPr/>
            </p:nvCxnSpPr>
            <p:spPr>
              <a:xfrm>
                <a:off x="3360" y="302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0" name="Google Shape;530;p38"/>
            <p:cNvGrpSpPr/>
            <p:nvPr/>
          </p:nvGrpSpPr>
          <p:grpSpPr>
            <a:xfrm>
              <a:off x="3840" y="3312"/>
              <a:ext cx="432" cy="384"/>
              <a:chOff x="3360" y="2832"/>
              <a:chExt cx="432" cy="384"/>
            </a:xfrm>
          </p:grpSpPr>
          <p:sp>
            <p:nvSpPr>
              <p:cNvPr id="531" name="Google Shape;531;p38"/>
              <p:cNvSpPr/>
              <p:nvPr/>
            </p:nvSpPr>
            <p:spPr>
              <a:xfrm>
                <a:off x="3360" y="2832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1" anchor="t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a.C</a:t>
                </a:r>
                <a:endParaRPr/>
              </a:p>
            </p:txBody>
          </p:sp>
          <p:cxnSp>
            <p:nvCxnSpPr>
              <p:cNvPr id="532" name="Google Shape;532;p38"/>
              <p:cNvCxnSpPr/>
              <p:nvPr/>
            </p:nvCxnSpPr>
            <p:spPr>
              <a:xfrm>
                <a:off x="3360" y="302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3" name="Google Shape;533;p38"/>
            <p:cNvGrpSpPr/>
            <p:nvPr/>
          </p:nvGrpSpPr>
          <p:grpSpPr>
            <a:xfrm>
              <a:off x="3840" y="2592"/>
              <a:ext cx="432" cy="384"/>
              <a:chOff x="3360" y="2832"/>
              <a:chExt cx="432" cy="384"/>
            </a:xfrm>
          </p:grpSpPr>
          <p:sp>
            <p:nvSpPr>
              <p:cNvPr id="534" name="Google Shape;534;p38"/>
              <p:cNvSpPr/>
              <p:nvPr/>
            </p:nvSpPr>
            <p:spPr>
              <a:xfrm>
                <a:off x="3360" y="2832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1" anchor="t" bIns="4570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a.B</a:t>
                </a:r>
                <a:endParaRPr/>
              </a:p>
            </p:txBody>
          </p:sp>
          <p:cxnSp>
            <p:nvCxnSpPr>
              <p:cNvPr id="535" name="Google Shape;535;p38"/>
              <p:cNvCxnSpPr/>
              <p:nvPr/>
            </p:nvCxnSpPr>
            <p:spPr>
              <a:xfrm>
                <a:off x="3360" y="3024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36" name="Google Shape;536;p38"/>
            <p:cNvCxnSpPr>
              <a:stCxn id="534" idx="0"/>
              <a:endCxn id="516" idx="2"/>
            </p:cNvCxnSpPr>
            <p:nvPr/>
          </p:nvCxnSpPr>
          <p:spPr>
            <a:xfrm rot="10800000">
              <a:off x="4056" y="229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7" name="Google Shape;537;p38"/>
            <p:cNvCxnSpPr>
              <a:stCxn id="534" idx="2"/>
              <a:endCxn id="531" idx="0"/>
            </p:cNvCxnSpPr>
            <p:nvPr/>
          </p:nvCxnSpPr>
          <p:spPr>
            <a:xfrm>
              <a:off x="4056" y="2976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38" name="Google Shape;538;p38"/>
            <p:cNvCxnSpPr>
              <a:stCxn id="520" idx="1"/>
              <a:endCxn id="531" idx="1"/>
            </p:cNvCxnSpPr>
            <p:nvPr/>
          </p:nvCxnSpPr>
          <p:spPr>
            <a:xfrm>
              <a:off x="3240" y="2904"/>
              <a:ext cx="6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9" name="Google Shape;539;p38"/>
            <p:cNvCxnSpPr>
              <a:stCxn id="520" idx="1"/>
              <a:endCxn id="516" idx="1"/>
            </p:cNvCxnSpPr>
            <p:nvPr/>
          </p:nvCxnSpPr>
          <p:spPr>
            <a:xfrm flipH="1" rot="10800000">
              <a:off x="3240" y="2160"/>
              <a:ext cx="6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0" name="Google Shape;540;p38"/>
            <p:cNvCxnSpPr>
              <a:stCxn id="523" idx="1"/>
              <a:endCxn id="520" idx="0"/>
            </p:cNvCxnSpPr>
            <p:nvPr/>
          </p:nvCxnSpPr>
          <p:spPr>
            <a:xfrm>
              <a:off x="2448" y="278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38"/>
            <p:cNvCxnSpPr>
              <a:stCxn id="523" idx="0"/>
              <a:endCxn id="525" idx="3"/>
            </p:cNvCxnSpPr>
            <p:nvPr/>
          </p:nvCxnSpPr>
          <p:spPr>
            <a:xfrm rot="10800000">
              <a:off x="1344" y="244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38"/>
            <p:cNvCxnSpPr>
              <a:stCxn id="523" idx="0"/>
              <a:endCxn id="528" idx="3"/>
            </p:cNvCxnSpPr>
            <p:nvPr/>
          </p:nvCxnSpPr>
          <p:spPr>
            <a:xfrm flipH="1">
              <a:off x="1344" y="291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3" name="Google Shape;543;p38"/>
            <p:cNvCxnSpPr>
              <a:stCxn id="525" idx="2"/>
              <a:endCxn id="528" idx="0"/>
            </p:cNvCxnSpPr>
            <p:nvPr/>
          </p:nvCxnSpPr>
          <p:spPr>
            <a:xfrm>
              <a:off x="1128" y="264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44" name="Google Shape;544;p38"/>
          <p:cNvSpPr/>
          <p:nvPr/>
        </p:nvSpPr>
        <p:spPr>
          <a:xfrm>
            <a:off x="5867400" y="2870200"/>
            <a:ext cx="1447800" cy="32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2971800" y="3784600"/>
            <a:ext cx="2362200" cy="12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1143000" y="3327400"/>
            <a:ext cx="1295400" cy="236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1143000" y="3022600"/>
            <a:ext cx="5334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b.a</a:t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971800" y="3479800"/>
            <a:ext cx="6096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b.b</a:t>
            </a: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5867400" y="2565400"/>
            <a:ext cx="6096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62000" y="2870200"/>
            <a:ext cx="4800600" cy="30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762000" y="2565400"/>
            <a:ext cx="6096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39"/>
          <p:cNvSpPr txBox="1"/>
          <p:nvPr>
            <p:ph idx="1" type="body"/>
          </p:nvPr>
        </p:nvSpPr>
        <p:spPr>
          <a:xfrm>
            <a:off x="1676400" y="3733800"/>
            <a:ext cx="6553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following questions fill in is-a or has-a.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______ class A.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 ______ class E.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 ______ class B.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 ______ class C.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 ______ class 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2935082" y="1443335"/>
            <a:ext cx="4074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4410749" y="1433810"/>
            <a:ext cx="389851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5858549" y="1433810"/>
            <a:ext cx="389851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2935082" y="2805410"/>
            <a:ext cx="407484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39"/>
          <p:cNvSpPr txBox="1"/>
          <p:nvPr/>
        </p:nvSpPr>
        <p:spPr>
          <a:xfrm>
            <a:off x="4495765" y="2805410"/>
            <a:ext cx="37221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5870248" y="2814935"/>
            <a:ext cx="356188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4" name="Google Shape;564;p39"/>
          <p:cNvCxnSpPr/>
          <p:nvPr/>
        </p:nvCxnSpPr>
        <p:spPr>
          <a:xfrm>
            <a:off x="3124200" y="21336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9"/>
          <p:cNvSpPr/>
          <p:nvPr/>
        </p:nvSpPr>
        <p:spPr>
          <a:xfrm>
            <a:off x="2971800" y="1905000"/>
            <a:ext cx="304800" cy="304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39"/>
          <p:cNvSpPr/>
          <p:nvPr/>
        </p:nvSpPr>
        <p:spPr>
          <a:xfrm>
            <a:off x="4495800" y="1905000"/>
            <a:ext cx="228600" cy="2286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7" name="Google Shape;567;p39"/>
          <p:cNvCxnSpPr/>
          <p:nvPr/>
        </p:nvCxnSpPr>
        <p:spPr>
          <a:xfrm>
            <a:off x="4648200" y="21336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9"/>
          <p:cNvCxnSpPr/>
          <p:nvPr/>
        </p:nvCxnSpPr>
        <p:spPr>
          <a:xfrm>
            <a:off x="6019800" y="19050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cxnSp>
        <p:nvCxnSpPr>
          <p:cNvPr id="569" name="Google Shape;569;p39"/>
          <p:cNvCxnSpPr/>
          <p:nvPr/>
        </p:nvCxnSpPr>
        <p:spPr>
          <a:xfrm>
            <a:off x="4876800" y="30480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lg" w="lg" type="stealth"/>
            <a:tailEnd len="sm" w="sm" type="none"/>
          </a:ln>
        </p:spPr>
      </p:cxnSp>
      <p:cxnSp>
        <p:nvCxnSpPr>
          <p:cNvPr id="570" name="Google Shape;570;p39"/>
          <p:cNvCxnSpPr/>
          <p:nvPr/>
        </p:nvCxnSpPr>
        <p:spPr>
          <a:xfrm flipH="1">
            <a:off x="4876800" y="2057400"/>
            <a:ext cx="914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1" name="Google Shape;571;p39"/>
          <p:cNvSpPr/>
          <p:nvPr/>
        </p:nvSpPr>
        <p:spPr>
          <a:xfrm rot="2160000">
            <a:off x="5684155" y="1950355"/>
            <a:ext cx="228600" cy="22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2" name="Google Shape;572;p39"/>
          <p:cNvCxnSpPr/>
          <p:nvPr/>
        </p:nvCxnSpPr>
        <p:spPr>
          <a:xfrm rot="10800000">
            <a:off x="3352800" y="3048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85800" y="45720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UML Diagrams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52400" y="1676400"/>
            <a:ext cx="88392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" lvl="0" marL="57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graphical presentation of a set of elements, most often rendered as a connected graph of things and relationships.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functional behavior seen by (external) users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static structure of the classes in system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76200" y="838200"/>
            <a:ext cx="89154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Diagrams describe the functionality of a system and users of the system, i.e. what a new system should do or what an existing system already does. These diagrams contain the following elements: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represent users of a system, including human users and other systems.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represent functionality or services provided by a system to users.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>
            <p:ph idx="4294967295" type="title"/>
          </p:nvPr>
        </p:nvSpPr>
        <p:spPr>
          <a:xfrm>
            <a:off x="381000" y="76201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diagrams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1164953" y="4267200"/>
            <a:ext cx="6767983" cy="2438400"/>
            <a:chOff x="483" y="1824"/>
            <a:chExt cx="4403" cy="1584"/>
          </a:xfrm>
        </p:grpSpPr>
        <p:sp>
          <p:nvSpPr>
            <p:cNvPr id="116" name="Google Shape;116;p17"/>
            <p:cNvSpPr/>
            <p:nvPr/>
          </p:nvSpPr>
          <p:spPr>
            <a:xfrm>
              <a:off x="1872" y="1824"/>
              <a:ext cx="1392" cy="1584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7" name="Google Shape;117;p17"/>
            <p:cNvGrpSpPr/>
            <p:nvPr/>
          </p:nvGrpSpPr>
          <p:grpSpPr>
            <a:xfrm>
              <a:off x="1056" y="2160"/>
              <a:ext cx="192" cy="480"/>
              <a:chOff x="1056" y="2160"/>
              <a:chExt cx="192" cy="480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1080" y="216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9" name="Google Shape;119;p17"/>
              <p:cNvCxnSpPr/>
              <p:nvPr/>
            </p:nvCxnSpPr>
            <p:spPr>
              <a:xfrm>
                <a:off x="1152" y="2304"/>
                <a:ext cx="0" cy="2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7"/>
              <p:cNvCxnSpPr/>
              <p:nvPr/>
            </p:nvCxnSpPr>
            <p:spPr>
              <a:xfrm>
                <a:off x="1056" y="2400"/>
                <a:ext cx="192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7"/>
              <p:cNvCxnSpPr/>
              <p:nvPr/>
            </p:nvCxnSpPr>
            <p:spPr>
              <a:xfrm flipH="1">
                <a:off x="1056" y="2544"/>
                <a:ext cx="96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7"/>
              <p:cNvCxnSpPr/>
              <p:nvPr/>
            </p:nvCxnSpPr>
            <p:spPr>
              <a:xfrm>
                <a:off x="1152" y="2544"/>
                <a:ext cx="96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3" name="Google Shape;123;p17"/>
            <p:cNvSpPr txBox="1"/>
            <p:nvPr/>
          </p:nvSpPr>
          <p:spPr>
            <a:xfrm>
              <a:off x="483" y="2930"/>
              <a:ext cx="985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Actor (People)</a:t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799" y="2928"/>
              <a:ext cx="108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Actor (Systems)</a:t>
              </a:r>
              <a:endParaRPr/>
            </a:p>
          </p:txBody>
        </p:sp>
        <p:grpSp>
          <p:nvGrpSpPr>
            <p:cNvPr id="125" name="Google Shape;125;p17"/>
            <p:cNvGrpSpPr/>
            <p:nvPr/>
          </p:nvGrpSpPr>
          <p:grpSpPr>
            <a:xfrm>
              <a:off x="3984" y="1920"/>
              <a:ext cx="192" cy="480"/>
              <a:chOff x="1056" y="2160"/>
              <a:chExt cx="192" cy="480"/>
            </a:xfrm>
          </p:grpSpPr>
          <p:sp>
            <p:nvSpPr>
              <p:cNvPr id="126" name="Google Shape;126;p17"/>
              <p:cNvSpPr/>
              <p:nvPr/>
            </p:nvSpPr>
            <p:spPr>
              <a:xfrm>
                <a:off x="1080" y="216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7" name="Google Shape;127;p17"/>
              <p:cNvCxnSpPr/>
              <p:nvPr/>
            </p:nvCxnSpPr>
            <p:spPr>
              <a:xfrm>
                <a:off x="1152" y="2304"/>
                <a:ext cx="0" cy="2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17"/>
              <p:cNvCxnSpPr/>
              <p:nvPr/>
            </p:nvCxnSpPr>
            <p:spPr>
              <a:xfrm>
                <a:off x="1056" y="2400"/>
                <a:ext cx="192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7"/>
              <p:cNvCxnSpPr/>
              <p:nvPr/>
            </p:nvCxnSpPr>
            <p:spPr>
              <a:xfrm flipH="1">
                <a:off x="1056" y="2544"/>
                <a:ext cx="96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7"/>
              <p:cNvCxnSpPr/>
              <p:nvPr/>
            </p:nvCxnSpPr>
            <p:spPr>
              <a:xfrm>
                <a:off x="1152" y="2544"/>
                <a:ext cx="96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1" name="Google Shape;131;p17"/>
            <p:cNvSpPr/>
            <p:nvPr/>
          </p:nvSpPr>
          <p:spPr>
            <a:xfrm>
              <a:off x="2202" y="2159"/>
              <a:ext cx="792" cy="25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Case</a:t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202" y="2975"/>
              <a:ext cx="792" cy="25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Case</a:t>
              </a:r>
              <a:endParaRPr/>
            </a:p>
          </p:txBody>
        </p:sp>
        <p:cxnSp>
          <p:nvCxnSpPr>
            <p:cNvPr id="133" name="Google Shape;133;p17"/>
            <p:cNvCxnSpPr/>
            <p:nvPr/>
          </p:nvCxnSpPr>
          <p:spPr>
            <a:xfrm flipH="1" rot="10800000">
              <a:off x="1344" y="2304"/>
              <a:ext cx="76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1344" y="2400"/>
              <a:ext cx="76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 flipH="1" rot="10800000">
              <a:off x="3072" y="2112"/>
              <a:ext cx="81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17"/>
            <p:cNvGrpSpPr/>
            <p:nvPr/>
          </p:nvGrpSpPr>
          <p:grpSpPr>
            <a:xfrm>
              <a:off x="4224" y="2400"/>
              <a:ext cx="192" cy="480"/>
              <a:chOff x="1056" y="2160"/>
              <a:chExt cx="192" cy="480"/>
            </a:xfrm>
          </p:grpSpPr>
          <p:sp>
            <p:nvSpPr>
              <p:cNvPr id="137" name="Google Shape;137;p17"/>
              <p:cNvSpPr/>
              <p:nvPr/>
            </p:nvSpPr>
            <p:spPr>
              <a:xfrm>
                <a:off x="1080" y="216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8" name="Google Shape;138;p17"/>
              <p:cNvCxnSpPr/>
              <p:nvPr/>
            </p:nvCxnSpPr>
            <p:spPr>
              <a:xfrm>
                <a:off x="1152" y="2304"/>
                <a:ext cx="0" cy="2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7"/>
              <p:cNvCxnSpPr/>
              <p:nvPr/>
            </p:nvCxnSpPr>
            <p:spPr>
              <a:xfrm>
                <a:off x="1056" y="2400"/>
                <a:ext cx="192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7"/>
              <p:cNvCxnSpPr/>
              <p:nvPr/>
            </p:nvCxnSpPr>
            <p:spPr>
              <a:xfrm flipH="1">
                <a:off x="1056" y="2544"/>
                <a:ext cx="96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17"/>
              <p:cNvCxnSpPr/>
              <p:nvPr/>
            </p:nvCxnSpPr>
            <p:spPr>
              <a:xfrm>
                <a:off x="1152" y="2544"/>
                <a:ext cx="96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2" name="Google Shape;142;p17"/>
            <p:cNvSpPr/>
            <p:nvPr/>
          </p:nvSpPr>
          <p:spPr>
            <a:xfrm>
              <a:off x="2178" y="2591"/>
              <a:ext cx="792" cy="25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Case</a:t>
              </a:r>
              <a:endParaRPr/>
            </a:p>
          </p:txBody>
        </p:sp>
        <p:cxnSp>
          <p:nvCxnSpPr>
            <p:cNvPr id="143" name="Google Shape;143;p17"/>
            <p:cNvCxnSpPr/>
            <p:nvPr/>
          </p:nvCxnSpPr>
          <p:spPr>
            <a:xfrm flipH="1">
              <a:off x="3024" y="2112"/>
              <a:ext cx="86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7"/>
            <p:cNvCxnSpPr/>
            <p:nvPr/>
          </p:nvCxnSpPr>
          <p:spPr>
            <a:xfrm flipH="1">
              <a:off x="3072" y="2688"/>
              <a:ext cx="100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7"/>
            <p:cNvSpPr txBox="1"/>
            <p:nvPr/>
          </p:nvSpPr>
          <p:spPr>
            <a:xfrm>
              <a:off x="2303" y="1824"/>
              <a:ext cx="589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</a:t>
              </a:r>
              <a:endParaRPr/>
            </a:p>
          </p:txBody>
        </p:sp>
      </p:grpSp>
      <p:sp>
        <p:nvSpPr>
          <p:cNvPr id="146" name="Google Shape;146;p17"/>
          <p:cNvSpPr txBox="1"/>
          <p:nvPr/>
        </p:nvSpPr>
        <p:spPr>
          <a:xfrm>
            <a:off x="2525135" y="3810000"/>
            <a:ext cx="1208665" cy="30777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 flipH="1" rot="10800000">
            <a:off x="2895600" y="4191000"/>
            <a:ext cx="152400" cy="838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3124200" y="4191000"/>
            <a:ext cx="76200" cy="14478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5334000" y="3733800"/>
            <a:ext cx="1785746" cy="30777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boundary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17"/>
          <p:cNvCxnSpPr/>
          <p:nvPr/>
        </p:nvCxnSpPr>
        <p:spPr>
          <a:xfrm flipH="1" rot="10800000">
            <a:off x="5486400" y="40386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2819400" y="1066800"/>
            <a:ext cx="3657600" cy="55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429000" y="2438400"/>
            <a:ext cx="2057400" cy="685800"/>
          </a:xfrm>
          <a:prstGeom prst="ellipse">
            <a:avLst/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books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276600" y="3276600"/>
            <a:ext cx="2209800" cy="685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Interlibrary loan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429000" y="1600200"/>
            <a:ext cx="2057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 books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3962400" y="1066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990600" y="5181600"/>
            <a:ext cx="11430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>
            <a:off x="5410200" y="1828800"/>
            <a:ext cx="1676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5562600" y="2743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 flipH="1" rot="10800000">
            <a:off x="5486400" y="2743200"/>
            <a:ext cx="16002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 flipH="1" rot="10800000">
            <a:off x="2362200" y="2743200"/>
            <a:ext cx="10668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" name="Google Shape;165;p18"/>
          <p:cNvGrpSpPr/>
          <p:nvPr/>
        </p:nvGrpSpPr>
        <p:grpSpPr>
          <a:xfrm>
            <a:off x="1143000" y="2895600"/>
            <a:ext cx="990600" cy="1828800"/>
            <a:chOff x="816" y="1776"/>
            <a:chExt cx="576" cy="1248"/>
          </a:xfrm>
        </p:grpSpPr>
        <p:sp>
          <p:nvSpPr>
            <p:cNvPr id="166" name="Google Shape;166;p18"/>
            <p:cNvSpPr/>
            <p:nvPr/>
          </p:nvSpPr>
          <p:spPr>
            <a:xfrm>
              <a:off x="912" y="1776"/>
              <a:ext cx="384" cy="28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" name="Google Shape;167;p18"/>
            <p:cNvCxnSpPr/>
            <p:nvPr/>
          </p:nvCxnSpPr>
          <p:spPr>
            <a:xfrm>
              <a:off x="1104" y="2064"/>
              <a:ext cx="0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816" y="2304"/>
              <a:ext cx="57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 flipH="1">
              <a:off x="816" y="2784"/>
              <a:ext cx="288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1104" y="2784"/>
              <a:ext cx="240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" name="Google Shape;171;p18"/>
          <p:cNvGrpSpPr/>
          <p:nvPr/>
        </p:nvGrpSpPr>
        <p:grpSpPr>
          <a:xfrm>
            <a:off x="7162800" y="1828800"/>
            <a:ext cx="762000" cy="1447800"/>
            <a:chOff x="816" y="1776"/>
            <a:chExt cx="576" cy="1248"/>
          </a:xfrm>
        </p:grpSpPr>
        <p:sp>
          <p:nvSpPr>
            <p:cNvPr id="172" name="Google Shape;172;p18"/>
            <p:cNvSpPr/>
            <p:nvPr/>
          </p:nvSpPr>
          <p:spPr>
            <a:xfrm>
              <a:off x="912" y="1776"/>
              <a:ext cx="384" cy="28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3" name="Google Shape;173;p18"/>
            <p:cNvCxnSpPr/>
            <p:nvPr/>
          </p:nvCxnSpPr>
          <p:spPr>
            <a:xfrm>
              <a:off x="1104" y="2064"/>
              <a:ext cx="0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816" y="2304"/>
              <a:ext cx="57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8"/>
            <p:cNvCxnSpPr/>
            <p:nvPr/>
          </p:nvCxnSpPr>
          <p:spPr>
            <a:xfrm flipH="1">
              <a:off x="816" y="2784"/>
              <a:ext cx="288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8"/>
            <p:cNvCxnSpPr/>
            <p:nvPr/>
          </p:nvCxnSpPr>
          <p:spPr>
            <a:xfrm>
              <a:off x="1104" y="2784"/>
              <a:ext cx="240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18"/>
          <p:cNvSpPr txBox="1"/>
          <p:nvPr/>
        </p:nvSpPr>
        <p:spPr>
          <a:xfrm>
            <a:off x="838200" y="76200"/>
            <a:ext cx="7391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use-cases example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7162800" y="4724400"/>
            <a:ext cx="762000" cy="1447800"/>
            <a:chOff x="816" y="1776"/>
            <a:chExt cx="576" cy="1248"/>
          </a:xfrm>
        </p:grpSpPr>
        <p:sp>
          <p:nvSpPr>
            <p:cNvPr id="179" name="Google Shape;179;p18"/>
            <p:cNvSpPr/>
            <p:nvPr/>
          </p:nvSpPr>
          <p:spPr>
            <a:xfrm>
              <a:off x="912" y="1776"/>
              <a:ext cx="384" cy="28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0" name="Google Shape;180;p18"/>
            <p:cNvCxnSpPr/>
            <p:nvPr/>
          </p:nvCxnSpPr>
          <p:spPr>
            <a:xfrm>
              <a:off x="1104" y="2064"/>
              <a:ext cx="0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816" y="2304"/>
              <a:ext cx="57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8"/>
            <p:cNvCxnSpPr/>
            <p:nvPr/>
          </p:nvCxnSpPr>
          <p:spPr>
            <a:xfrm flipH="1">
              <a:off x="816" y="2784"/>
              <a:ext cx="288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104" y="2784"/>
              <a:ext cx="240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4" name="Google Shape;184;p18"/>
          <p:cNvSpPr/>
          <p:nvPr/>
        </p:nvSpPr>
        <p:spPr>
          <a:xfrm>
            <a:off x="3352800" y="4114800"/>
            <a:ext cx="2057400" cy="609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research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3124200" y="4876800"/>
            <a:ext cx="2895600" cy="762000"/>
          </a:xfrm>
          <a:prstGeom prst="ellipse">
            <a:avLst/>
          </a:prstGeom>
          <a:solidFill>
            <a:srgbClr val="66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books, newspaper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3505200" y="5791200"/>
            <a:ext cx="2057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 supplies</a:t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 flipH="1" rot="10800000">
            <a:off x="5562600" y="5486400"/>
            <a:ext cx="1524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 txBox="1"/>
          <p:nvPr/>
        </p:nvSpPr>
        <p:spPr>
          <a:xfrm>
            <a:off x="6629400" y="3505200"/>
            <a:ext cx="1676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Circulation Clerk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934200" y="6248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</a:t>
            </a:r>
            <a:endParaRPr/>
          </a:p>
        </p:txBody>
      </p:sp>
      <p:cxnSp>
        <p:nvCxnSpPr>
          <p:cNvPr id="190" name="Google Shape;190;p18"/>
          <p:cNvCxnSpPr/>
          <p:nvPr/>
        </p:nvCxnSpPr>
        <p:spPr>
          <a:xfrm>
            <a:off x="2362200" y="36576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2362200" y="36576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2362200" y="3657600"/>
            <a:ext cx="7620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8"/>
          <p:cNvCxnSpPr/>
          <p:nvPr/>
        </p:nvCxnSpPr>
        <p:spPr>
          <a:xfrm flipH="1" rot="10800000">
            <a:off x="2362200" y="2057400"/>
            <a:ext cx="10668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/>
        </p:nvSpPr>
        <p:spPr>
          <a:xfrm>
            <a:off x="304800" y="1153954"/>
            <a:ext cx="8458200" cy="51706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diagram is the main building block in object oriented modeling. It</a:t>
            </a:r>
            <a:endParaRPr/>
          </a:p>
          <a:p>
            <a:pPr indent="-344488" lvl="0" marL="344488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the </a:t>
            </a: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structure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system,</a:t>
            </a:r>
            <a:endParaRPr/>
          </a:p>
          <a:p>
            <a:pPr indent="-344488" lvl="0" marL="344488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how a system is structured rather than how a system behaves.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488" lvl="0" marL="344488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the following elements: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488" lvl="1" marL="801688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represent entities with common characteristics or features. These features include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4488" lvl="1" marL="801688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represent relationships between classes.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838200" y="282714"/>
            <a:ext cx="7391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diagrams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534147" y="1524000"/>
            <a:ext cx="14221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name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33400" y="4696361"/>
            <a:ext cx="14991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(private)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(protected)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(public)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2159312" y="1780200"/>
            <a:ext cx="4495800" cy="1252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" lIns="54000" spcFirstLastPara="1" rIns="54000" wrap="square" tIns="1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2486553" y="5867400"/>
            <a:ext cx="404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UML notation for classes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UML notation for classes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6680728" y="1981200"/>
            <a:ext cx="228600" cy="22098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0"/>
          <p:cNvSpPr/>
          <p:nvPr/>
        </p:nvSpPr>
        <p:spPr>
          <a:xfrm flipH="1">
            <a:off x="2032528" y="4191000"/>
            <a:ext cx="152400" cy="13716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0"/>
          <p:cNvSpPr/>
          <p:nvPr/>
        </p:nvSpPr>
        <p:spPr>
          <a:xfrm flipH="1">
            <a:off x="2032530" y="1524000"/>
            <a:ext cx="152398" cy="5334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6959912" y="2559784"/>
            <a:ext cx="20794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visibility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(private)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(protected)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(public)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~(package)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4" name="Google Shape;214;p20"/>
          <p:cNvGraphicFramePr/>
          <p:nvPr/>
        </p:nvGraphicFramePr>
        <p:xfrm>
          <a:off x="2261128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{52F02285-A17D-4C21-989B-DC684DE287C2}</a:tableStyleId>
              </a:tblPr>
              <a:tblGrid>
                <a:gridCol w="434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9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attribute:primitiveDataType or Class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attribute: type or Class=default value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52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method ( 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method (argument_list):type or Class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961484" y="2057400"/>
            <a:ext cx="14221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name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514684" y="3122544"/>
            <a:ext cx="1172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1024713" y="4875144"/>
            <a:ext cx="13083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685800" y="457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UML notation for classes</a:t>
            </a:r>
            <a:endParaRPr b="1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7133684" y="2513772"/>
            <a:ext cx="304800" cy="16002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1"/>
          <p:cNvSpPr/>
          <p:nvPr/>
        </p:nvSpPr>
        <p:spPr>
          <a:xfrm flipH="1">
            <a:off x="2460612" y="4113972"/>
            <a:ext cx="177272" cy="19050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1"/>
          <p:cNvSpPr/>
          <p:nvPr/>
        </p:nvSpPr>
        <p:spPr>
          <a:xfrm flipH="1">
            <a:off x="2459867" y="2057400"/>
            <a:ext cx="152398" cy="5334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2714084" y="2087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{52F02285-A17D-4C21-989B-DC684DE287C2}</a:tableStyleId>
              </a:tblPr>
              <a:tblGrid>
                <a:gridCol w="434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Transcript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+studentName: String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+studentID: int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+listOfCourseNames: List=null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+lilstOfGrades:List=null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+GPA: int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+setStudentName(String name)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+setStudentID(int ID)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+addCourseName(String course)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+addGrade(Char grade)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+calculateAverage(): int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+show()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609600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classes</a:t>
            </a:r>
            <a:endParaRPr/>
          </a:p>
        </p:txBody>
      </p:sp>
      <p:graphicFrame>
        <p:nvGraphicFramePr>
          <p:cNvPr id="233" name="Google Shape;233;p22"/>
          <p:cNvGraphicFramePr/>
          <p:nvPr/>
        </p:nvGraphicFramePr>
        <p:xfrm>
          <a:off x="2895600" y="2392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{52F02285-A17D-4C21-989B-DC684DE287C2}</a:tableStyleId>
              </a:tblPr>
              <a:tblGrid>
                <a:gridCol w="3200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+pop() : &lt;type&gt;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Google Shape;234;p22"/>
          <p:cNvSpPr txBox="1"/>
          <p:nvPr/>
        </p:nvSpPr>
        <p:spPr>
          <a:xfrm>
            <a:off x="5638800" y="2209800"/>
            <a:ext cx="990600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-javaBasic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