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669075" cy="99250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EAECD7-C697-4242-9BCB-BCD766DBFDDF}">
  <a:tblStyle styleId="{94EAECD7-C697-4242-9BCB-BCD766DBFDD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8250" y="9428163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2" type="hdr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CS1101X Programming Methodology</a:t>
            </a:r>
            <a:endParaRPr/>
          </a:p>
        </p:txBody>
      </p:sp>
      <p:sp>
        <p:nvSpPr>
          <p:cNvPr id="93" name="Google Shape;93;p3:notes"/>
          <p:cNvSpPr/>
          <p:nvPr>
            <p:ph idx="3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3:notes"/>
          <p:cNvSpPr txBox="1"/>
          <p:nvPr>
            <p:ph idx="3" type="hdr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CS1101X Programming Methodology</a:t>
            </a:r>
            <a:endParaRPr/>
          </a:p>
        </p:txBody>
      </p:sp>
      <p:sp>
        <p:nvSpPr>
          <p:cNvPr id="208" name="Google Shape;208;p13:notes"/>
          <p:cNvSpPr txBox="1"/>
          <p:nvPr>
            <p:ph idx="12" type="sldNum"/>
          </p:nvPr>
        </p:nvSpPr>
        <p:spPr>
          <a:xfrm>
            <a:off x="3778250" y="9428163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6:notes"/>
          <p:cNvSpPr txBox="1"/>
          <p:nvPr/>
        </p:nvSpPr>
        <p:spPr>
          <a:xfrm>
            <a:off x="489376" y="4685107"/>
            <a:ext cx="5693425" cy="440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2" type="hdr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CS1101X Programming Methodology</a:t>
            </a:r>
            <a:endParaRPr/>
          </a:p>
        </p:txBody>
      </p:sp>
      <p:sp>
        <p:nvSpPr>
          <p:cNvPr id="243" name="Google Shape;243;p17:notes"/>
          <p:cNvSpPr/>
          <p:nvPr>
            <p:ph idx="3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2" type="hdr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CS1101X Programming Methodology</a:t>
            </a:r>
            <a:endParaRPr/>
          </a:p>
        </p:txBody>
      </p:sp>
      <p:sp>
        <p:nvSpPr>
          <p:cNvPr id="250" name="Google Shape;250;p18:notes"/>
          <p:cNvSpPr/>
          <p:nvPr>
            <p:ph idx="3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9:notes"/>
          <p:cNvSpPr txBox="1"/>
          <p:nvPr>
            <p:ph idx="3" type="hdr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CS1101X Programming Methodology</a:t>
            </a:r>
            <a:endParaRPr/>
          </a:p>
        </p:txBody>
      </p:sp>
      <p:sp>
        <p:nvSpPr>
          <p:cNvPr id="260" name="Google Shape;260;p19:notes"/>
          <p:cNvSpPr txBox="1"/>
          <p:nvPr>
            <p:ph idx="12" type="sldNum"/>
          </p:nvPr>
        </p:nvSpPr>
        <p:spPr>
          <a:xfrm>
            <a:off x="3778250" y="9428163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2" type="hdr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CS1101X Programming Methodology</a:t>
            </a:r>
            <a:endParaRPr/>
          </a:p>
        </p:txBody>
      </p:sp>
      <p:sp>
        <p:nvSpPr>
          <p:cNvPr id="100" name="Google Shape;100;p4:notes"/>
          <p:cNvSpPr/>
          <p:nvPr>
            <p:ph idx="3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 txBox="1"/>
          <p:nvPr>
            <p:ph idx="12" type="sldNum"/>
          </p:nvPr>
        </p:nvSpPr>
        <p:spPr>
          <a:xfrm>
            <a:off x="3778250" y="9428163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8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2" type="hdr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CS1101X Programming Methodology</a:t>
            </a:r>
            <a:endParaRPr/>
          </a:p>
        </p:txBody>
      </p:sp>
      <p:sp>
        <p:nvSpPr>
          <p:cNvPr id="107" name="Google Shape;107;p5:notes"/>
          <p:cNvSpPr/>
          <p:nvPr>
            <p:ph idx="3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2" type="hdr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CS1101X Programming Methodology</a:t>
            </a:r>
            <a:endParaRPr/>
          </a:p>
        </p:txBody>
      </p:sp>
      <p:sp>
        <p:nvSpPr>
          <p:cNvPr id="130" name="Google Shape;130;p6:notes"/>
          <p:cNvSpPr/>
          <p:nvPr>
            <p:ph idx="3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7:notes"/>
          <p:cNvSpPr txBox="1"/>
          <p:nvPr>
            <p:ph idx="3" type="hdr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CS1101X Programming Methodology</a:t>
            </a:r>
            <a:endParaRPr/>
          </a:p>
        </p:txBody>
      </p:sp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3778250" y="9428163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9:notes"/>
          <p:cNvSpPr txBox="1"/>
          <p:nvPr/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CS1101X Programming Methodology</a:t>
            </a:r>
            <a:endParaRPr/>
          </a:p>
        </p:txBody>
      </p:sp>
      <p:sp>
        <p:nvSpPr>
          <p:cNvPr id="147" name="Google Shape;147;p9:notes"/>
          <p:cNvSpPr txBox="1"/>
          <p:nvPr/>
        </p:nvSpPr>
        <p:spPr>
          <a:xfrm>
            <a:off x="3778250" y="9428163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0:notes"/>
          <p:cNvSpPr txBox="1"/>
          <p:nvPr>
            <p:ph idx="3" type="hdr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CS1101X Programming Methodology</a:t>
            </a:r>
            <a:endParaRPr/>
          </a:p>
        </p:txBody>
      </p:sp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3778250" y="9428163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890588" y="4713288"/>
            <a:ext cx="4887912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8540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1676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debugging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533400" y="3733800"/>
            <a:ext cx="8229600" cy="91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debugging are important activities in software development.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533400" y="762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Boundaries</a:t>
            </a:r>
            <a:endParaRPr/>
          </a:p>
        </p:txBody>
      </p:sp>
      <p:graphicFrame>
        <p:nvGraphicFramePr>
          <p:cNvPr id="211" name="Google Shape;211;p23"/>
          <p:cNvGraphicFramePr/>
          <p:nvPr/>
        </p:nvGraphicFramePr>
        <p:xfrm>
          <a:off x="4648200" y="4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{94EAECD7-C697-4242-9BCB-BCD766DBFDDF}</a:tableStyleId>
              </a:tblPr>
              <a:tblGrid>
                <a:gridCol w="1790700"/>
                <a:gridCol w="17907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 Year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 Month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1582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1583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1583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1583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1583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GB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23"/>
          <p:cNvSpPr/>
          <p:nvPr/>
        </p:nvSpPr>
        <p:spPr>
          <a:xfrm>
            <a:off x="609600" y="838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important to test the boundary conditions.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533400" y="1676400"/>
            <a:ext cx="8305800" cy="2514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int CALENDAR_START = 1583;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i="1"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validate input 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b="1"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((year &lt; CALENDAR_START) || (month &lt; 1) ||  (month &gt; 12)) {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System.output.println("Bad request: " + year + " " + month);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533400" y="4267200"/>
            <a:ext cx="3581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the following boundary tests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685800" y="3810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phases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685800" y="1600200"/>
            <a:ext cx="7772400" cy="42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Component/unit testing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of individual program components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the responsibility of the component developer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are derived from the developer’s experience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testing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of groups of components integrated to create a system or sub-system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responsibility of an independent testing team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are based on a system specification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685800" y="2286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for testing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685800" y="1371600"/>
            <a:ext cx="7772400" cy="32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driver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driver simulates the part of a program that calls the component being tested.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that automatically tests components.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Stubs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stub is a program simulates part of a program called by the component being tested.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3810000" y="5257800"/>
            <a:ext cx="1371600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being tested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1943100" y="5410200"/>
            <a:ext cx="11049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6019800" y="5029200"/>
            <a:ext cx="9906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stub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6019800" y="5867401"/>
            <a:ext cx="9906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stub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>
            <a:off x="3048000" y="5562600"/>
            <a:ext cx="6858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5"/>
          <p:cNvCxnSpPr/>
          <p:nvPr/>
        </p:nvCxnSpPr>
        <p:spPr>
          <a:xfrm flipH="1" rot="10800000">
            <a:off x="5257800" y="5257800"/>
            <a:ext cx="762000" cy="3048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5257800" y="5562600"/>
            <a:ext cx="762000" cy="3048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406401" y="525463"/>
            <a:ext cx="7670800" cy="115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" spcFirstLastPara="1" rIns="18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381000" y="1905000"/>
            <a:ext cx="8458200" cy="182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18000" spcFirstLastPara="1" rIns="18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errors are identified:</a:t>
            </a:r>
            <a:endParaRPr/>
          </a:p>
          <a:p>
            <a:pPr indent="-285750" lvl="1" marL="742950" marR="0" rtl="0" algn="l">
              <a:spcBef>
                <a:spcPts val="7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necessary identify the precise location of the errors and to fix them</a:t>
            </a:r>
            <a:r>
              <a:rPr b="0" i="0" lang="en-GB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Brute-force method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457200" y="1295400"/>
            <a:ext cx="8382000" cy="487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lang="en-GB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statements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add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information: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methods have been called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parameters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order in which methods have been called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of local variables and fields at strategic points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practical to add print statements in every method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many print statements lead to information overload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print statements tedious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Turning Debugging Info On/Off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533400" y="1524000"/>
            <a:ext cx="8153400" cy="4648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int sum(int a, int b)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left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right = data.length - 1;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</a:t>
            </a:r>
            <a:r>
              <a:rPr b="1"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</a:t>
            </a: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System.out.println("sum called with a = " + a + " b = " + b);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total = a + b;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</a:t>
            </a:r>
            <a:r>
              <a:rPr b="1"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</a:t>
            </a: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System.out.println("total = " + total);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total;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4724400" y="3733800"/>
            <a:ext cx="3657600" cy="609600"/>
          </a:xfrm>
          <a:prstGeom prst="wedgeRectCallout">
            <a:avLst>
              <a:gd fmla="val -112454" name="adj1"/>
              <a:gd fmla="val -189255" name="adj2"/>
            </a:avLst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Use an extra boolean variable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to turn on/off debugging info.</a:t>
            </a:r>
            <a:endParaRPr sz="2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Debugger</a:t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584200" y="1295400"/>
            <a:ext cx="8356600" cy="213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❑"/>
            </a:pPr>
            <a:r>
              <a:rPr lang="en-GB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debugger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Stepping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Breakpoint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Inspecting variables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685800" y="6096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</a:t>
            </a:r>
            <a:endParaRPr/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your source file with </a:t>
            </a:r>
            <a:r>
              <a:rPr b="1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 debugging information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Times New Roman"/>
              <a:buNone/>
            </a:pPr>
            <a:r>
              <a:rPr b="1" i="0" lang="en-GB" sz="24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javac –g rsdimu.java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run jdb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“jdb” to load an executable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GB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 &lt;class name&gt;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“run” to execute the program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“quit” to exit jdb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685800" y="762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attach JDB to a running JVM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152400" y="1143000"/>
            <a:ext cx="8763000" cy="525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the JVM with the following options: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-Xdebug -Xrunjdwp:transport=dt_socket,server=y,address=&lt;port&gt; &lt;class&gt;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JVM starts up, but suspends execution before it starts the Java application.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separate session, you can attach the debugger to the JVM: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 -attach &lt;port&gt;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debugger will attach to the JVM, and you can now issue a range of commands to examine and control the Java application; for example, type run to allow the Java application to start.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Breakpoint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381000" y="609600"/>
            <a:ext cx="8153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30861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your program stops whenever a certain point in the program is reached</a:t>
            </a:r>
            <a:endParaRPr/>
          </a:p>
          <a:p>
            <a:pPr indent="-308610" lvl="0" marL="30861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</a:t>
            </a:r>
            <a:endParaRPr/>
          </a:p>
          <a:p>
            <a:pPr indent="-257175" lvl="1" marL="66865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breakpoint in line 3</a:t>
            </a:r>
            <a:endParaRPr/>
          </a:p>
          <a:p>
            <a:pPr indent="-257175" lvl="1" marL="66865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Courier New"/>
              <a:buNone/>
            </a:pPr>
            <a:r>
              <a:rPr b="1" i="0" lang="en-GB" sz="28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		stop at DebugDemo:3</a:t>
            </a:r>
            <a:endParaRPr/>
          </a:p>
          <a:p>
            <a:pPr indent="-257175" lvl="1" marL="66865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stops before execute line 3</a:t>
            </a:r>
            <a:endParaRPr/>
          </a:p>
          <a:p>
            <a:pPr indent="-257175" lvl="1" marL="66865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you to examine code, variables, etc.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1524000" y="4038600"/>
            <a:ext cx="5867400" cy="27432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DebugDemo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public static void main()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x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System.out.println("x="+x);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1066324" y="4114800"/>
            <a:ext cx="381476" cy="267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533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Errors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81000" y="762000"/>
            <a:ext cx="8305800" cy="579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Compilation errors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error (example: missing a semi-colon).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error. (For example, applying modulus % on floating-point value for certain programming languages. In Java ,is it fine? Yes!)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Easiest type of errors to fix.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 errors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 at runtime.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Java’s exception mechanism can catch such errors.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errors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runs but produces incorrect result.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characterize, hence hardest to fix.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errors are also known as bugs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Origin: a moth in the Mark I computer.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Breakpoint</a:t>
            </a:r>
            <a:endParaRPr/>
          </a:p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457200" y="1600200"/>
            <a:ext cx="8001000" cy="42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breakpoint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at MyClass:&lt;line num&gt;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in java.lang.String.length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in MyClass.&lt;method name&gt;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breakpoint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(clear all breakpoints)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&lt;breakpoint&gt;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clear MyClasss:22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5410200" y="1752600"/>
            <a:ext cx="2362200" cy="609600"/>
          </a:xfrm>
          <a:prstGeom prst="wedgeRectCallout">
            <a:avLst>
              <a:gd fmla="val -82184" name="adj1"/>
              <a:gd fmla="val 21282" name="adj2"/>
            </a:avLst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Line break point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5562600" y="2743200"/>
            <a:ext cx="2362200" cy="609600"/>
          </a:xfrm>
          <a:prstGeom prst="wedgeRectCallout">
            <a:avLst>
              <a:gd fmla="val -81190" name="adj1"/>
              <a:gd fmla="val -60040" name="adj2"/>
            </a:avLst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Method break point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685800" y="6096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</a:t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533400" y="1981200"/>
            <a:ext cx="8153400" cy="259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Stepping into the current line</a:t>
            </a:r>
            <a:r>
              <a:rPr b="1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 current line, then stop and return to JDB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current line contains a call to a method, the execution traverses to the first line in the called method.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685800" y="1981200"/>
            <a:ext cx="7772400" cy="15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Stepping over the current line</a:t>
            </a:r>
            <a:r>
              <a:rPr b="1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step, but treat function call as one source line.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533400" y="1981200"/>
            <a:ext cx="8077200" cy="220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 continuous execution of the program until either one of the followings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breakpoint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program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685800" y="381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457200" y="1447800"/>
            <a:ext cx="8077200" cy="510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30861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endParaRPr/>
          </a:p>
          <a:p>
            <a:pPr indent="-257175" lvl="1" marL="66865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the value of an expression</a:t>
            </a:r>
            <a:endParaRPr/>
          </a:p>
          <a:p>
            <a:pPr indent="-205739" lvl="2" marL="10287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1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expression</a:t>
            </a:r>
            <a:endParaRPr/>
          </a:p>
          <a:p>
            <a:pPr indent="-205740" lvl="3" marL="14401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MyClass.myStaticField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5740" lvl="3" marL="14401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i + j + k</a:t>
            </a:r>
            <a:endParaRPr/>
          </a:p>
          <a:p>
            <a:pPr indent="-205740" lvl="3" marL="14401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myObj.myMethod() </a:t>
            </a:r>
            <a:r>
              <a:rPr b="1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myMethod returns a non-null)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5740" lvl="3" marL="14401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new java.lang.String("Hello").length() </a:t>
            </a:r>
            <a:endParaRPr/>
          </a:p>
          <a:p>
            <a:pPr indent="-308610" lvl="0" marL="30861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Dump</a:t>
            </a:r>
            <a:endParaRPr/>
          </a:p>
          <a:p>
            <a:pPr indent="-257175" lvl="1" marL="66865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all the content of an object</a:t>
            </a:r>
            <a:endParaRPr/>
          </a:p>
          <a:p>
            <a:pPr indent="-205739" lvl="2" marL="10287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1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dump &lt;object&gt;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228600" y="914400"/>
            <a:ext cx="8763000" cy="579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path-complete test cases for each of the programs below.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max(int x, int y, int z)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(x&gt;y)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if (x&gt;z) return x; else return z;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(y&gt;z) return y; else return z;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while(x&gt;0) 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(y&lt;0) {do something and then break;}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do something;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x--; y--;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8"/>
          <p:cNvSpPr txBox="1"/>
          <p:nvPr>
            <p:ph type="title"/>
          </p:nvPr>
        </p:nvSpPr>
        <p:spPr>
          <a:xfrm>
            <a:off x="609600" y="2286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533400" y="3810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Debugging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52400" y="1524000"/>
            <a:ext cx="8763000" cy="213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if a code contains errors.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locate the error and fix it.</a:t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2438400" y="4343400"/>
            <a:ext cx="4343400" cy="1676400"/>
            <a:chOff x="1728" y="2832"/>
            <a:chExt cx="2736" cy="1056"/>
          </a:xfrm>
        </p:grpSpPr>
        <p:grpSp>
          <p:nvGrpSpPr>
            <p:cNvPr id="113" name="Google Shape;113;p16"/>
            <p:cNvGrpSpPr/>
            <p:nvPr/>
          </p:nvGrpSpPr>
          <p:grpSpPr>
            <a:xfrm>
              <a:off x="1728" y="2880"/>
              <a:ext cx="1008" cy="432"/>
              <a:chOff x="1728" y="2880"/>
              <a:chExt cx="1008" cy="432"/>
            </a:xfrm>
          </p:grpSpPr>
          <p:sp>
            <p:nvSpPr>
              <p:cNvPr id="114" name="Google Shape;114;p16"/>
              <p:cNvSpPr/>
              <p:nvPr/>
            </p:nvSpPr>
            <p:spPr>
              <a:xfrm>
                <a:off x="1728" y="2880"/>
                <a:ext cx="1008" cy="432"/>
              </a:xfrm>
              <a:prstGeom prst="rect">
                <a:avLst/>
              </a:prstGeom>
              <a:solidFill>
                <a:srgbClr val="CCFFFF"/>
              </a:solidFill>
              <a:ln cap="sq" cmpd="sng" w="31750">
                <a:solidFill>
                  <a:srgbClr val="9900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Google Shape;115;p16"/>
              <p:cNvSpPr txBox="1"/>
              <p:nvPr/>
            </p:nvSpPr>
            <p:spPr>
              <a:xfrm>
                <a:off x="1896" y="2976"/>
                <a:ext cx="67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Testing</a:t>
                </a:r>
                <a:endParaRPr/>
              </a:p>
            </p:txBody>
          </p:sp>
        </p:grpSp>
        <p:sp>
          <p:nvSpPr>
            <p:cNvPr id="116" name="Google Shape;116;p16"/>
            <p:cNvSpPr txBox="1"/>
            <p:nvPr/>
          </p:nvSpPr>
          <p:spPr>
            <a:xfrm>
              <a:off x="3888" y="3408"/>
              <a:ext cx="48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25" lIns="9125" spcFirstLastPara="1" rIns="9125" wrap="square" tIns="9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3312" y="2832"/>
              <a:ext cx="1152" cy="576"/>
              <a:chOff x="2640" y="2928"/>
              <a:chExt cx="1152" cy="576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2640" y="2928"/>
                <a:ext cx="1152" cy="576"/>
              </a:xfrm>
              <a:prstGeom prst="diamond">
                <a:avLst/>
              </a:prstGeom>
              <a:solidFill>
                <a:srgbClr val="CCFFCC"/>
              </a:solidFill>
              <a:ln cap="sq" cmpd="sng" w="31750">
                <a:solidFill>
                  <a:srgbClr val="9900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Google Shape;119;p16"/>
              <p:cNvSpPr txBox="1"/>
              <p:nvPr/>
            </p:nvSpPr>
            <p:spPr>
              <a:xfrm>
                <a:off x="2880" y="3072"/>
                <a:ext cx="67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Error?</a:t>
                </a:r>
                <a:endParaRPr/>
              </a:p>
            </p:txBody>
          </p:sp>
        </p:grpSp>
        <p:cxnSp>
          <p:nvCxnSpPr>
            <p:cNvPr id="120" name="Google Shape;120;p16"/>
            <p:cNvCxnSpPr/>
            <p:nvPr/>
          </p:nvCxnSpPr>
          <p:spPr>
            <a:xfrm>
              <a:off x="2736" y="3120"/>
              <a:ext cx="576" cy="0"/>
            </a:xfrm>
            <a:prstGeom prst="straightConnector1">
              <a:avLst/>
            </a:prstGeom>
            <a:noFill/>
            <a:ln cap="sq" cmpd="sng" w="317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1" name="Google Shape;121;p16"/>
            <p:cNvCxnSpPr/>
            <p:nvPr/>
          </p:nvCxnSpPr>
          <p:spPr>
            <a:xfrm>
              <a:off x="3888" y="3408"/>
              <a:ext cx="0" cy="288"/>
            </a:xfrm>
            <a:prstGeom prst="straightConnector1">
              <a:avLst/>
            </a:prstGeom>
            <a:noFill/>
            <a:ln cap="sq" cmpd="sng" w="317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6"/>
            <p:cNvCxnSpPr/>
            <p:nvPr/>
          </p:nvCxnSpPr>
          <p:spPr>
            <a:xfrm>
              <a:off x="2208" y="3696"/>
              <a:ext cx="288" cy="0"/>
            </a:xfrm>
            <a:prstGeom prst="straightConnector1">
              <a:avLst/>
            </a:prstGeom>
            <a:noFill/>
            <a:ln cap="sq" cmpd="sng" w="317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6"/>
            <p:cNvCxnSpPr/>
            <p:nvPr/>
          </p:nvCxnSpPr>
          <p:spPr>
            <a:xfrm rot="10800000">
              <a:off x="2208" y="3312"/>
              <a:ext cx="0" cy="384"/>
            </a:xfrm>
            <a:prstGeom prst="straightConnector1">
              <a:avLst/>
            </a:prstGeom>
            <a:noFill/>
            <a:ln cap="sq" cmpd="sng" w="317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24" name="Google Shape;124;p16"/>
            <p:cNvGrpSpPr/>
            <p:nvPr/>
          </p:nvGrpSpPr>
          <p:grpSpPr>
            <a:xfrm>
              <a:off x="2544" y="3456"/>
              <a:ext cx="1008" cy="432"/>
              <a:chOff x="1728" y="2880"/>
              <a:chExt cx="1008" cy="432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1728" y="2880"/>
                <a:ext cx="1008" cy="432"/>
              </a:xfrm>
              <a:prstGeom prst="rect">
                <a:avLst/>
              </a:prstGeom>
              <a:solidFill>
                <a:srgbClr val="CCFFFF"/>
              </a:solidFill>
              <a:ln cap="sq" cmpd="sng" w="31750">
                <a:solidFill>
                  <a:srgbClr val="9900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" name="Google Shape;126;p16"/>
              <p:cNvSpPr txBox="1"/>
              <p:nvPr/>
            </p:nvSpPr>
            <p:spPr>
              <a:xfrm>
                <a:off x="1896" y="2976"/>
                <a:ext cx="67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Debug</a:t>
                </a:r>
                <a:endParaRPr/>
              </a:p>
            </p:txBody>
          </p:sp>
        </p:grpSp>
        <p:cxnSp>
          <p:nvCxnSpPr>
            <p:cNvPr id="127" name="Google Shape;127;p16"/>
            <p:cNvCxnSpPr/>
            <p:nvPr/>
          </p:nvCxnSpPr>
          <p:spPr>
            <a:xfrm>
              <a:off x="3552" y="3696"/>
              <a:ext cx="336" cy="0"/>
            </a:xfrm>
            <a:prstGeom prst="straightConnector1">
              <a:avLst/>
            </a:prstGeom>
            <a:noFill/>
            <a:ln cap="sq" cmpd="sng" w="317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533400" y="4572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vs. verification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28600" y="1600200"/>
            <a:ext cx="8686800" cy="274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lang="en-GB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of running a program on a set of test cases and comparing the actual results with the expected results.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lang="en-GB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formal or informal reasoning that a program works for all possible inputs.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533400" y="4572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Black-box and White-box Testing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81000" y="1295400"/>
            <a:ext cx="8458200" cy="350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❑"/>
            </a:pPr>
            <a:r>
              <a:rPr lang="en-GB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Black-box testing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that we cannot examine the code as we devise test cases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Seeing the code can bias the test cases we create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Forces testers to use design </a:t>
            </a: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</a:t>
            </a: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rather than the code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Black-box testing is also known as  </a:t>
            </a: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testing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339725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❑"/>
            </a:pPr>
            <a:r>
              <a:rPr b="0" i="0" lang="en-GB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White-box (or glass-box) testing 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that we can “see” or examine the code as we develop test cases.</a:t>
            </a:r>
            <a:endParaRPr/>
          </a:p>
          <a:p>
            <a:pPr indent="-339725" lvl="2" marL="79692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is also called </a:t>
            </a: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testing</a:t>
            </a:r>
            <a:r>
              <a:rPr b="0" i="0" lang="en-GB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Complementary techniques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4294967295" type="title"/>
          </p:nvPr>
        </p:nvSpPr>
        <p:spPr>
          <a:xfrm>
            <a:off x="228600" y="2286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paths through the specification</a:t>
            </a:r>
            <a:endParaRPr b="0" i="0" sz="4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381000" y="13716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Black-box tests should test all paths through the specification.</a:t>
            </a:r>
            <a:r>
              <a:rPr lang="en-GB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219200" y="2133600"/>
            <a:ext cx="6914137" cy="2345257"/>
          </a:xfrm>
          <a:prstGeom prst="rect">
            <a:avLst/>
          </a:prstGeom>
          <a:noFill/>
          <a:ln cap="sq" cmpd="sng" w="12700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sqrt( double x, double epsilon)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requirement: x&gt;=0 &amp;&amp; .00001 &lt; epsilon &lt; .001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result: x-epsilon &lt;= sqrt*sqrt &lt;= x+epsilon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57200" y="464820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test all paths</a:t>
            </a:r>
            <a:endParaRPr/>
          </a:p>
          <a:p>
            <a:pPr indent="-4572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0 and .00001 &lt; epsilon &lt; .001</a:t>
            </a:r>
            <a:endParaRPr/>
          </a:p>
          <a:p>
            <a:pPr indent="-4572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&gt; 0 and .00001 &lt; epsilon &lt; .001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533400" y="1524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Testing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381000" y="990600"/>
            <a:ext cx="838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❑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tests should be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complete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test data to check all paths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grpSp>
        <p:nvGrpSpPr>
          <p:cNvPr id="161" name="Google Shape;161;p20"/>
          <p:cNvGrpSpPr/>
          <p:nvPr/>
        </p:nvGrpSpPr>
        <p:grpSpPr>
          <a:xfrm>
            <a:off x="457200" y="1981200"/>
            <a:ext cx="5867400" cy="4471988"/>
            <a:chOff x="288" y="1248"/>
            <a:chExt cx="3816" cy="2817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288" y="1680"/>
              <a:ext cx="1680" cy="2385"/>
            </a:xfrm>
            <a:prstGeom prst="rect">
              <a:avLst/>
            </a:prstGeom>
            <a:noFill/>
            <a:ln cap="sq" cmpd="sng" w="12700">
              <a:solidFill>
                <a:schemeClr val="accent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r>
                <a:rPr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(x != 3)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y = 5;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</a:t>
              </a:r>
              <a:r>
                <a:rPr b="1"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else</a:t>
              </a:r>
              <a:r>
                <a:rPr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{</a:t>
              </a:r>
              <a:endParaRPr b="1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z = z - x;</a:t>
              </a:r>
              <a:endParaRPr b="1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}\</a:t>
              </a:r>
              <a:endParaRPr b="1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r>
                <a:rPr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(z &gt; 1)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z = z / x;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</a:t>
              </a:r>
              <a:r>
                <a:rPr b="1"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else</a:t>
              </a:r>
              <a:r>
                <a:rPr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z = 0;</a:t>
              </a:r>
              <a:endParaRPr b="1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63" name="Google Shape;163;p20"/>
            <p:cNvGrpSpPr/>
            <p:nvPr/>
          </p:nvGrpSpPr>
          <p:grpSpPr>
            <a:xfrm>
              <a:off x="2256" y="1248"/>
              <a:ext cx="1848" cy="2736"/>
              <a:chOff x="2880" y="1392"/>
              <a:chExt cx="1848" cy="2736"/>
            </a:xfrm>
          </p:grpSpPr>
          <p:grpSp>
            <p:nvGrpSpPr>
              <p:cNvPr id="164" name="Google Shape;164;p20"/>
              <p:cNvGrpSpPr/>
              <p:nvPr/>
            </p:nvGrpSpPr>
            <p:grpSpPr>
              <a:xfrm>
                <a:off x="2880" y="1392"/>
                <a:ext cx="1848" cy="2736"/>
                <a:chOff x="3096" y="912"/>
                <a:chExt cx="2520" cy="3216"/>
              </a:xfrm>
            </p:grpSpPr>
            <p:sp>
              <p:nvSpPr>
                <p:cNvPr id="165" name="Google Shape;165;p20"/>
                <p:cNvSpPr/>
                <p:nvPr/>
              </p:nvSpPr>
              <p:spPr>
                <a:xfrm>
                  <a:off x="3888" y="1248"/>
                  <a:ext cx="960" cy="48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if (x != 3)</a:t>
                  </a:r>
                  <a:endParaRPr/>
                </a:p>
              </p:txBody>
            </p:sp>
            <p:sp>
              <p:nvSpPr>
                <p:cNvPr id="166" name="Google Shape;166;p20"/>
                <p:cNvSpPr/>
                <p:nvPr/>
              </p:nvSpPr>
              <p:spPr>
                <a:xfrm>
                  <a:off x="3096" y="1872"/>
                  <a:ext cx="960" cy="48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y = 5</a:t>
                  </a:r>
                  <a:endParaRPr/>
                </a:p>
              </p:txBody>
            </p:sp>
            <p:sp>
              <p:nvSpPr>
                <p:cNvPr id="167" name="Google Shape;167;p20"/>
                <p:cNvSpPr/>
                <p:nvPr/>
              </p:nvSpPr>
              <p:spPr>
                <a:xfrm>
                  <a:off x="4656" y="1872"/>
                  <a:ext cx="960" cy="48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z = z - x</a:t>
                  </a:r>
                  <a:endParaRPr/>
                </a:p>
              </p:txBody>
            </p:sp>
            <p:sp>
              <p:nvSpPr>
                <p:cNvPr id="168" name="Google Shape;168;p20"/>
                <p:cNvSpPr/>
                <p:nvPr/>
              </p:nvSpPr>
              <p:spPr>
                <a:xfrm>
                  <a:off x="3888" y="2544"/>
                  <a:ext cx="960" cy="48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if (z &gt; 1)</a:t>
                  </a:r>
                  <a:endParaRPr/>
                </a:p>
              </p:txBody>
            </p:sp>
            <p:sp>
              <p:nvSpPr>
                <p:cNvPr id="169" name="Google Shape;169;p20"/>
                <p:cNvSpPr/>
                <p:nvPr/>
              </p:nvSpPr>
              <p:spPr>
                <a:xfrm>
                  <a:off x="3096" y="3120"/>
                  <a:ext cx="960" cy="48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z = z / x</a:t>
                  </a:r>
                  <a:endParaRPr/>
                </a:p>
              </p:txBody>
            </p:sp>
            <p:sp>
              <p:nvSpPr>
                <p:cNvPr id="170" name="Google Shape;170;p20"/>
                <p:cNvSpPr/>
                <p:nvPr/>
              </p:nvSpPr>
              <p:spPr>
                <a:xfrm>
                  <a:off x="4656" y="3168"/>
                  <a:ext cx="960" cy="48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GB"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z = 0</a:t>
                  </a:r>
                  <a:endParaRPr/>
                </a:p>
              </p:txBody>
            </p:sp>
            <p:sp>
              <p:nvSpPr>
                <p:cNvPr id="171" name="Google Shape;171;p20"/>
                <p:cNvSpPr/>
                <p:nvPr/>
              </p:nvSpPr>
              <p:spPr>
                <a:xfrm>
                  <a:off x="4224" y="393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2" name="Google Shape;172;p20"/>
                <p:cNvSpPr/>
                <p:nvPr/>
              </p:nvSpPr>
              <p:spPr>
                <a:xfrm>
                  <a:off x="4272" y="91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73" name="Google Shape;173;p20"/>
                <p:cNvCxnSpPr/>
                <p:nvPr/>
              </p:nvCxnSpPr>
              <p:spPr>
                <a:xfrm>
                  <a:off x="4368" y="1104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74" name="Google Shape;174;p20"/>
                <p:cNvCxnSpPr/>
                <p:nvPr/>
              </p:nvCxnSpPr>
              <p:spPr>
                <a:xfrm flipH="1">
                  <a:off x="3600" y="1728"/>
                  <a:ext cx="768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75" name="Google Shape;175;p20"/>
                <p:cNvCxnSpPr/>
                <p:nvPr/>
              </p:nvCxnSpPr>
              <p:spPr>
                <a:xfrm>
                  <a:off x="4368" y="1728"/>
                  <a:ext cx="768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76" name="Google Shape;176;p20"/>
                <p:cNvCxnSpPr/>
                <p:nvPr/>
              </p:nvCxnSpPr>
              <p:spPr>
                <a:xfrm>
                  <a:off x="3552" y="2352"/>
                  <a:ext cx="816" cy="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77" name="Google Shape;177;p20"/>
                <p:cNvCxnSpPr/>
                <p:nvPr/>
              </p:nvCxnSpPr>
              <p:spPr>
                <a:xfrm flipH="1">
                  <a:off x="4416" y="2352"/>
                  <a:ext cx="720" cy="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78" name="Google Shape;178;p20"/>
                <p:cNvCxnSpPr/>
                <p:nvPr/>
              </p:nvCxnSpPr>
              <p:spPr>
                <a:xfrm flipH="1">
                  <a:off x="3552" y="3024"/>
                  <a:ext cx="768" cy="9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79" name="Google Shape;179;p20"/>
                <p:cNvCxnSpPr/>
                <p:nvPr/>
              </p:nvCxnSpPr>
              <p:spPr>
                <a:xfrm>
                  <a:off x="4320" y="3024"/>
                  <a:ext cx="864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80" name="Google Shape;180;p20"/>
                <p:cNvCxnSpPr/>
                <p:nvPr/>
              </p:nvCxnSpPr>
              <p:spPr>
                <a:xfrm>
                  <a:off x="3552" y="3600"/>
                  <a:ext cx="768" cy="33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81" name="Google Shape;181;p20"/>
                <p:cNvCxnSpPr/>
                <p:nvPr/>
              </p:nvCxnSpPr>
              <p:spPr>
                <a:xfrm flipH="1">
                  <a:off x="4320" y="3648"/>
                  <a:ext cx="816" cy="28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182" name="Google Shape;182;p20"/>
              <p:cNvSpPr txBox="1"/>
              <p:nvPr/>
            </p:nvSpPr>
            <p:spPr>
              <a:xfrm>
                <a:off x="3264" y="1968"/>
                <a:ext cx="288" cy="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25" lIns="9125" spcFirstLastPara="1" rIns="9125" wrap="square" tIns="9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9933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183" name="Google Shape;183;p20"/>
              <p:cNvSpPr txBox="1"/>
              <p:nvPr/>
            </p:nvSpPr>
            <p:spPr>
              <a:xfrm>
                <a:off x="3216" y="3072"/>
                <a:ext cx="288" cy="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25" lIns="9125" spcFirstLastPara="1" rIns="9125" wrap="square" tIns="9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9933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sp>
            <p:nvSpPr>
              <p:cNvPr id="184" name="Google Shape;184;p20"/>
              <p:cNvSpPr txBox="1"/>
              <p:nvPr/>
            </p:nvSpPr>
            <p:spPr>
              <a:xfrm>
                <a:off x="4080" y="1968"/>
                <a:ext cx="288" cy="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25" lIns="9125" spcFirstLastPara="1" rIns="9125" wrap="square" tIns="9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9933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  <p:sp>
            <p:nvSpPr>
              <p:cNvPr id="185" name="Google Shape;185;p20"/>
              <p:cNvSpPr txBox="1"/>
              <p:nvPr/>
            </p:nvSpPr>
            <p:spPr>
              <a:xfrm>
                <a:off x="4128" y="3072"/>
                <a:ext cx="288" cy="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25" lIns="9125" spcFirstLastPara="1" rIns="9125" wrap="square" tIns="91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9933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</p:grpSp>
      </p:grpSp>
      <p:sp>
        <p:nvSpPr>
          <p:cNvPr id="186" name="Google Shape;186;p20"/>
          <p:cNvSpPr txBox="1"/>
          <p:nvPr/>
        </p:nvSpPr>
        <p:spPr>
          <a:xfrm>
            <a:off x="6629400" y="2362200"/>
            <a:ext cx="2209800" cy="794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&lt;x=0, z=1&gt;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Paths A, 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6629400" y="3429000"/>
            <a:ext cx="2209800" cy="794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&lt;x=0, z=3&gt;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Paths A, C.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6705600" y="4463736"/>
            <a:ext cx="2209800" cy="794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&lt;x=3, z=3&gt;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Paths B, C.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6781800" y="5486400"/>
            <a:ext cx="2209800" cy="794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&lt;x=3, z=1&gt;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Paths B, 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76200" y="2286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testing for loops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457200" y="403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iterations is not known.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impossible to test all possible number of iterations.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cases should include 0, 1, 2 iterations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1219200" y="2076271"/>
            <a:ext cx="6934200" cy="1569660"/>
          </a:xfrm>
          <a:prstGeom prst="rect">
            <a:avLst/>
          </a:prstGeom>
          <a:noFill/>
          <a:ln cap="sq" cmpd="sng" w="12700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(x&gt;0) {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do something;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76200" y="2286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Path-completeness doesn’t guarantee no errors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457200" y="4038600"/>
            <a:ext cx="8001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above program, there is only one path.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 (3, 1, 2) works for the only path.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Obviously, the program doesn’t work for a lot of inputs.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1219200" y="2076271"/>
            <a:ext cx="6934200" cy="1200329"/>
          </a:xfrm>
          <a:prstGeom prst="rect">
            <a:avLst/>
          </a:prstGeom>
          <a:noFill/>
          <a:ln cap="sq" cmpd="sng" w="12700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max (int x, int y, int z) {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return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-javaClasses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