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7559675" cx="10080625"/>
  <p:notesSz cx="7556500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2" type="sldNum"/>
          </p:nvPr>
        </p:nvSpPr>
        <p:spPr>
          <a:xfrm>
            <a:off x="4280268" y="10155367"/>
            <a:ext cx="3274483" cy="534591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104250" spcFirstLastPara="1" rIns="104250" wrap="square" tIns="5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1169988" y="5086350"/>
            <a:ext cx="5222875" cy="4108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311275" y="1027113"/>
            <a:ext cx="4933950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664619" y="178594"/>
            <a:ext cx="4760913" cy="8607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55407" y="2669381"/>
            <a:ext cx="6235700" cy="215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775494" y="592932"/>
            <a:ext cx="6235700" cy="6303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741363" y="2101850"/>
            <a:ext cx="4227512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5121275" y="2101850"/>
            <a:ext cx="4227513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861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–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575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4325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–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0035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0035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0035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0034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0034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718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238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80035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–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432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432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7432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7432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7432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720"/>
              <a:buFont typeface="Noto Sans Symbols"/>
              <a:buChar char="●"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405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1363" y="2101850"/>
            <a:ext cx="8607425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93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93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93000"/>
              </a:lnSpc>
              <a:spcBef>
                <a:spcPts val="275"/>
              </a:spcBef>
              <a:spcAft>
                <a:spcPts val="275"/>
              </a:spcAft>
              <a:buClr>
                <a:srgbClr val="000000"/>
              </a:buClr>
              <a:buSzPts val="900"/>
              <a:buFont typeface="Noto Sans Symbols"/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03288" y="2363787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in Java</a:t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7751763" y="2359025"/>
            <a:ext cx="1587" cy="144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ancy_c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1112" y="4694237"/>
            <a:ext cx="1211262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781050" y="839787"/>
            <a:ext cx="8609013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Java's Exception Handling Policy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741363" y="2743200"/>
            <a:ext cx="8609012" cy="2713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requires that the programmer either: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 with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exceptions when they occur, using try  and catch, or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1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explicitly hand off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exception to the method that calls the method in which the exception occurs.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706436" y="153987"/>
            <a:ext cx="8829676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Java Exception Handling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44512" y="1797050"/>
            <a:ext cx="9067800" cy="1449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8775" lvl="0" marL="3587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AutoNum type="arabicPeriod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Separating Exception Handling Code from “Regular” Code</a:t>
            </a:r>
            <a:endParaRPr/>
          </a:p>
          <a:p>
            <a:pPr indent="-358775" lvl="0" marL="358775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AutoNum type="arabicPeriod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Propagating Exceptions Up the Call Stack is faster.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730250" y="122238"/>
            <a:ext cx="8609013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1:</a:t>
            </a:r>
            <a:b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Separating Exception Handling Code from “Regular” Code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925638" y="3627437"/>
            <a:ext cx="5876925" cy="22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readFile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open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determine its size;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allocate that much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read the file into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   close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63512" y="2332037"/>
            <a:ext cx="9764713" cy="403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Here is pseudocode for reading a file into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lang="en-GB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memory: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741363" y="627063"/>
            <a:ext cx="8609012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with readFile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741362" y="2101850"/>
            <a:ext cx="8870949" cy="2897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the file can't be opened?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the length of the file can't be determined?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enough memory can't be allocated?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the read fails?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the file can't be closed?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39712" y="90488"/>
            <a:ext cx="9688513" cy="946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With Traditional Programming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154112" y="1112838"/>
            <a:ext cx="8153400" cy="617547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errorCodeType readFile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nitialize errorCode = 0;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file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(theFileIsOpen)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length of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if (gotTheFileLength)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that much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if (gotEnoughMemory)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the file into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if (readFailed)  errorCode = -1;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} else errorCode = -2;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} else errorCode = -3;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(theFileDidntClose &amp;&amp; errorCode == 0)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errorCode = -4;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}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else  errorCode = -5;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return errorCode;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82650" y="150814"/>
            <a:ext cx="8609013" cy="885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With Java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392112" y="960437"/>
            <a:ext cx="5486400" cy="6292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readFile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try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determine its size;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allocate that much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read the file into memory;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rgbClr val="DC2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close the 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catch (fileOpenFailed)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doSomething;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catch (sizeDeterminationFailed)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doSomething;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catch (memoryAllocationFailed)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doSomething;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catch (readFailed)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doSomething;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catch (fileCloseFailed)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doSomething;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6335712" y="4691253"/>
            <a:ext cx="3203574" cy="183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rPr lang="en-GB" sz="3200">
                <a:solidFill>
                  <a:schemeClr val="accent6"/>
                </a:solidFill>
                <a:latin typeface="Times"/>
                <a:ea typeface="Times"/>
                <a:cs typeface="Times"/>
                <a:sym typeface="Times"/>
              </a:rPr>
              <a:t>Note that the error handling code and “regular'' code are separated.</a:t>
            </a:r>
            <a:endParaRPr sz="3200">
              <a:solidFill>
                <a:schemeClr val="accent6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5573712" y="3246437"/>
            <a:ext cx="381000" cy="32766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720725" y="122237"/>
            <a:ext cx="8609013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2:</a:t>
            </a:r>
            <a:b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Propagating Errors Up the Call Stack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925512" y="1935163"/>
            <a:ext cx="3048000" cy="292522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method1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method2;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method2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method3;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method3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readFile;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6434138" y="3597481"/>
            <a:ext cx="2279650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method1</a:t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6434138" y="2987881"/>
            <a:ext cx="2279650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method2</a:t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6434138" y="2379869"/>
            <a:ext cx="2279650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method3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6434138" y="1771856"/>
            <a:ext cx="2279650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readFile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6799263" y="4306888"/>
            <a:ext cx="1476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Stack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790574" y="5360988"/>
            <a:ext cx="8288337" cy="140474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also that method1 is the only method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interested in the errors that occur within readFile.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error code get propagated up the stack?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5461000" y="3303588"/>
            <a:ext cx="922338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>
            <a:off x="6251575" y="3273425"/>
            <a:ext cx="120650" cy="30163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8"/>
          <p:cNvCxnSpPr/>
          <p:nvPr/>
        </p:nvCxnSpPr>
        <p:spPr>
          <a:xfrm flipH="1" rot="10800000">
            <a:off x="6343650" y="3302000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8"/>
          <p:cNvSpPr txBox="1"/>
          <p:nvPr/>
        </p:nvSpPr>
        <p:spPr>
          <a:xfrm>
            <a:off x="5553075" y="3444875"/>
            <a:ext cx="3686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461000" y="2636838"/>
            <a:ext cx="922338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6251575" y="2606675"/>
            <a:ext cx="120650" cy="30163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8"/>
          <p:cNvCxnSpPr/>
          <p:nvPr/>
        </p:nvCxnSpPr>
        <p:spPr>
          <a:xfrm flipH="1" rot="10800000">
            <a:off x="6343650" y="2636838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8"/>
          <p:cNvSpPr txBox="1"/>
          <p:nvPr/>
        </p:nvSpPr>
        <p:spPr>
          <a:xfrm>
            <a:off x="5553075" y="2779713"/>
            <a:ext cx="3686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461000" y="1971675"/>
            <a:ext cx="922338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6251575" y="1941513"/>
            <a:ext cx="120650" cy="30162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6343650" y="1970088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5553075" y="2112963"/>
            <a:ext cx="3686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1850" y="293688"/>
            <a:ext cx="8609013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Propagating Errors Using Traditional Programming 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620712" y="1641475"/>
            <a:ext cx="4038599" cy="585044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method1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errorCodeType error;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error = call method2;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(error) </a:t>
            </a: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error;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else Do normal process;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errorCodeType method2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errorCodeType error;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error = call method3;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(error) </a:t>
            </a: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error;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else Do normal procee;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errorCodeType method3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errorCodeType error;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error = call readFile;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if (error) </a:t>
            </a:r>
            <a:r>
              <a:rPr lang="en-GB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error;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else do normal process;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5780557" y="5202341"/>
            <a:ext cx="2001837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method1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5780557" y="4883562"/>
            <a:ext cx="2001837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method2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780557" y="4522787"/>
            <a:ext cx="2001837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method3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5780557" y="4197762"/>
            <a:ext cx="2001837" cy="325025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readFile</a:t>
            </a:r>
            <a:endParaRPr sz="2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5998046" y="5818187"/>
            <a:ext cx="1476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 Stack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036021" y="5153024"/>
            <a:ext cx="363537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5036021" y="4848224"/>
            <a:ext cx="363537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5036021" y="4467224"/>
            <a:ext cx="363537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8236421" y="4312755"/>
            <a:ext cx="1269578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 error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236421" y="4693755"/>
            <a:ext cx="1269578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 error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8236420" y="5074755"/>
            <a:ext cx="1752601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Return error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8" name="Google Shape;198;p29"/>
          <p:cNvSpPr/>
          <p:nvPr/>
        </p:nvSpPr>
        <p:spPr>
          <a:xfrm flipH="1" rot="10800000">
            <a:off x="5426546" y="5163954"/>
            <a:ext cx="277812" cy="2286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9"/>
          <p:cNvSpPr/>
          <p:nvPr/>
        </p:nvSpPr>
        <p:spPr>
          <a:xfrm flipH="1" rot="10800000">
            <a:off x="5399558" y="4859155"/>
            <a:ext cx="277812" cy="2286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/>
          <p:nvPr/>
        </p:nvSpPr>
        <p:spPr>
          <a:xfrm flipH="1" rot="10800000">
            <a:off x="5399558" y="4478155"/>
            <a:ext cx="277812" cy="2286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9"/>
          <p:cNvSpPr/>
          <p:nvPr/>
        </p:nvSpPr>
        <p:spPr>
          <a:xfrm flipH="1">
            <a:off x="7837958" y="4294187"/>
            <a:ext cx="304800" cy="3048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/>
          <p:nvPr/>
        </p:nvSpPr>
        <p:spPr>
          <a:xfrm flipH="1">
            <a:off x="7837958" y="4675187"/>
            <a:ext cx="304800" cy="3048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9"/>
          <p:cNvSpPr/>
          <p:nvPr/>
        </p:nvSpPr>
        <p:spPr>
          <a:xfrm flipH="1">
            <a:off x="7837958" y="5056187"/>
            <a:ext cx="304800" cy="304800"/>
          </a:xfrm>
          <a:custGeom>
            <a:rect b="b" l="l" r="r" t="t"/>
            <a:pathLst>
              <a:path extrusionOk="0" h="330" w="223">
                <a:moveTo>
                  <a:pt x="223" y="0"/>
                </a:moveTo>
                <a:cubicBezTo>
                  <a:pt x="186" y="27"/>
                  <a:pt x="2" y="107"/>
                  <a:pt x="1" y="162"/>
                </a:cubicBezTo>
                <a:cubicBezTo>
                  <a:pt x="0" y="217"/>
                  <a:pt x="172" y="295"/>
                  <a:pt x="217" y="33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11213" y="242888"/>
            <a:ext cx="8609012" cy="117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Propagating Exceptions In Java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728663" y="2208213"/>
            <a:ext cx="4001095" cy="3791807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method1</a:t>
            </a: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try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call method2;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} catch (exception)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    Process error;</a:t>
            </a:r>
            <a:endParaRPr sz="20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method2 </a:t>
            </a: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throws exception </a:t>
            </a: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call method3;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method3</a:t>
            </a: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throws exception </a:t>
            </a: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call readFile;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1" lang="en-GB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6121400" y="4133850"/>
            <a:ext cx="2279650" cy="608013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method1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121400" y="3525838"/>
            <a:ext cx="2279650" cy="608012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method2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6121400" y="2917825"/>
            <a:ext cx="2279650" cy="608013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method3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121400" y="2309813"/>
            <a:ext cx="2279650" cy="608012"/>
          </a:xfrm>
          <a:prstGeom prst="roundRect">
            <a:avLst>
              <a:gd fmla="val 259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lang="en-GB" sz="2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readFile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6484938" y="4986338"/>
            <a:ext cx="14763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 Stack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5148263" y="3983038"/>
            <a:ext cx="922337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30"/>
          <p:cNvCxnSpPr/>
          <p:nvPr/>
        </p:nvCxnSpPr>
        <p:spPr>
          <a:xfrm>
            <a:off x="5938838" y="3952875"/>
            <a:ext cx="120650" cy="30163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0"/>
          <p:cNvCxnSpPr/>
          <p:nvPr/>
        </p:nvCxnSpPr>
        <p:spPr>
          <a:xfrm flipH="1" rot="10800000">
            <a:off x="6029325" y="3981450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0"/>
          <p:cNvSpPr txBox="1"/>
          <p:nvPr/>
        </p:nvSpPr>
        <p:spPr>
          <a:xfrm>
            <a:off x="5238750" y="4124325"/>
            <a:ext cx="363538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5148263" y="3316288"/>
            <a:ext cx="922337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30"/>
          <p:cNvCxnSpPr/>
          <p:nvPr/>
        </p:nvCxnSpPr>
        <p:spPr>
          <a:xfrm>
            <a:off x="5938838" y="3286125"/>
            <a:ext cx="120650" cy="30163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0"/>
          <p:cNvCxnSpPr/>
          <p:nvPr/>
        </p:nvCxnSpPr>
        <p:spPr>
          <a:xfrm flipH="1" rot="10800000">
            <a:off x="6029325" y="3316288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0"/>
          <p:cNvSpPr txBox="1"/>
          <p:nvPr/>
        </p:nvSpPr>
        <p:spPr>
          <a:xfrm>
            <a:off x="5238750" y="3459163"/>
            <a:ext cx="363538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5148263" y="2651125"/>
            <a:ext cx="922337" cy="587375"/>
          </a:xfrm>
          <a:custGeom>
            <a:rect b="b" l="l" r="r" t="t"/>
            <a:pathLst>
              <a:path extrusionOk="0" h="1633" w="2562">
                <a:moveTo>
                  <a:pt x="2477" y="1632"/>
                </a:moveTo>
                <a:cubicBezTo>
                  <a:pt x="0" y="816"/>
                  <a:pt x="2561" y="0"/>
                  <a:pt x="2561" y="0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5938838" y="2620963"/>
            <a:ext cx="120650" cy="30162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/>
          <p:nvPr/>
        </p:nvCxnSpPr>
        <p:spPr>
          <a:xfrm flipH="1" rot="10800000">
            <a:off x="6029325" y="2649538"/>
            <a:ext cx="20638" cy="1143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/>
        </p:nvSpPr>
        <p:spPr>
          <a:xfrm>
            <a:off x="5238750" y="2792413"/>
            <a:ext cx="363538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call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8461375" y="2503488"/>
            <a:ext cx="1398588" cy="1833562"/>
          </a:xfrm>
          <a:custGeom>
            <a:rect b="b" l="l" r="r" t="t"/>
            <a:pathLst>
              <a:path extrusionOk="0" h="5095" w="3886">
                <a:moveTo>
                  <a:pt x="0" y="0"/>
                </a:moveTo>
                <a:cubicBezTo>
                  <a:pt x="3885" y="2054"/>
                  <a:pt x="29" y="5094"/>
                  <a:pt x="29" y="5094"/>
                </a:cubicBezTo>
              </a:path>
            </a:pathLst>
          </a:cu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30"/>
          <p:cNvCxnSpPr/>
          <p:nvPr/>
        </p:nvCxnSpPr>
        <p:spPr>
          <a:xfrm flipH="1">
            <a:off x="8458200" y="4133850"/>
            <a:ext cx="44450" cy="203200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 rot="10800000">
            <a:off x="8470900" y="4335463"/>
            <a:ext cx="144463" cy="53975"/>
          </a:xfrm>
          <a:prstGeom prst="straightConnector1">
            <a:avLst/>
          </a:prstGeom>
          <a:noFill/>
          <a:ln cap="flat" cmpd="sng" w="360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0"/>
          <p:cNvSpPr txBox="1"/>
          <p:nvPr/>
        </p:nvSpPr>
        <p:spPr>
          <a:xfrm>
            <a:off x="9120188" y="3232150"/>
            <a:ext cx="588962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en-GB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throw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11213" y="242888"/>
            <a:ext cx="8496299" cy="946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392112" y="1417637"/>
            <a:ext cx="9296400" cy="530888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ExceptionTest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x = 5, y = 5, z = 0;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try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System.out.println("x/y = " + x/y);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System.out.println("x/z = " + x/z);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System.out.println(“This won’t be printed");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catch(ArithmeticException e)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System.out.println(e.toString()); </a:t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System.out.println("Done with test");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44513" y="2101850"/>
            <a:ext cx="9067800" cy="3125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error condition that occurs during program runtime is called an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exceptions are represented by exception objects, which are generated (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response to error conditions.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includes a rich set of routines for dealing with such circumstances: this is known as </a:t>
            </a:r>
            <a:r>
              <a:rPr b="1" i="1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11213" y="242888"/>
            <a:ext cx="8496299" cy="946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example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392112" y="1417637"/>
            <a:ext cx="9296400" cy="455047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TooSmall extends Exception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String toString () { return "Too small";}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TooBig extends Exception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String toString () { return "Too big";}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NotEven extends Exception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String toString () { return "Not even";}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1" lang="en-GB" sz="2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1" sz="2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1213" y="46038"/>
            <a:ext cx="84200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example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conti.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392112" y="655637"/>
            <a:ext cx="9296400" cy="697837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 java.util.Scanner;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errorHandling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f(int n) throws Exception{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(n&lt;10) throw new TooSmall();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System.out.println("Do f");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g(int n) throws Exception{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(n&gt;100) throw new TooBig();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System.out.println("Do g");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static void h(int n) throws Exception{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(n%2!=0) throw new NotEven();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System.out.println("Do h");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Scanner stdin = new Scanner(System.in);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while (true)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try { int n;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System.out.print("Enter an integer: ");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if (stdin.hasNextInt()) n = stdin.nextInt();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else break;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f(n);	g(n);	h(n);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catch(Exception e) {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System.out.println("\n***** "+e.toString()+" *****\n");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lang="en-GB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781051" y="46037"/>
            <a:ext cx="8526461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explicitly hand off exceptions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5912" y="731837"/>
            <a:ext cx="9612313" cy="675163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infix {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</a:t>
            </a:r>
            <a:endParaRPr b="0" i="0" sz="20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static void main(String[] args) </a:t>
            </a:r>
            <a:r>
              <a:rPr b="1" i="0" lang="en-GB" sz="2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IOException </a:t>
            </a: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Post;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while(true) {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System.out.print("Enter infix: ");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System.out.flush();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InputStreamReader isr = new InputStreamReader(System.in);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BufferedReader br = new BufferedReader(isr);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 s = br.readLine();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 s.equals("") ) break;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Post = infixToPostfix(s);    …..		</a:t>
            </a:r>
            <a:endParaRPr b="0" i="0" sz="18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1079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20027" y="814069"/>
            <a:ext cx="8887486" cy="75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exceptions</a:t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6717" y="2179637"/>
            <a:ext cx="9500395" cy="3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general types of exceptions that may occur within programs:</a:t>
            </a:r>
            <a:endParaRPr/>
          </a:p>
          <a:p>
            <a:pPr indent="-354013" lvl="1" marL="354013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exceptions are those that must be handled by the programmer otherwise the program won’t compile.</a:t>
            </a:r>
            <a:endParaRPr/>
          </a:p>
          <a:p>
            <a:pPr indent="-290513" lvl="2" marL="6858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represent exceptions that are frequently considered “non fatal” to program execution.</a:t>
            </a:r>
            <a:endParaRPr/>
          </a:p>
          <a:p>
            <a:pPr indent="-354013" lvl="1" marL="35401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 exceptions are those that the compiler doesn’t care if the programmer handles.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831850" y="534987"/>
            <a:ext cx="8609013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Checked Exceptions</a:t>
            </a:r>
            <a:endParaRPr/>
          </a:p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41363" y="2406650"/>
            <a:ext cx="8609012" cy="22113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IOException and any of its subclasses</a:t>
            </a:r>
            <a:endParaRPr/>
          </a:p>
          <a:p>
            <a:pPr indent="-323850" lvl="0" marL="431800" marR="0" rtl="0" algn="l">
              <a:lnSpc>
                <a:spcPct val="88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InterruptedException (thrown when a thread is interrupted)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exception you invent by subclassing Exception.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71525" y="374650"/>
            <a:ext cx="8609013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Unchecked Exceptions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62000" y="1828800"/>
            <a:ext cx="8609013" cy="4946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Subclasses of RuntimeException:</a:t>
            </a:r>
            <a:endParaRPr/>
          </a:p>
          <a:p>
            <a:pPr indent="-287338" lvl="1" marL="863600" marR="0" rtl="0" algn="l">
              <a:lnSpc>
                <a:spcPct val="88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ArithmeticException</a:t>
            </a:r>
            <a:endParaRPr/>
          </a:p>
          <a:p>
            <a:pPr indent="-287338" lvl="1" marL="863600" marR="0" rtl="0" algn="l">
              <a:lnSpc>
                <a:spcPct val="88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IllegalArgumentException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88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NumberFormatException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88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IndexOutOfBoundsException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2" marL="1295400" marR="0" rtl="0" algn="l">
              <a:lnSpc>
                <a:spcPct val="88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ArrayIndexOutOfBoundsException</a:t>
            </a:r>
            <a:endParaRPr/>
          </a:p>
          <a:p>
            <a:pPr indent="-215900" lvl="2" marL="1295400" marR="0" rtl="0" algn="l">
              <a:lnSpc>
                <a:spcPct val="8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StringIndexOutOfBoundsException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8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NullPointerException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that you invent by subclassing RuntimeException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20027" y="-30163"/>
            <a:ext cx="8887486" cy="75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exceptions</a:t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3528615" y="1189037"/>
            <a:ext cx="1932120" cy="67547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Throwable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2594901" y="2179637"/>
            <a:ext cx="1835811" cy="67197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5709046" y="3246437"/>
            <a:ext cx="1769666" cy="92396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8000603" y="2345866"/>
            <a:ext cx="1306909" cy="671971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endParaRPr/>
          </a:p>
        </p:txBody>
      </p:sp>
      <p:cxnSp>
        <p:nvCxnSpPr>
          <p:cNvPr id="85" name="Google Shape;85;p18"/>
          <p:cNvCxnSpPr/>
          <p:nvPr/>
        </p:nvCxnSpPr>
        <p:spPr>
          <a:xfrm flipH="1">
            <a:off x="3516311" y="1874836"/>
            <a:ext cx="761998" cy="30480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4278312" y="2713037"/>
            <a:ext cx="2057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8"/>
          <p:cNvCxnSpPr/>
          <p:nvPr/>
        </p:nvCxnSpPr>
        <p:spPr>
          <a:xfrm>
            <a:off x="4964112" y="1798638"/>
            <a:ext cx="3200400" cy="6095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8"/>
          <p:cNvCxnSpPr/>
          <p:nvPr/>
        </p:nvCxnSpPr>
        <p:spPr>
          <a:xfrm flipH="1">
            <a:off x="1763709" y="2789237"/>
            <a:ext cx="1219202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8"/>
          <p:cNvSpPr/>
          <p:nvPr/>
        </p:nvSpPr>
        <p:spPr>
          <a:xfrm rot="2940000">
            <a:off x="8201238" y="3656923"/>
            <a:ext cx="322503" cy="4081003"/>
          </a:xfrm>
          <a:prstGeom prst="rightBrace">
            <a:avLst>
              <a:gd fmla="val 66725" name="adj1"/>
              <a:gd fmla="val 5119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 rot="-2520000">
            <a:off x="7264301" y="5783469"/>
            <a:ext cx="2728420" cy="40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 exceptions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rot="-5280000">
            <a:off x="2627079" y="2668720"/>
            <a:ext cx="399660" cy="3348098"/>
          </a:xfrm>
          <a:prstGeom prst="leftBrace">
            <a:avLst>
              <a:gd fmla="val 712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687512" y="4488660"/>
            <a:ext cx="2667000" cy="434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</a:t>
            </a: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 b="0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44512" y="3246437"/>
            <a:ext cx="2057399" cy="79680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User-defined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754313" y="3322637"/>
            <a:ext cx="1905000" cy="79680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IOException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p18"/>
          <p:cNvCxnSpPr/>
          <p:nvPr/>
        </p:nvCxnSpPr>
        <p:spPr>
          <a:xfrm flipH="1">
            <a:off x="3592512" y="2874659"/>
            <a:ext cx="4012" cy="447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/>
          <p:nvPr/>
        </p:nvSpPr>
        <p:spPr>
          <a:xfrm>
            <a:off x="4811712" y="4694237"/>
            <a:ext cx="1769666" cy="92396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928246" y="4684677"/>
            <a:ext cx="1769666" cy="92396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Nullpointer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5573712" y="4160837"/>
            <a:ext cx="5334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>
            <a:off x="7250112" y="4084637"/>
            <a:ext cx="533400" cy="53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73125" y="496888"/>
            <a:ext cx="8510587" cy="844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 vs. Errors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50888" y="1838325"/>
            <a:ext cx="8609012" cy="445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31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 are processing conditions that a program ought to be able to recover from if it is robust enough</a:t>
            </a:r>
            <a:endParaRPr/>
          </a:p>
          <a:p>
            <a:pPr indent="-323850" lvl="0" marL="4318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are conditions that are ordinarily not recoverable: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of a thread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error</a:t>
            </a:r>
            <a:endParaRPr/>
          </a:p>
          <a:p>
            <a:pPr indent="-287338" lvl="1" marL="863600" marR="0" rtl="0" algn="l">
              <a:lnSpc>
                <a:spcPct val="93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–"/>
            </a:pPr>
            <a:r>
              <a:rPr b="0" i="0" lang="en-GB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error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20026" y="503978"/>
            <a:ext cx="8988557" cy="671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exception handling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36021" y="1427938"/>
            <a:ext cx="9408583" cy="25198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/>
              <a:buAutoNum type="arabicPeriod"/>
            </a:pPr>
            <a:r>
              <a:rPr b="1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try: </a:t>
            </a:r>
            <a:r>
              <a:rPr b="0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turn on the exception handler.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/>
              <a:buAutoNum type="arabicPeriod"/>
            </a:pPr>
            <a:r>
              <a:rPr b="1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catch: </a:t>
            </a:r>
            <a:r>
              <a:rPr b="0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define exception handling routines.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/>
              <a:buAutoNum type="arabicPeriod"/>
            </a:pPr>
            <a:r>
              <a:rPr b="1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throw: </a:t>
            </a:r>
            <a:r>
              <a:rPr b="0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create or propagate exception objects.</a:t>
            </a:r>
            <a:endParaRPr/>
          </a:p>
          <a:p>
            <a:pPr indent="-514350" lvl="0" marL="51435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/>
              <a:buAutoNum type="arabicPeriod"/>
            </a:pPr>
            <a:r>
              <a:rPr b="1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finally: </a:t>
            </a:r>
            <a:r>
              <a:rPr b="0" i="0" lang="en-GB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define clean-up routines. (optional)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36021" y="46037"/>
            <a:ext cx="9352491" cy="708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Try/catch/finally blocks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20027" y="808037"/>
            <a:ext cx="9344686" cy="640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0971" lvl="0" marL="51097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f( ) </a:t>
            </a:r>
            <a:r>
              <a:rPr b="0" i="0" lang="en-GB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 Exception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code to be watched by the exception handler.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(NullPointerException e) {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code for handling NullPointerException;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(RuntimeException e) {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code for handling RuntimeException;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(Exception e) {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This will catch every exception.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code for handling Exception;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throw e;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</a:t>
            </a:r>
            <a:r>
              <a:rPr b="0"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code to be excuted always. }</a:t>
            </a:r>
            <a:endParaRPr/>
          </a:p>
          <a:p>
            <a:pPr indent="-510971" lvl="0" marL="510971" marR="0" rtl="0" algn="l">
              <a:lnSpc>
                <a:spcPct val="9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