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7559675" cx="10080625"/>
  <p:notesSz cx="7556500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7C7E16C-41F6-413A-A5F6-3DB15BA99C68}">
  <a:tblStyle styleId="{77C7E16C-41F6-413A-A5F6-3DB15BA99C68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6E6E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 txBox="1"/>
          <p:nvPr>
            <p:ph idx="12" type="sldNum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50" spcFirstLastPara="1" rIns="104250" wrap="square" tIns="5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6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Google Shape;152;p16:notes"/>
          <p:cNvSpPr txBox="1"/>
          <p:nvPr>
            <p:ph idx="1" type="body"/>
          </p:nvPr>
        </p:nvSpPr>
        <p:spPr>
          <a:xfrm>
            <a:off x="1007534" y="5078611"/>
            <a:ext cx="5541433" cy="48113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2" type="sldNum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50" spcFirstLastPara="1" rIns="104250" wrap="square" tIns="5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/>
          <p:nvPr>
            <p:ph idx="12" type="sldNum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50" spcFirstLastPara="1" rIns="104250" wrap="square" tIns="5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4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4" name="Google Shape;234;p24:notes"/>
          <p:cNvSpPr txBox="1"/>
          <p:nvPr>
            <p:ph idx="1" type="body"/>
          </p:nvPr>
        </p:nvSpPr>
        <p:spPr>
          <a:xfrm>
            <a:off x="1007534" y="5078611"/>
            <a:ext cx="5541433" cy="48113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 txBox="1"/>
          <p:nvPr>
            <p:ph idx="12" type="sldNum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50" spcFirstLastPara="1" rIns="104250" wrap="square" tIns="5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5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1" name="Google Shape;241;p25:notes"/>
          <p:cNvSpPr txBox="1"/>
          <p:nvPr>
            <p:ph idx="1" type="body"/>
          </p:nvPr>
        </p:nvSpPr>
        <p:spPr>
          <a:xfrm>
            <a:off x="1007534" y="5078611"/>
            <a:ext cx="5541433" cy="48113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6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p7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Google Shape;74;p8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741363" y="2101850"/>
            <a:ext cx="8607425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 rot="5400000">
            <a:off x="2664619" y="178594"/>
            <a:ext cx="4760913" cy="8607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 rot="5400000">
            <a:off x="5155407" y="2669381"/>
            <a:ext cx="6235700" cy="2151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 rot="5400000">
            <a:off x="775494" y="592932"/>
            <a:ext cx="6235700" cy="6303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" type="subTitle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741363" y="2101850"/>
            <a:ext cx="4227512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861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575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4325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0035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0035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0035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0034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0034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5121275" y="2101850"/>
            <a:ext cx="4227513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861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575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4325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0035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0035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0035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0034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0034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b="1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718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38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0035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–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432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7432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7432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7432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7432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b="1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4" type="body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718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38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0035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–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432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7432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7432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7432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7432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10"/>
          <p:cNvSpPr/>
          <p:nvPr>
            <p:ph idx="2" type="pic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41363" y="2101850"/>
            <a:ext cx="8607425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696912" y="2363787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 and Polymorphism</a:t>
            </a:r>
            <a:endParaRPr/>
          </a:p>
        </p:txBody>
      </p:sp>
      <p:sp>
        <p:nvSpPr>
          <p:cNvPr id="49" name="Google Shape;49;p13"/>
          <p:cNvSpPr txBox="1"/>
          <p:nvPr/>
        </p:nvSpPr>
        <p:spPr>
          <a:xfrm>
            <a:off x="7751763" y="2359025"/>
            <a:ext cx="1587" cy="144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ancy_co" id="50" name="Google Shape;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8712" y="4846637"/>
            <a:ext cx="1371600" cy="1610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741363" y="274637"/>
            <a:ext cx="8607425" cy="101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method overriding error</a:t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722936" y="1598610"/>
            <a:ext cx="8889376" cy="43952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 {			// Base 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method1() { …}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GB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 method2(int x) { …}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 extends A {	// subclass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b="1" lang="en-GB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method2(int z) { …}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void method3() { …}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  </a:t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4659312" y="6289436"/>
            <a:ext cx="4735512" cy="919401"/>
          </a:xfrm>
          <a:prstGeom prst="wedgeRoundRectCallout">
            <a:avLst>
              <a:gd fmla="val -101960" name="adj1"/>
              <a:gd fmla="val -207078" name="adj2"/>
              <a:gd fmla="val 16667" name="adj3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GB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argument types match, the return type must match also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741363" y="427037"/>
            <a:ext cx="8566149" cy="866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25" lIns="101475" spcFirstLastPara="1" rIns="101475" wrap="square" tIns="507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Overloading vs. Overriding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741363" y="1570037"/>
            <a:ext cx="8794749" cy="529272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725" lIns="101475" spcFirstLastPara="1" rIns="101475" wrap="square" tIns="50725">
            <a:noAutofit/>
          </a:bodyPr>
          <a:lstStyle/>
          <a:p>
            <a:pPr indent="-323850" lvl="0" marL="431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Overloading</a:t>
            </a: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deals with multiple methods in the same class with the </a:t>
            </a:r>
            <a:r>
              <a:rPr b="0" i="0" lang="en-GB" sz="32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name</a:t>
            </a: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but </a:t>
            </a:r>
            <a:r>
              <a:rPr b="1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signatures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Overriding</a:t>
            </a: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deals with two methods, one in a parent class and one in a child class, that have the same signature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Overloading lets you define a similar operation in different ways for different data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Overriding lets you define a similar operation in different ways for different object types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1001712" y="122237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super and this references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925512" y="1112837"/>
            <a:ext cx="8686800" cy="266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reserved word used in a derived class to refer to its parent class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us to access those members of the parent class that are </a:t>
            </a:r>
            <a:r>
              <a:rPr b="0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inherited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invoking the parent’s constructor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925512" y="3932237"/>
            <a:ext cx="8736976" cy="3425765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 {			// Base 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f(int x) { …}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 extends A {	// subclass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b="1"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f(int z) { …}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super.f();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this.f(); // same as f();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756047" y="677262"/>
            <a:ext cx="8652536" cy="58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Polymorphism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163512" y="1846157"/>
            <a:ext cx="9660599" cy="48292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Literally polymorphism is: multiple forms.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programming, polymorphism means: </a:t>
            </a:r>
            <a:r>
              <a:rPr b="1" i="0" lang="en-GB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interface, multiple implementations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method (</a:t>
            </a:r>
            <a:r>
              <a:rPr b="0" i="0" lang="en-GB" sz="2800" u="none" cap="none" strike="noStrike">
                <a:solidFill>
                  <a:srgbClr val="FF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overriding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implementation of the method actual called depends on the type of the object passed to the method.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Advantage: Can write </a:t>
            </a:r>
            <a:r>
              <a:rPr b="0" i="0" lang="en-GB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code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can be applied to different kinds of objects.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Java, polymorphism is implemented using a technique called </a:t>
            </a:r>
            <a:r>
              <a:rPr b="0" i="0" lang="en-GB" sz="2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(or late) method binding: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exact method to call is determined at run time.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741363" y="427037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Basis of Polymorphism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741363" y="2179637"/>
            <a:ext cx="8642349" cy="350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0" marL="6223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endParaRPr/>
          </a:p>
          <a:p>
            <a:pPr indent="-514350" lvl="0" marL="6223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overriding</a:t>
            </a:r>
            <a:endParaRPr/>
          </a:p>
          <a:p>
            <a:pPr indent="-514350" lvl="0" marL="6223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Polymorphic assignment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6223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Polymorphic methods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10541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Java, all methods are polymorphic.</a:t>
            </a:r>
            <a:endParaRPr/>
          </a:p>
          <a:p>
            <a:pPr indent="-514350" lvl="1" marL="10541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is, choice of method depends on the object.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741363" y="427037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Polymorphic assignment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741363" y="2179637"/>
            <a:ext cx="8642349" cy="274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054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10541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1054100" marR="0" rtl="0" algn="ctr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SuperClassVariable = SubclassObject;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>
            <a:off x="336021" y="906462"/>
            <a:ext cx="5281870" cy="4687649"/>
          </a:xfrm>
          <a:prstGeom prst="rect">
            <a:avLst/>
          </a:prstGeom>
          <a:solidFill>
            <a:schemeClr val="accent1">
              <a:alpha val="49803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 class Furniture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numlegs;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 class Chair extends Furniture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String fabric;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abstract void </a:t>
            </a:r>
            <a:r>
              <a:rPr lang="en-GB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prnt</a:t>
            </a: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Recliner extends Chair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void </a:t>
            </a:r>
            <a:r>
              <a:rPr lang="en-GB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prnt</a:t>
            </a: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System.out.println(“I’m a recliner”);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LaZBoy extends Recliner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void </a:t>
            </a:r>
            <a:r>
              <a:rPr lang="en-GB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prnt</a:t>
            </a: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System.out.println(“I’m a lazboy”);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469029" y="5778252"/>
            <a:ext cx="2715463" cy="440333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output? 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416527" y="6192985"/>
            <a:ext cx="2859677" cy="111470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Chair cha;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 = new LaZBoy();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cha.prnt();</a:t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3524719" y="6192984"/>
            <a:ext cx="2775672" cy="100795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Furniture furn;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furn = new Recliner();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furn.prnt();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7308453" y="251989"/>
            <a:ext cx="1848115" cy="901997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Furniture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prnt();</a:t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7308453" y="1679928"/>
            <a:ext cx="1848115" cy="901997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Chair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prnt();</a:t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7308453" y="3107867"/>
            <a:ext cx="1848115" cy="969458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Recliner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prnt();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7308453" y="4619802"/>
            <a:ext cx="1848115" cy="969458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LaZBoy</a:t>
            </a:r>
            <a:endParaRPr sz="24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prnt();</a:t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6582159" y="6276981"/>
            <a:ext cx="2490404" cy="92396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Furniture furn;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furn = new LaZBoy();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furn.prnt();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168011" y="167993"/>
            <a:ext cx="5796359" cy="58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Polymorphism</a:t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>
            <a:off x="8040687" y="1134917"/>
            <a:ext cx="276225" cy="156203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3" name="Google Shape;183;p28"/>
          <p:cNvCxnSpPr/>
          <p:nvPr/>
        </p:nvCxnSpPr>
        <p:spPr>
          <a:xfrm flipH="1" rot="-120000">
            <a:off x="8164512" y="1287307"/>
            <a:ext cx="14287" cy="35893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28"/>
          <p:cNvSpPr/>
          <p:nvPr/>
        </p:nvSpPr>
        <p:spPr>
          <a:xfrm>
            <a:off x="8012112" y="2582577"/>
            <a:ext cx="276225" cy="156203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5" name="Google Shape;185;p28"/>
          <p:cNvCxnSpPr/>
          <p:nvPr/>
        </p:nvCxnSpPr>
        <p:spPr>
          <a:xfrm flipH="1" rot="-120000">
            <a:off x="8135937" y="2734967"/>
            <a:ext cx="14287" cy="35893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28"/>
          <p:cNvSpPr/>
          <p:nvPr/>
        </p:nvSpPr>
        <p:spPr>
          <a:xfrm>
            <a:off x="8012112" y="4084637"/>
            <a:ext cx="276225" cy="156203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7" name="Google Shape;187;p28"/>
          <p:cNvCxnSpPr/>
          <p:nvPr/>
        </p:nvCxnSpPr>
        <p:spPr>
          <a:xfrm flipH="1" rot="-120000">
            <a:off x="8135937" y="4237027"/>
            <a:ext cx="14287" cy="35893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420026" y="1369666"/>
            <a:ext cx="5376333" cy="794276"/>
          </a:xfrm>
          <a:prstGeom prst="rect">
            <a:avLst/>
          </a:prstGeom>
          <a:solidFill>
            <a:srgbClr val="84FFE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display(Furniture furn)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furn.prnt();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93" name="Google Shape;193;p29"/>
          <p:cNvSpPr txBox="1"/>
          <p:nvPr/>
        </p:nvSpPr>
        <p:spPr>
          <a:xfrm>
            <a:off x="469029" y="2729904"/>
            <a:ext cx="2715463" cy="440333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output? </a:t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416527" y="3366528"/>
            <a:ext cx="2859677" cy="946709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display(new LaZBoy());</a:t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420026" y="4535805"/>
            <a:ext cx="3276203" cy="100795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display(new Recliner());</a:t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168011" y="167993"/>
            <a:ext cx="5796359" cy="58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Polymorphism</a:t>
            </a:r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7250112" y="804766"/>
            <a:ext cx="1848115" cy="901997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Furniture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prnt();</a:t>
            </a:r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7250112" y="2232705"/>
            <a:ext cx="1848115" cy="901997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Chair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prnt();</a:t>
            </a: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7250112" y="3660644"/>
            <a:ext cx="1848115" cy="969458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Recliner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prnt();</a:t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7250112" y="5172579"/>
            <a:ext cx="1848115" cy="969458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LaZBoy</a:t>
            </a:r>
            <a:endParaRPr sz="24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prnt();</a:t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7982346" y="1687694"/>
            <a:ext cx="276225" cy="156203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2" name="Google Shape;202;p29"/>
          <p:cNvCxnSpPr/>
          <p:nvPr/>
        </p:nvCxnSpPr>
        <p:spPr>
          <a:xfrm flipH="1" rot="-120000">
            <a:off x="8106171" y="1840084"/>
            <a:ext cx="14287" cy="35893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9"/>
          <p:cNvSpPr/>
          <p:nvPr/>
        </p:nvSpPr>
        <p:spPr>
          <a:xfrm>
            <a:off x="7953771" y="3135354"/>
            <a:ext cx="276225" cy="156203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4" name="Google Shape;204;p29"/>
          <p:cNvCxnSpPr/>
          <p:nvPr/>
        </p:nvCxnSpPr>
        <p:spPr>
          <a:xfrm flipH="1" rot="-120000">
            <a:off x="8077596" y="3287744"/>
            <a:ext cx="14287" cy="35893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29"/>
          <p:cNvSpPr/>
          <p:nvPr/>
        </p:nvSpPr>
        <p:spPr>
          <a:xfrm>
            <a:off x="7953771" y="4637414"/>
            <a:ext cx="276225" cy="156203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6" name="Google Shape;206;p29"/>
          <p:cNvCxnSpPr/>
          <p:nvPr/>
        </p:nvCxnSpPr>
        <p:spPr>
          <a:xfrm flipH="1" rot="-120000">
            <a:off x="8077596" y="4789804"/>
            <a:ext cx="14287" cy="35893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/>
          <p:nvPr/>
        </p:nvSpPr>
        <p:spPr>
          <a:xfrm>
            <a:off x="163512" y="1702336"/>
            <a:ext cx="5376333" cy="3425765"/>
          </a:xfrm>
          <a:prstGeom prst="rect">
            <a:avLst/>
          </a:prstGeom>
          <a:solidFill>
            <a:srgbClr val="84FFE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Queue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Object 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public String toString()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String Str = “”;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for every element e in the queue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Str += e.toString() + “ “;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return Str;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6183312" y="3243166"/>
            <a:ext cx="2286000" cy="901997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toString();</a:t>
            </a: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6183312" y="4671105"/>
            <a:ext cx="2286000" cy="901997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Token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4811712" y="6199862"/>
            <a:ext cx="2286000" cy="932775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toString();</a:t>
            </a:r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7631112" y="6142037"/>
            <a:ext cx="2286000" cy="932775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toString();</a:t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7250112" y="4126094"/>
            <a:ext cx="276225" cy="156203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7" name="Google Shape;217;p30"/>
          <p:cNvCxnSpPr/>
          <p:nvPr/>
        </p:nvCxnSpPr>
        <p:spPr>
          <a:xfrm flipH="1" rot="-120000">
            <a:off x="7373937" y="4278484"/>
            <a:ext cx="14287" cy="35893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30"/>
          <p:cNvSpPr/>
          <p:nvPr/>
        </p:nvSpPr>
        <p:spPr>
          <a:xfrm rot="2520000">
            <a:off x="6669087" y="5573754"/>
            <a:ext cx="276225" cy="156203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0"/>
          <p:cNvSpPr/>
          <p:nvPr/>
        </p:nvSpPr>
        <p:spPr>
          <a:xfrm rot="-1860000">
            <a:off x="7583487" y="5532437"/>
            <a:ext cx="276225" cy="156203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0" name="Google Shape;220;p30"/>
          <p:cNvCxnSpPr/>
          <p:nvPr/>
        </p:nvCxnSpPr>
        <p:spPr>
          <a:xfrm rot="-120000">
            <a:off x="7791795" y="5667472"/>
            <a:ext cx="986561" cy="49193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30"/>
          <p:cNvCxnSpPr/>
          <p:nvPr/>
        </p:nvCxnSpPr>
        <p:spPr>
          <a:xfrm flipH="1" rot="-120000">
            <a:off x="5869482" y="5700955"/>
            <a:ext cx="932459" cy="50116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30"/>
          <p:cNvSpPr/>
          <p:nvPr/>
        </p:nvSpPr>
        <p:spPr>
          <a:xfrm>
            <a:off x="1606153" y="350837"/>
            <a:ext cx="7244159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Polymorphism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/>
          <p:nvPr/>
        </p:nvSpPr>
        <p:spPr>
          <a:xfrm>
            <a:off x="320271" y="1772344"/>
            <a:ext cx="5596058" cy="4903093"/>
          </a:xfrm>
          <a:prstGeom prst="rect">
            <a:avLst/>
          </a:prstGeom>
          <a:solidFill>
            <a:schemeClr val="accent1">
              <a:alpha val="49803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Base{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X=99;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 prnt(){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System.out.println("Base");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Rtype extends Base{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X=-1;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 prnt(){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System.out.println("Rtype");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6324119" y="3017837"/>
            <a:ext cx="2678593" cy="47111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output? </a:t>
            </a: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6259512" y="3858623"/>
            <a:ext cx="3440113" cy="1763924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b=new Rtype();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System.out.println(b.X);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b.prnt();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840052" y="251989"/>
            <a:ext cx="8064500" cy="58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 use compile-time binding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15912" y="2101850"/>
            <a:ext cx="9536112" cy="26685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20688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fundamental object-oriented design techniques.</a:t>
            </a:r>
            <a:endParaRPr/>
          </a:p>
          <a:p>
            <a:pPr indent="-420688" lvl="0" marL="4699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endParaRPr/>
          </a:p>
          <a:p>
            <a:pPr indent="-469900" lvl="1" marL="9017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sharing.</a:t>
            </a:r>
            <a:endParaRPr/>
          </a:p>
          <a:p>
            <a:pPr indent="-469900" lvl="1" marL="901700" marR="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minimize duplication.</a:t>
            </a:r>
            <a:endParaRPr/>
          </a:p>
          <a:p>
            <a:pPr indent="-469900" lvl="1" marL="901700" marR="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maintain update consistency.</a:t>
            </a:r>
            <a:endParaRPr b="1" i="1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6852047" y="478825"/>
            <a:ext cx="2912665" cy="101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 1</a:t>
            </a:r>
            <a:endParaRPr/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163512" y="198437"/>
            <a:ext cx="8001000" cy="7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the output of the following program.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class Furniture { abstract void prnt();}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Recliner extends Furniture {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void prnt() { System.out.println("I'm a recliner");}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LaZBoy extends Recliner {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void prnt() { System.out.println("I'm a lazboy");}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furnitureTest2 {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 {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Furniture [] A = { new Recliner(), new Recliner(), new LaZBoy()};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for (int i=0; i&lt;3; ++i)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A[i].prnt();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6852047" y="478825"/>
            <a:ext cx="2912665" cy="10150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 2</a:t>
            </a:r>
            <a:endParaRPr/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163512" y="198437"/>
            <a:ext cx="7924800" cy="7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the output of the following program.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 { int x = 1; }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 extends A { }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 extends B { int x = 2;}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classTest {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 {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A w = new A(); System.out.println(w.x);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 u = new B(); System.out.println(u.x);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C v = new C(); System.out.println(v.x);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A [] a = { new A(), new B(), new C()};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for (int i=0; i&lt;3; ++i)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System.out.println(a[i].x);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-323850" lvl="0" marL="4318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730250" y="46037"/>
            <a:ext cx="85772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163512" y="808037"/>
            <a:ext cx="9764713" cy="640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9113" lvl="0" marL="5683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</a:t>
            </a:r>
            <a:endParaRPr/>
          </a:p>
          <a:p>
            <a:pPr indent="-519113" lvl="0" marL="5683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lphaUcPeriod"/>
            </a:pP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/>
          </a:p>
          <a:p>
            <a:pPr indent="-519113" lvl="0" marL="5683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lphaUcPeriod"/>
            </a:pP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SSN</a:t>
            </a:r>
            <a:endParaRPr/>
          </a:p>
          <a:p>
            <a:pPr indent="-519113" lvl="0" marL="5683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lphaUcPeriod"/>
            </a:pP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Sex</a:t>
            </a:r>
            <a:endParaRPr/>
          </a:p>
          <a:p>
            <a:pPr indent="-519113" lvl="0" marL="5683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lphaUcPeriod"/>
            </a:pP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of birth</a:t>
            </a:r>
            <a:endParaRPr/>
          </a:p>
          <a:p>
            <a:pPr indent="-519113" lvl="0" marL="5683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lphaUcPeriod"/>
            </a:pP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Marital status</a:t>
            </a:r>
            <a:endParaRPr/>
          </a:p>
          <a:p>
            <a:pPr indent="-519113" lvl="0" marL="5683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married or widowed</a:t>
            </a:r>
            <a:endParaRPr/>
          </a:p>
          <a:p>
            <a:pPr indent="-519113" lvl="0" marL="5683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a. Date of marriage</a:t>
            </a:r>
            <a:endParaRPr/>
          </a:p>
          <a:p>
            <a:pPr indent="-519113" lvl="0" marL="5683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b. Number of children</a:t>
            </a:r>
            <a:endParaRPr/>
          </a:p>
          <a:p>
            <a:pPr indent="-519113" lvl="0" marL="5683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divorced</a:t>
            </a:r>
            <a:endParaRPr/>
          </a:p>
          <a:p>
            <a:pPr indent="-519113" lvl="0" marL="5683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a. Date of divorce</a:t>
            </a:r>
            <a:endParaRPr/>
          </a:p>
          <a:p>
            <a:pPr indent="-519113" lvl="0" marL="5683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b. First divorce</a:t>
            </a:r>
            <a:endParaRPr/>
          </a:p>
          <a:p>
            <a:pPr indent="-519113" lvl="0" marL="5683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single</a:t>
            </a:r>
            <a:endParaRPr/>
          </a:p>
          <a:p>
            <a:pPr indent="-519113" lvl="0" marL="5683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a. Independent residency</a:t>
            </a:r>
            <a:endParaRPr/>
          </a:p>
          <a:p>
            <a:pPr indent="-514350" lvl="0" marL="5143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730250" y="1265237"/>
            <a:ext cx="85772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only one class</a:t>
            </a:r>
            <a:endParaRPr/>
          </a:p>
        </p:txBody>
      </p:sp>
      <p:sp>
        <p:nvSpPr>
          <p:cNvPr id="69" name="Google Shape;69;p16"/>
          <p:cNvSpPr txBox="1"/>
          <p:nvPr/>
        </p:nvSpPr>
        <p:spPr>
          <a:xfrm>
            <a:off x="1010062" y="4903727"/>
            <a:ext cx="23538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Waste memory space</a:t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6"/>
          <p:cNvSpPr/>
          <p:nvPr/>
        </p:nvSpPr>
        <p:spPr>
          <a:xfrm flipH="1">
            <a:off x="3363912" y="4465637"/>
            <a:ext cx="228600" cy="1295400"/>
          </a:xfrm>
          <a:prstGeom prst="rightBrace">
            <a:avLst>
              <a:gd fmla="val 91667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1" name="Google Shape;71;p16"/>
          <p:cNvGraphicFramePr/>
          <p:nvPr/>
        </p:nvGraphicFramePr>
        <p:xfrm>
          <a:off x="3661304" y="2564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{77C7E16C-41F6-413A-A5F6-3DB15BA99C68}</a:tableStyleId>
              </a:tblPr>
              <a:tblGrid>
                <a:gridCol w="2903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Person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</a:rPr>
                        <a:t>SSN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</a:rPr>
                        <a:t>Sex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</a:rPr>
                        <a:t>Date of birth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</a:rPr>
                        <a:t>Marital status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</a:rPr>
                        <a:t>Date of marriage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</a:rPr>
                        <a:t>Number of children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</a:rPr>
                        <a:t>Date of divorce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</a:rPr>
                        <a:t>First divorce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</a:rPr>
                        <a:t>Independent residency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000" u="none" cap="none" strike="noStrike">
                          <a:solidFill>
                            <a:schemeClr val="dk1"/>
                          </a:solidFill>
                        </a:rPr>
                        <a:t>Some operations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730250" y="503237"/>
            <a:ext cx="85772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3 independent  classes</a:t>
            </a:r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1688719" y="6580127"/>
            <a:ext cx="22847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Can’t share methods</a:t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" name="Google Shape;78;p17"/>
          <p:cNvCxnSpPr/>
          <p:nvPr/>
        </p:nvCxnSpPr>
        <p:spPr>
          <a:xfrm flipH="1" rot="10800000">
            <a:off x="2525712" y="4541837"/>
            <a:ext cx="2362200" cy="198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lg" w="lg" type="stealth"/>
          </a:ln>
        </p:spPr>
      </p:cxnSp>
      <p:cxnSp>
        <p:nvCxnSpPr>
          <p:cNvPr id="79" name="Google Shape;79;p17"/>
          <p:cNvCxnSpPr/>
          <p:nvPr/>
        </p:nvCxnSpPr>
        <p:spPr>
          <a:xfrm flipH="1" rot="10800000">
            <a:off x="2601912" y="4313237"/>
            <a:ext cx="5105400" cy="220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lg" w="lg" type="stealth"/>
          </a:ln>
        </p:spPr>
      </p:cxnSp>
      <p:cxnSp>
        <p:nvCxnSpPr>
          <p:cNvPr id="80" name="Google Shape;80;p17"/>
          <p:cNvCxnSpPr/>
          <p:nvPr/>
        </p:nvCxnSpPr>
        <p:spPr>
          <a:xfrm rot="10800000">
            <a:off x="1611312" y="4541837"/>
            <a:ext cx="914400" cy="198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lg" w="lg" type="stealth"/>
          </a:ln>
        </p:spPr>
      </p:cxnSp>
      <p:sp>
        <p:nvSpPr>
          <p:cNvPr id="81" name="Google Shape;81;p17"/>
          <p:cNvSpPr txBox="1"/>
          <p:nvPr/>
        </p:nvSpPr>
        <p:spPr>
          <a:xfrm>
            <a:off x="5041519" y="6599237"/>
            <a:ext cx="36567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change must be done 3 times</a:t>
            </a:r>
            <a:endParaRPr sz="2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2" name="Google Shape;82;p17"/>
          <p:cNvCxnSpPr/>
          <p:nvPr/>
        </p:nvCxnSpPr>
        <p:spPr>
          <a:xfrm rot="10800000">
            <a:off x="5268912" y="2789237"/>
            <a:ext cx="1066800" cy="3886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lg" w="lg" type="stealth"/>
          </a:ln>
        </p:spPr>
      </p:cxnSp>
      <p:cxnSp>
        <p:nvCxnSpPr>
          <p:cNvPr id="83" name="Google Shape;83;p17"/>
          <p:cNvCxnSpPr/>
          <p:nvPr/>
        </p:nvCxnSpPr>
        <p:spPr>
          <a:xfrm flipH="1" rot="10800000">
            <a:off x="6411912" y="2789237"/>
            <a:ext cx="1524000" cy="3886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lg" w="lg" type="stealth"/>
          </a:ln>
        </p:spPr>
      </p:cxnSp>
      <p:cxnSp>
        <p:nvCxnSpPr>
          <p:cNvPr id="84" name="Google Shape;84;p17"/>
          <p:cNvCxnSpPr/>
          <p:nvPr/>
        </p:nvCxnSpPr>
        <p:spPr>
          <a:xfrm rot="10800000">
            <a:off x="1839912" y="2560637"/>
            <a:ext cx="4495800" cy="4114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lg" w="lg" type="stealth"/>
          </a:ln>
        </p:spPr>
      </p:cxnSp>
      <p:graphicFrame>
        <p:nvGraphicFramePr>
          <p:cNvPr id="85" name="Google Shape;85;p17"/>
          <p:cNvGraphicFramePr/>
          <p:nvPr/>
        </p:nvGraphicFramePr>
        <p:xfrm>
          <a:off x="460904" y="18260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{77C7E16C-41F6-413A-A5F6-3DB15BA99C68}</a:tableStyleId>
              </a:tblPr>
              <a:tblGrid>
                <a:gridCol w="2903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SSN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Sex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Date of birth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Marital status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Date of marriage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Number of children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Some operations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6" name="Google Shape;86;p17"/>
          <p:cNvGraphicFramePr/>
          <p:nvPr/>
        </p:nvGraphicFramePr>
        <p:xfrm>
          <a:off x="3668712" y="17986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{77C7E16C-41F6-413A-A5F6-3DB15BA99C68}</a:tableStyleId>
              </a:tblPr>
              <a:tblGrid>
                <a:gridCol w="2903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Divorced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SSN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Sex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Date of birth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Marital status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Date of divorce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First divorce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Some operations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7" name="Google Shape;87;p17"/>
          <p:cNvGraphicFramePr/>
          <p:nvPr/>
        </p:nvGraphicFramePr>
        <p:xfrm>
          <a:off x="6945312" y="17986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{77C7E16C-41F6-413A-A5F6-3DB15BA99C68}</a:tableStyleId>
              </a:tblPr>
              <a:tblGrid>
                <a:gridCol w="2903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SSN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Sex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Date of birth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Marital status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Independent residency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Some operations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730250" y="198437"/>
            <a:ext cx="85772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inheritance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4764087" y="3779837"/>
            <a:ext cx="276225" cy="3175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4" name="Google Shape;94;p18"/>
          <p:cNvCxnSpPr/>
          <p:nvPr/>
        </p:nvCxnSpPr>
        <p:spPr>
          <a:xfrm flipH="1">
            <a:off x="4887912" y="4097337"/>
            <a:ext cx="14287" cy="1054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8"/>
          <p:cNvSpPr/>
          <p:nvPr/>
        </p:nvSpPr>
        <p:spPr>
          <a:xfrm rot="-2460000">
            <a:off x="6364287" y="3802062"/>
            <a:ext cx="276225" cy="3175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6" name="Google Shape;96;p18"/>
          <p:cNvCxnSpPr/>
          <p:nvPr/>
        </p:nvCxnSpPr>
        <p:spPr>
          <a:xfrm>
            <a:off x="6564312" y="4084638"/>
            <a:ext cx="1676400" cy="106679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8"/>
          <p:cNvSpPr/>
          <p:nvPr/>
        </p:nvSpPr>
        <p:spPr>
          <a:xfrm rot="2820000">
            <a:off x="3592512" y="3802062"/>
            <a:ext cx="276225" cy="317500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8" name="Google Shape;98;p18"/>
          <p:cNvCxnSpPr/>
          <p:nvPr/>
        </p:nvCxnSpPr>
        <p:spPr>
          <a:xfrm flipH="1">
            <a:off x="1763712" y="4084636"/>
            <a:ext cx="1828800" cy="99060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99" name="Google Shape;99;p18"/>
          <p:cNvGraphicFramePr/>
          <p:nvPr/>
        </p:nvGraphicFramePr>
        <p:xfrm>
          <a:off x="3516312" y="13414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{77C7E16C-41F6-413A-A5F6-3DB15BA99C68}</a:tableStyleId>
              </a:tblPr>
              <a:tblGrid>
                <a:gridCol w="2903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Person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SSN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Sex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Date of birth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Marital status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Some operations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0" name="Google Shape;100;p18"/>
          <p:cNvGraphicFramePr/>
          <p:nvPr/>
        </p:nvGraphicFramePr>
        <p:xfrm>
          <a:off x="308504" y="5148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{77C7E16C-41F6-413A-A5F6-3DB15BA99C68}</a:tableStyleId>
              </a:tblPr>
              <a:tblGrid>
                <a:gridCol w="2903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Date of marriage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Number of children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1" name="Google Shape;101;p18"/>
          <p:cNvGraphicFramePr/>
          <p:nvPr/>
        </p:nvGraphicFramePr>
        <p:xfrm>
          <a:off x="3585104" y="5148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{77C7E16C-41F6-413A-A5F6-3DB15BA99C68}</a:tableStyleId>
              </a:tblPr>
              <a:tblGrid>
                <a:gridCol w="2903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Divorced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Date of divorce</a:t>
                      </a:r>
                      <a:endParaRPr/>
                    </a:p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First divorce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2" name="Google Shape;102;p18"/>
          <p:cNvGraphicFramePr/>
          <p:nvPr/>
        </p:nvGraphicFramePr>
        <p:xfrm>
          <a:off x="6945312" y="51514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{77C7E16C-41F6-413A-A5F6-3DB15BA99C68}</a:tableStyleId>
              </a:tblPr>
              <a:tblGrid>
                <a:gridCol w="2903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514350" lvl="0" marL="51435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</a:rPr>
                        <a:t>Independent residency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544512" y="675498"/>
            <a:ext cx="2436151" cy="14279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Deriving Classes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780234" y="407916"/>
            <a:ext cx="5628349" cy="1847921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71962" lvl="0" marL="6719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rPr b="0" i="0" lang="en-GB" sz="2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classname </a:t>
            </a:r>
            <a:r>
              <a:rPr b="0" i="0" lang="en-GB" sz="2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</a:t>
            </a:r>
            <a:r>
              <a:rPr b="0" i="0" lang="en-GB" sz="2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parent-class {</a:t>
            </a:r>
            <a:endParaRPr/>
          </a:p>
          <a:p>
            <a:pPr indent="-671962" lvl="0" marL="671962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rPr b="0" i="0" lang="en-GB" sz="2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[variable declaration;]</a:t>
            </a:r>
            <a:endParaRPr/>
          </a:p>
          <a:p>
            <a:pPr indent="-671962" lvl="0" marL="671962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rPr b="0" i="0" lang="en-GB" sz="2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[method declaration;]</a:t>
            </a:r>
            <a:endParaRPr/>
          </a:p>
          <a:p>
            <a:pPr indent="-671962" lvl="0" marL="671962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rPr b="0" i="0" lang="en-GB" sz="2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948245" y="2804617"/>
            <a:ext cx="2614662" cy="8404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Superclass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(Base/parent class)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3780234" y="4372550"/>
            <a:ext cx="2842176" cy="8404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Subclass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(Derived class)</a:t>
            </a:r>
            <a:endParaRPr/>
          </a:p>
        </p:txBody>
      </p:sp>
      <p:cxnSp>
        <p:nvCxnSpPr>
          <p:cNvPr id="111" name="Google Shape;111;p19"/>
          <p:cNvCxnSpPr/>
          <p:nvPr/>
        </p:nvCxnSpPr>
        <p:spPr>
          <a:xfrm flipH="1" rot="10800000">
            <a:off x="4872302" y="3588584"/>
            <a:ext cx="1751" cy="78396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2" name="Google Shape;112;p19"/>
          <p:cNvSpPr txBox="1"/>
          <p:nvPr/>
        </p:nvSpPr>
        <p:spPr>
          <a:xfrm>
            <a:off x="7056438" y="3560585"/>
            <a:ext cx="2436151" cy="84044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subclass extends superclass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3" name="Google Shape;113;p19"/>
          <p:cNvCxnSpPr/>
          <p:nvPr/>
        </p:nvCxnSpPr>
        <p:spPr>
          <a:xfrm rot="10800000">
            <a:off x="4956307" y="3980567"/>
            <a:ext cx="2016125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252015" y="5458001"/>
            <a:ext cx="9492589" cy="1598436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-435726" lvl="0" marL="43572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 is used to model the </a:t>
            </a:r>
            <a:r>
              <a:rPr b="0" lang="en-GB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Is-A</a:t>
            </a:r>
            <a:r>
              <a:rPr b="0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relationship.</a:t>
            </a:r>
            <a:endParaRPr/>
          </a:p>
          <a:p>
            <a:pPr indent="-435726" lvl="0" marL="435726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 </a:t>
            </a:r>
            <a:r>
              <a:rPr b="0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inherits fields and methods of its superclass.</a:t>
            </a:r>
            <a:endParaRPr/>
          </a:p>
          <a:p>
            <a:pPr indent="-435726" lvl="0" marL="435726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 of inheritance: Code reuse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840053" y="3627082"/>
            <a:ext cx="2341645" cy="84044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subclass </a:t>
            </a:r>
            <a:r>
              <a:rPr lang="en-GB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superclass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>
            <a:off x="3192198" y="3980567"/>
            <a:ext cx="1596099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741363" y="198437"/>
            <a:ext cx="8607425" cy="101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25" lIns="101475" spcFirstLastPara="1" rIns="101475" wrap="square" tIns="507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Overriding Methods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620712" y="1341438"/>
            <a:ext cx="8991599" cy="495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725" lIns="101475" spcFirstLastPara="1" rIns="101475" wrap="square" tIns="50725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❑"/>
            </a:pP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child class can </a:t>
            </a:r>
            <a:r>
              <a:rPr b="0" i="1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override</a:t>
            </a: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definition of an inherited method in favor of its own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❑"/>
            </a:pP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is, a child can redefine a method that it inherits from its parent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❑"/>
            </a:pP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new method must have </a:t>
            </a:r>
            <a:r>
              <a:rPr b="1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same signature as the parent's method</a:t>
            </a: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can have different code in the body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❑"/>
            </a:pP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the object </a:t>
            </a: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executing the method determines which version of the method is invoked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741363" y="627064"/>
            <a:ext cx="8607425" cy="101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Overriding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722936" y="2140159"/>
            <a:ext cx="8736976" cy="43952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 {			// Base 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method1() { …}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GB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 method2(int x) { …}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 extends A {	// subclass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b="1" lang="en-GB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 method2(int z) { …}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void method3() { …}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