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96912" y="236378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 and Interfaces</a:t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7751763" y="2359025"/>
            <a:ext cx="1587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712" y="4846637"/>
            <a:ext cx="1371600" cy="16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68011" y="288466"/>
            <a:ext cx="9744604" cy="671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Omitting Modifiers in Interfaces</a:t>
            </a:r>
            <a:endParaRPr b="1" i="0" sz="4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87312" y="1265237"/>
            <a:ext cx="9912614" cy="1453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12599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Noto Sans Symbols"/>
              <a:buNone/>
            </a:pP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data fields are </a:t>
            </a:r>
            <a:r>
              <a:rPr b="1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public, final, static </a:t>
            </a: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all methods are </a:t>
            </a:r>
            <a:r>
              <a:rPr b="1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public, abstract</a:t>
            </a:r>
            <a:r>
              <a:rPr b="0" i="1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interface. For this reason, these modifiers can be omitted. Example:</a:t>
            </a:r>
            <a:endParaRPr/>
          </a:p>
          <a:p>
            <a:pPr indent="-395288" lvl="1" marL="395288" marR="0" rtl="0" algn="l">
              <a:lnSpc>
                <a:spcPct val="93000"/>
              </a:lnSpc>
              <a:spcBef>
                <a:spcPts val="1323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6200" y="6065837"/>
            <a:ext cx="976471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25" lIns="101475" spcFirstLastPara="1" rIns="101475" wrap="square" tIns="50725">
            <a:noAutofit/>
          </a:bodyPr>
          <a:lstStyle/>
          <a:p>
            <a:pPr indent="0" lvl="1" marL="12599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 defined in an interface can be accessed using syntax </a:t>
            </a:r>
            <a:r>
              <a:rPr b="0" i="0" lang="en-GB" sz="29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InterfaceName.CONSTANT_NAME</a:t>
            </a: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</a:t>
            </a:r>
            <a:r>
              <a:rPr b="0" i="0" lang="en-GB" sz="29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T.i</a:t>
            </a:r>
            <a:r>
              <a:rPr b="0" i="0" lang="en-GB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87312" y="2865437"/>
            <a:ext cx="5352229" cy="274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725" lIns="101475" spcFirstLastPara="1" rIns="101475" wrap="square" tIns="50725">
            <a:noAutofit/>
          </a:bodyPr>
          <a:lstStyle/>
          <a:p>
            <a:pPr indent="-395288" lvl="1" marL="395288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interface T {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abstract final int i=100;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f();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1" marL="125993" marR="0" rtl="0" algn="l">
              <a:spcBef>
                <a:spcPts val="1903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716712" y="2941637"/>
            <a:ext cx="3276600" cy="274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725" lIns="101475" spcFirstLastPara="1" rIns="101475" wrap="square" tIns="50725">
            <a:noAutofit/>
          </a:bodyPr>
          <a:lstStyle/>
          <a:p>
            <a:pPr indent="-395288" lvl="1" marL="395288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interface T {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i=100;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f();</a:t>
            </a:r>
            <a:endParaRPr/>
          </a:p>
          <a:p>
            <a:pPr indent="-395288" lvl="1" marL="395288" marR="0" rtl="0" algn="l">
              <a:spcBef>
                <a:spcPts val="1323"/>
              </a:spcBef>
              <a:spcAft>
                <a:spcPts val="0"/>
              </a:spcAft>
              <a:buClr>
                <a:schemeClr val="accent6"/>
              </a:buClr>
              <a:buSzPts val="2900"/>
              <a:buFont typeface="Times New Roman"/>
              <a:buNone/>
            </a:pPr>
            <a:r>
              <a:rPr b="0" i="0" lang="en-GB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1" marL="125993" marR="0" rtl="0" algn="l">
              <a:spcBef>
                <a:spcPts val="1903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573712" y="3322637"/>
            <a:ext cx="1066800" cy="838200"/>
          </a:xfrm>
          <a:prstGeom prst="rightArrow">
            <a:avLst>
              <a:gd fmla="val 42793" name="adj1"/>
              <a:gd fmla="val 25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515741" y="3475037"/>
            <a:ext cx="12009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</a:t>
            </a:r>
            <a:endParaRPr i="1"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41363" y="122237"/>
            <a:ext cx="85661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interface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92112" y="1112837"/>
            <a:ext cx="937260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formally implements an interface by</a:t>
            </a:r>
            <a:endParaRPr/>
          </a:p>
          <a:p>
            <a:pPr indent="-514350" lvl="1" marL="1018322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stating so in the class header.</a:t>
            </a:r>
            <a:endParaRPr/>
          </a:p>
          <a:p>
            <a:pPr indent="-514350" lvl="1" marL="101832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implementations for each abstract method in the interface.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asserts that it implements an interface, it must define all methods in the interface or the compiler will produce errors.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implements an interface, it establishes a realization relationship (one kind of inheritance relationship) between the class and the interface.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490662" y="6370637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/>
          <p:nvPr/>
        </p:nvSpPr>
        <p:spPr>
          <a:xfrm rot="5400000">
            <a:off x="3851275" y="6521450"/>
            <a:ext cx="306387" cy="30638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>
            <a:off x="3394075" y="621665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/>
          <p:nvPr/>
        </p:nvSpPr>
        <p:spPr>
          <a:xfrm>
            <a:off x="4157662" y="6370637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&lt;&lt;interface&gt;&gt;</a:t>
            </a:r>
            <a:b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6519862" y="6370637"/>
            <a:ext cx="14478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7967662" y="6675437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/>
          <p:nvPr/>
        </p:nvSpPr>
        <p:spPr>
          <a:xfrm>
            <a:off x="8272462" y="6561137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577262" y="6370637"/>
            <a:ext cx="3241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41363" y="274637"/>
            <a:ext cx="86423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773112" y="1493837"/>
            <a:ext cx="5549572" cy="4164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 </a:t>
            </a:r>
            <a:r>
              <a:rPr b="1" lang="en-GB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I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method1 ()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// some code.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method2 ()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// some code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…etc.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49" name="Google Shape;149;p24"/>
          <p:cNvGrpSpPr/>
          <p:nvPr/>
        </p:nvGrpSpPr>
        <p:grpSpPr>
          <a:xfrm>
            <a:off x="6107112" y="2047897"/>
            <a:ext cx="3071442" cy="2722885"/>
            <a:chOff x="3230" y="1580"/>
            <a:chExt cx="1755" cy="1556"/>
          </a:xfrm>
        </p:grpSpPr>
        <p:sp>
          <p:nvSpPr>
            <p:cNvPr id="150" name="Google Shape;150;p24"/>
            <p:cNvSpPr txBox="1"/>
            <p:nvPr/>
          </p:nvSpPr>
          <p:spPr>
            <a:xfrm>
              <a:off x="3534" y="2210"/>
              <a:ext cx="1451" cy="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method listed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interface I 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a definition</a:t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3230" y="1580"/>
              <a:ext cx="306" cy="1556"/>
            </a:xfrm>
            <a:prstGeom prst="rightBrace">
              <a:avLst>
                <a:gd fmla="val 23611" name="adj1"/>
                <a:gd fmla="val 50000" name="adj2"/>
              </a:avLst>
            </a:prstGeom>
            <a:noFill/>
            <a:ln cap="flat" cmpd="sng" w="317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41363" y="198437"/>
            <a:ext cx="856614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multiple interfaces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68313" y="1265237"/>
            <a:ext cx="9220200" cy="3125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can extend only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parent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can implement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interfaces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interfaces are listed in the implements clause, separated by commas.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must implement all methods in all interfaces listed in the header.</a:t>
            </a:r>
            <a:endParaRPr/>
          </a:p>
          <a:p>
            <a:pPr indent="-232409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1687512" y="4999037"/>
            <a:ext cx="1524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592512" y="4922837"/>
            <a:ext cx="2286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1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973512" y="6523037"/>
            <a:ext cx="2133600" cy="60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 flipH="1" rot="10800000">
            <a:off x="4811712" y="5608637"/>
            <a:ext cx="2438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5"/>
          <p:cNvCxnSpPr/>
          <p:nvPr/>
        </p:nvCxnSpPr>
        <p:spPr>
          <a:xfrm rot="10800000">
            <a:off x="2601912" y="5684837"/>
            <a:ext cx="22098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5"/>
          <p:cNvSpPr/>
          <p:nvPr/>
        </p:nvSpPr>
        <p:spPr>
          <a:xfrm>
            <a:off x="6183312" y="4922837"/>
            <a:ext cx="2286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2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25"/>
          <p:cNvCxnSpPr/>
          <p:nvPr/>
        </p:nvCxnSpPr>
        <p:spPr>
          <a:xfrm rot="10800000">
            <a:off x="4811712" y="5608637"/>
            <a:ext cx="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4659312" y="53800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/>
          <p:nvPr/>
        </p:nvSpPr>
        <p:spPr>
          <a:xfrm rot="2160000">
            <a:off x="7250112" y="53800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/>
          <p:nvPr/>
        </p:nvSpPr>
        <p:spPr>
          <a:xfrm rot="-2340000">
            <a:off x="2449512" y="54562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41363" y="274637"/>
            <a:ext cx="86423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163512" y="1493837"/>
            <a:ext cx="6471298" cy="4164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 </a:t>
            </a:r>
            <a:r>
              <a:rPr b="1" lang="en-GB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I1, I2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method1 ()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// some code.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method2 () {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// some code</a:t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…etc.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74" name="Google Shape;174;p26"/>
          <p:cNvGrpSpPr/>
          <p:nvPr/>
        </p:nvGrpSpPr>
        <p:grpSpPr>
          <a:xfrm>
            <a:off x="5649912" y="2199952"/>
            <a:ext cx="3615726" cy="2722885"/>
            <a:chOff x="3230" y="1580"/>
            <a:chExt cx="2066" cy="1556"/>
          </a:xfrm>
        </p:grpSpPr>
        <p:sp>
          <p:nvSpPr>
            <p:cNvPr id="175" name="Google Shape;175;p26"/>
            <p:cNvSpPr txBox="1"/>
            <p:nvPr/>
          </p:nvSpPr>
          <p:spPr>
            <a:xfrm>
              <a:off x="3534" y="2221"/>
              <a:ext cx="1762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method listed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interface I1 and I2 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a definition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230" y="1580"/>
              <a:ext cx="306" cy="1556"/>
            </a:xfrm>
            <a:prstGeom prst="rightBrace">
              <a:avLst>
                <a:gd fmla="val 23611" name="adj1"/>
                <a:gd fmla="val 50000" name="adj2"/>
              </a:avLst>
            </a:prstGeom>
            <a:noFill/>
            <a:ln cap="flat" cmpd="sng" w="317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41363" y="1493837"/>
            <a:ext cx="848994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partially implementing an Interface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39712" y="2713038"/>
            <a:ext cx="9525000" cy="2590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69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define some but not all of the methods defined in an interface.</a:t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69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this class does not supply all the methods it has promised, it is an abstract class.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69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label it as such with the keyword </a:t>
            </a:r>
            <a:r>
              <a:rPr b="0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41363" y="427037"/>
            <a:ext cx="848994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can be extended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48323" y="1646238"/>
            <a:ext cx="9492589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0375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even extend an interface to add methods: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interface NewInterface extends OldInterface { </a:t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newMethod();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41363" y="122237"/>
            <a:ext cx="86074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 via Interfaces 1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077912" y="1207194"/>
            <a:ext cx="8305800" cy="600164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Vocal { void cry();}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Dog implements Vocal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cry() { System.out.println("Woof!");}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Cat implements Vocal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cry() { System.out.println("Meow.");}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PolymorphismTest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Vocal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 = new Dog();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t.cry();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 = new Cat();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t.cry();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5497512" y="5075237"/>
            <a:ext cx="3505200" cy="919401"/>
          </a:xfrm>
          <a:prstGeom prst="wedgeRoundRectCallout">
            <a:avLst>
              <a:gd fmla="val -90467" name="adj1"/>
              <a:gd fmla="val -82644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of an interface can be used as a type.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41363" y="198437"/>
            <a:ext cx="864234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 via Interfaces 2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1001712" y="1570037"/>
            <a:ext cx="8305800" cy="584775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Vocal { void cry();}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animal implements Vocal 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Dog extends animal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cry() { System.out.println("Woof!");}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Cat extends animal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public void cry() { System.out.println("Meow.");}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PolymorphismTest{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animal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= new Dog();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a.cry();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 = new Cat();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a.cry();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4202112" y="960437"/>
            <a:ext cx="5638800" cy="442674"/>
          </a:xfrm>
          <a:prstGeom prst="wedgeRoundRectCallout">
            <a:avLst>
              <a:gd fmla="val -89612" name="adj1"/>
              <a:gd fmla="val 204021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en-GB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class, because cry() is not implemented.</a:t>
            </a:r>
            <a:endParaRPr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41363" y="198437"/>
            <a:ext cx="84899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56047" y="1297163"/>
            <a:ext cx="8568531" cy="55306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A{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MAX = 5;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f1();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f2();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f3(int x);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implements A, B{…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name collisions in class X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f3 causes an error.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2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1"/>
          <p:cNvSpPr txBox="1"/>
          <p:nvPr>
            <p:ph idx="2" type="body"/>
          </p:nvPr>
        </p:nvSpPr>
        <p:spPr>
          <a:xfrm>
            <a:off x="5121275" y="1304924"/>
            <a:ext cx="3500437" cy="300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B{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MAX = 10;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f1();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f2(int x);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float f3(int x);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41363" y="627064"/>
            <a:ext cx="8566149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Methods</a:t>
            </a:r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0712" y="2027238"/>
            <a:ext cx="8991600" cy="4419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declare an abstract method, you provide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keyword abstract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intended method type, name, and arguments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you do not provide the body of  the method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abstract int f(int x, int y);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abstract method must be overridden in a subclass.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41363" y="960437"/>
            <a:ext cx="8607425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Collisions in Combined Interfaces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544512" y="2255837"/>
            <a:ext cx="90678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field names are permitted and define different constants.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must be referred to with the interface name as a qualification, e.g.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A.MAX or B.MAX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methods, same parameter list and return type, are permitted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is implemented only once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41363" y="1112837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Collisions in Combined Interfaces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544512" y="2560638"/>
            <a:ext cx="9067799" cy="3352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legal to use the same method name with different return types in two interfaces, if the parameter lists are different</a:t>
            </a:r>
            <a:endParaRPr/>
          </a:p>
          <a:p>
            <a:pPr indent="-287338" lvl="1" marL="8636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need to implement both (overloading)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</a:t>
            </a:r>
            <a:r>
              <a:rPr b="0" i="0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the same method name with different return types in two interfaces if the parameter lists are the same.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cannot implement both versions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41363" y="246063"/>
            <a:ext cx="85661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Constants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544512" y="1341437"/>
            <a:ext cx="90678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are often used to define a collection of constant values with the intent of making them available to any needy class</a:t>
            </a:r>
            <a:endParaRPr/>
          </a:p>
        </p:txBody>
      </p:sp>
      <p:sp>
        <p:nvSpPr>
          <p:cNvPr id="230" name="Google Shape;230;p34"/>
          <p:cNvSpPr txBox="1"/>
          <p:nvPr>
            <p:ph idx="2" type="body"/>
          </p:nvPr>
        </p:nvSpPr>
        <p:spPr>
          <a:xfrm>
            <a:off x="544512" y="3398838"/>
            <a:ext cx="8991600" cy="350519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WeekDays{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SUN=0, MON=1, TUE=2, WED=3, THU=4, FRI=5, SAT=6;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Calendar implements WeekDays{…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Payroll implements WeekDays{…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92112" y="883270"/>
            <a:ext cx="9364831" cy="762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531944" y="2103438"/>
            <a:ext cx="9156568" cy="4648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instanceof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keyword that tells you whether a variable 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“is a” member of a class or interface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FFFF99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Dog extends Animal implements Pet {...}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FFFF99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fido = new Dog();</a:t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following are all true: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FFFF99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fido instanceof Dog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FFFF99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fido instanceof Animal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FFFF99"/>
              </a:buClr>
              <a:buSzPts val="18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fido instanceof Pet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5088" y="2101850"/>
            <a:ext cx="9928224" cy="4421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contains an abstract method, if must be declared as an abstract.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 are conceptual classes.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 cannot be instantiated, i.e. must be extended first.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abstract class can be used as a data type, it can be used to declare variables.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establish standard programming interfaces.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is good for defining a general category containing specific, “concrete” classes.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741363" y="122237"/>
            <a:ext cx="8607425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Syntax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39712" y="1265237"/>
            <a:ext cx="9688513" cy="57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ClassName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…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abstract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Method1(types);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…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Type Method2() 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method body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class contains one or more abstract methods, it should be declared as abstract class.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abstract methods of an abstract class must be implemented in its subclasses.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declare abstract constructors or abstract static methods.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6477000" y="1417637"/>
            <a:ext cx="3135312" cy="919401"/>
          </a:xfrm>
          <a:prstGeom prst="wedgeRoundRectCallout">
            <a:avLst>
              <a:gd fmla="val -96238" name="adj1"/>
              <a:gd fmla="val 39143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Abstract method, no method body.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6324600" y="2756614"/>
            <a:ext cx="3363912" cy="919401"/>
          </a:xfrm>
          <a:prstGeom prst="wedgeRoundRectCallout">
            <a:avLst>
              <a:gd fmla="val -98039" name="adj1"/>
              <a:gd fmla="val -79129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Must be implemented  by subclasses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41363" y="350837"/>
            <a:ext cx="8413749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20026" y="1740536"/>
            <a:ext cx="9156568" cy="4020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extend (subclass) an abstract class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subclass defines all the inherited abstract methods, it is “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”/”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and can be instantiated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subclass does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all the inherited abstract methods, it too must be abstract.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declare a class to be abstract even if it does not contain any abstract methods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prevents the class from being instantiated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68313" y="503237"/>
            <a:ext cx="9067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inheritance is a problem in Java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72042" y="1874837"/>
            <a:ext cx="8864069" cy="91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inheritance means that a class inherits method from more than one parent class.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1458912" y="3703637"/>
            <a:ext cx="1008063" cy="671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223022" y="3703637"/>
            <a:ext cx="1176073" cy="671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Woman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466975" y="5995670"/>
            <a:ext cx="1260078" cy="671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Mother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659173" y="5911673"/>
            <a:ext cx="1176073" cy="8399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Painter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835246" y="3703637"/>
            <a:ext cx="1008063" cy="671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Painter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987131" y="3703637"/>
            <a:ext cx="1008063" cy="6719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591293" y="5911673"/>
            <a:ext cx="1092068" cy="8399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Portrait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Painter</a:t>
            </a:r>
            <a:endParaRPr/>
          </a:p>
        </p:txBody>
      </p:sp>
      <p:cxnSp>
        <p:nvCxnSpPr>
          <p:cNvPr id="91" name="Google Shape;91;p18"/>
          <p:cNvCxnSpPr>
            <a:stCxn id="86" idx="0"/>
            <a:endCxn id="84" idx="2"/>
          </p:cNvCxnSpPr>
          <p:nvPr/>
        </p:nvCxnSpPr>
        <p:spPr>
          <a:xfrm flipH="1" rot="5400000">
            <a:off x="1720014" y="4618670"/>
            <a:ext cx="1620000" cy="1134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>
            <a:stCxn id="86" idx="0"/>
            <a:endCxn id="85" idx="2"/>
          </p:cNvCxnSpPr>
          <p:nvPr/>
        </p:nvCxnSpPr>
        <p:spPr>
          <a:xfrm rot="-5400000">
            <a:off x="2644014" y="4828670"/>
            <a:ext cx="1620000" cy="714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>
            <a:stCxn id="87" idx="0"/>
            <a:endCxn id="89" idx="2"/>
          </p:cNvCxnSpPr>
          <p:nvPr/>
        </p:nvCxnSpPr>
        <p:spPr>
          <a:xfrm flipH="1" rot="5400000">
            <a:off x="5101210" y="4765673"/>
            <a:ext cx="1536000" cy="756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>
            <a:stCxn id="87" idx="0"/>
            <a:endCxn id="88" idx="2"/>
          </p:cNvCxnSpPr>
          <p:nvPr/>
        </p:nvCxnSpPr>
        <p:spPr>
          <a:xfrm rot="-5400000">
            <a:off x="6025210" y="4597673"/>
            <a:ext cx="1536000" cy="1092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stCxn id="90" idx="0"/>
            <a:endCxn id="88" idx="2"/>
          </p:cNvCxnSpPr>
          <p:nvPr/>
        </p:nvCxnSpPr>
        <p:spPr>
          <a:xfrm flipH="1" rot="5400000">
            <a:off x="6970327" y="4744673"/>
            <a:ext cx="1536000" cy="7980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7250112" y="43894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345112" y="43894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68712" y="43894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839912" y="4389437"/>
            <a:ext cx="228600" cy="24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20026" y="1242589"/>
            <a:ext cx="9156568" cy="1427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7312" y="2941637"/>
            <a:ext cx="9917112" cy="2373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5288" lvl="0" marL="39528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is a class-like construct that contains only constants and abstract methods.</a:t>
            </a:r>
            <a:endParaRPr/>
          </a:p>
          <a:p>
            <a:pPr indent="-395288" lvl="0" marL="395288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ways, an interface is similar to an abstract class.</a:t>
            </a:r>
            <a:endParaRPr/>
          </a:p>
          <a:p>
            <a:pPr indent="-395288" lvl="0" marL="395288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are used to solve multiple inheritance problems.</a:t>
            </a:r>
            <a:endParaRPr b="0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20026" y="251990"/>
            <a:ext cx="9156568" cy="1013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an Interface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44211" y="1084157"/>
            <a:ext cx="9444301" cy="62008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distinguish an interface from a class, Java uses the following syntax to declare an interface: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InterfaceName { </a:t>
            </a:r>
            <a:endParaRPr/>
          </a:p>
          <a:p>
            <a:pPr indent="-377979" lvl="0" marL="377979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constant declarations;</a:t>
            </a:r>
            <a:endParaRPr/>
          </a:p>
          <a:p>
            <a:pPr indent="-377979" lvl="0" marL="377979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method signatures;</a:t>
            </a:r>
            <a:endParaRPr/>
          </a:p>
          <a:p>
            <a:pPr indent="-377979" lvl="0" marL="377979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77979" lvl="0" marL="377979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77979" lvl="0" marL="377979" marR="0" rtl="0" algn="l">
              <a:lnSpc>
                <a:spcPct val="93000"/>
              </a:lnSpc>
              <a:spcBef>
                <a:spcPts val="197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interface Edible {</a:t>
            </a:r>
            <a:endParaRPr/>
          </a:p>
          <a:p>
            <a:pPr indent="-377979" lvl="0" marL="377979" marR="0" rtl="0" algn="l">
              <a:lnSpc>
                <a:spcPct val="93000"/>
              </a:lnSpc>
              <a:spcBef>
                <a:spcPts val="197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/** Describe how to eat */</a:t>
            </a:r>
            <a:endParaRPr/>
          </a:p>
          <a:p>
            <a:pPr indent="-377979" lvl="0" marL="377979" marR="0" rtl="0" algn="l">
              <a:lnSpc>
                <a:spcPct val="93000"/>
              </a:lnSpc>
              <a:spcBef>
                <a:spcPts val="197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public abstract String howToEat();</a:t>
            </a:r>
            <a:endParaRPr/>
          </a:p>
          <a:p>
            <a:pPr indent="-377979" lvl="0" marL="377979" marR="0" rtl="0" algn="l">
              <a:lnSpc>
                <a:spcPct val="93000"/>
              </a:lnSpc>
              <a:spcBef>
                <a:spcPts val="197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44629" lvl="0" marL="377979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756047" y="427037"/>
            <a:ext cx="8568531" cy="75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is a special class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36021" y="1570037"/>
            <a:ext cx="9492589" cy="49582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075" lvl="0" marL="3460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is treated like a special class in Java.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interface is compiled into a separate bytecode file, just like a regular class.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an abstract class, you cannot create an instance from an interface using the </a:t>
            </a:r>
            <a:r>
              <a:rPr b="0" i="0" lang="en-GB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operator.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in most cases you can use an interface more or less the same way you use an abstract class. For example, you can use an interface as a data type for a variable.</a:t>
            </a:r>
            <a:endParaRPr/>
          </a:p>
          <a:p>
            <a:pPr indent="-346075" lvl="2" marL="3460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of a Java interface type may contain objects of any class that implements the interface. (polymorphic assignment)</a:t>
            </a:r>
            <a:endParaRPr/>
          </a:p>
          <a:p>
            <a:pPr indent="-168275" lvl="0" marL="3460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