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5621C2-1FEC-4771-A475-1010956BBEC2}">
  <a:tblStyle styleId="{8F5621C2-1FEC-4771-A475-1010956BBEC2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lip Art and Text" type="clipArtAndTx">
  <p:cSld name="CLIPART_AND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/>
          <p:nvPr>
            <p:ph idx="2" type="clipArt"/>
          </p:nvPr>
        </p:nvSpPr>
        <p:spPr>
          <a:xfrm>
            <a:off x="457200" y="1885950"/>
            <a:ext cx="40132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622800" y="1885950"/>
            <a:ext cx="40132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609600" y="1828800"/>
            <a:ext cx="769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GUI Programming in Java</a:t>
            </a:r>
            <a:endParaRPr/>
          </a:p>
        </p:txBody>
      </p:sp>
      <p:pic>
        <p:nvPicPr>
          <p:cNvPr descr="fancy_co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4343400"/>
            <a:ext cx="12112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JFrame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76200" y="2590800"/>
            <a:ext cx="8991600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frame implemented as an instance of the JFrame class, is a window that has decorations such as a border, a title and buttons for closing and iconifying the window.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decorations on a frame are platform dependent.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with a GUI typically use at least one frame.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Jframe methods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81000" y="2438400"/>
            <a:ext cx="8458200" cy="3429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JFrame() - Constructs a new frame that is initially invisible.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JFrame(String title)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setSize(width, height);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setLocation(x, y);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setVisible(true);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setResizable(false);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getContentPane();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Pan</a:t>
            </a: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81000" y="1981200"/>
            <a:ext cx="8458200" cy="30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frame is created, the content pane is created with it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a component to the content pane (and thus to the frame), use: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frameName.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getContentPane()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.add(component name);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frameName is the name of the frame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09600" y="2286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228600" y="1295400"/>
            <a:ext cx="8763000" cy="4114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javax.swing.*;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HelloWorldSwing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JFrame frame = new JFrame("HelloWorldSwing");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JLabel label = new JLabel("Hello World");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frame.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getContentPane()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.add(label);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frame.setVisible(true);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5676900"/>
            <a:ext cx="2969683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7"/>
          <p:cNvCxnSpPr/>
          <p:nvPr/>
        </p:nvCxnSpPr>
        <p:spPr>
          <a:xfrm flipH="1">
            <a:off x="4114800" y="4038600"/>
            <a:ext cx="2819400" cy="1926968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3" name="Google Shape;203;p27"/>
          <p:cNvSpPr txBox="1"/>
          <p:nvPr/>
        </p:nvSpPr>
        <p:spPr>
          <a:xfrm>
            <a:off x="6955122" y="3694092"/>
            <a:ext cx="893478" cy="461665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sz="24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 rot="10800000">
            <a:off x="6324600" y="2971800"/>
            <a:ext cx="609600" cy="914400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2438400" y="6224650"/>
            <a:ext cx="914400" cy="45719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6" name="Google Shape;206;p27"/>
          <p:cNvSpPr txBox="1"/>
          <p:nvPr/>
        </p:nvSpPr>
        <p:spPr>
          <a:xfrm>
            <a:off x="1087722" y="6029980"/>
            <a:ext cx="1274478" cy="461665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JLabel</a:t>
            </a:r>
            <a:endParaRPr sz="24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990600" y="5334000"/>
            <a:ext cx="1371600" cy="461665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JFrame</a:t>
            </a:r>
            <a:endParaRPr sz="24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>
            <a:off x="2209800" y="5704820"/>
            <a:ext cx="762000" cy="86380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9" name="Google Shape;209;p27"/>
          <p:cNvSpPr txBox="1"/>
          <p:nvPr/>
        </p:nvSpPr>
        <p:spPr>
          <a:xfrm>
            <a:off x="6553200" y="5613737"/>
            <a:ext cx="2493678" cy="1015663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This gray area is the content pane of this frame.</a:t>
            </a:r>
            <a:endParaRPr/>
          </a:p>
        </p:txBody>
      </p:sp>
      <p:cxnSp>
        <p:nvCxnSpPr>
          <p:cNvPr id="210" name="Google Shape;210;p27"/>
          <p:cNvCxnSpPr/>
          <p:nvPr/>
        </p:nvCxnSpPr>
        <p:spPr>
          <a:xfrm flipH="1">
            <a:off x="5486400" y="6248400"/>
            <a:ext cx="990600" cy="45719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685800" y="76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81000" y="9906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javax.swing.*;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HelloWorldFrame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JFrame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HelloWorldFrame()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super(“HelloWorldSwing”);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JLabel label = new JLabel("Hello World");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getContentPane().add(label);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setVisible(true);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HelloWorldFrame frame = new HelloWorldFrame();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6858000" y="381000"/>
            <a:ext cx="1752600" cy="914400"/>
          </a:xfrm>
          <a:prstGeom prst="wedgeRectCallout">
            <a:avLst>
              <a:gd fmla="val -117680" name="adj1"/>
              <a:gd fmla="val 61981" name="adj2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 a custom frame is created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5829300"/>
            <a:ext cx="2969683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228600" y="533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JComponents</a:t>
            </a:r>
            <a:b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(also called “widgets”)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04800" y="2133600"/>
            <a:ext cx="8458200" cy="297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JComponent is the base class for all Swing components except top-level containers.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JLabel, JButton, JList, JPanel, JTable, ...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a component that inherits from JComponent, it must be placed in a top-level container.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685800" y="7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JPanels/Panes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228600" y="1066800"/>
            <a:ext cx="8763000" cy="571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terms “pane” and “panel” are used interchangeably in Java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Level Containers.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Panes hold a window’s GUI components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frame has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 pane, the default “Content Pane”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for layout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group certain GUI components together, put them inside a pane, then add that pane to the frame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Needed to add components to the frame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Nothing can be added directly to the frame; instead, everything, including other panes, is added to the frame’s content pane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685800" y="2286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JPanel methods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228600" y="1447800"/>
            <a:ext cx="8763000" cy="3810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JPanel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- Creates a new JPanel with a double buffer and a flow layout.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JPanel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(boolean isDoubleBuffered) - Creates a new JPanel with FlowLayout and the specified buffering strategy.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JPanel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(LayoutManager layout) - Create a new buffered JPanel with the specified layout manager.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JPanel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(LayoutManager layout, boolean isDoubleBuffered) - Creates a new JPanel with the specified layout manager and buffering strategy.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685800" y="762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JLabel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457200" y="1143000"/>
            <a:ext cx="8458200" cy="403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display area for a short text string or an image, or both.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label does not react to input events.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JLabel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- Creates a JLabel instance with no image and with an empty string for the title.</a:t>
            </a:r>
            <a:endParaRPr b="1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JLabel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 text) - Creates a JLabel instance with the specified text.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JLabel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 text, alignment)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Alignemnt is eigher JLabel.LEFT, JLabel.CENTER, JLabel.RIGHT</a:t>
            </a:r>
            <a:endParaRPr b="0" i="0" sz="2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5676900"/>
            <a:ext cx="2969683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/>
          <p:nvPr/>
        </p:nvSpPr>
        <p:spPr>
          <a:xfrm>
            <a:off x="914400" y="5791200"/>
            <a:ext cx="1752600" cy="457200"/>
          </a:xfrm>
          <a:prstGeom prst="wedgeRectCallout">
            <a:avLst>
              <a:gd fmla="val 85618" name="adj1"/>
              <a:gd fmla="val 41291" name="adj2"/>
            </a:avLst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JLabel</a:t>
            </a:r>
            <a:endParaRPr sz="18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JButton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04800" y="1066800"/>
            <a:ext cx="8686800" cy="396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class that allows you to define a button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constructors allow you to initialize a button with a predefined label and/or a predefined icon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 button’s “action” can be defined in the constructor, defining a button’s action can take many lines of code and should be done separately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JButton methods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JButton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- Creates a button.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JButton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 text) - Creates a button with text.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5438775"/>
            <a:ext cx="251183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GUI Programming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524000"/>
            <a:ext cx="8458200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objects that appear on the screen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over the positioning of components within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Responses to user actions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Lines, shapes, colors, fonts, etc.</a:t>
            </a:r>
            <a:endParaRPr/>
          </a:p>
          <a:p>
            <a:pPr indent="-45720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are supported in Java library packages.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685800" y="152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533400" y="1371600"/>
            <a:ext cx="8153400" cy="342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Java text field is essentially the same as a text area, only limited to one line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similar set of methods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JPasswordField is the same as JTextField, only the contents are hidden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constructors allow you to predefine the number of columns and/or the default text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278" y="5504792"/>
            <a:ext cx="152876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5813262" y="5428592"/>
            <a:ext cx="2319216" cy="743608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imes New Roman"/>
              <a:buNone/>
            </a:pPr>
            <a:r>
              <a:rPr b="0" i="0" lang="en-US" sz="2400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</a:t>
            </a: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endParaRPr b="0" i="0" sz="2400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" name="Google Shape;260;p34"/>
          <p:cNvCxnSpPr/>
          <p:nvPr/>
        </p:nvCxnSpPr>
        <p:spPr>
          <a:xfrm flipH="1">
            <a:off x="4627278" y="5733390"/>
            <a:ext cx="1143000" cy="45719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1" name="Google Shape;261;p34"/>
          <p:cNvCxnSpPr/>
          <p:nvPr/>
        </p:nvCxnSpPr>
        <p:spPr>
          <a:xfrm flipH="1" rot="10800000">
            <a:off x="3027078" y="5733393"/>
            <a:ext cx="685800" cy="61676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2" name="Google Shape;262;p34"/>
          <p:cNvSpPr txBox="1"/>
          <p:nvPr/>
        </p:nvSpPr>
        <p:spPr>
          <a:xfrm>
            <a:off x="1676400" y="5504792"/>
            <a:ext cx="1274478" cy="523220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JLabel</a:t>
            </a:r>
            <a:endParaRPr sz="28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685800" y="-76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 methods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228600" y="990600"/>
            <a:ext cx="8534400" cy="5410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</a:t>
            </a: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- Constructs a new TextField.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</a:t>
            </a: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 text) - Constructs a new TextField initialized with the specified text.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</a:t>
            </a: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 text, int columns) - Constructs a new TextField initialized with the specified text and columns.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getText()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Return the text of this field as a string object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setHorizontalAlignment</a:t>
            </a: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 alignment)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JTextField.LEFT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JTextField.CENTER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JTextField.RIGHT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JTextField.LEADING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JTextField.TRAILING 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685800" y="3810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JTextAreas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304800" y="1524000"/>
            <a:ext cx="8458200" cy="205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text area is just a white space of variable size that can hold text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text goes out of the area’s bounds, it will exist but some of it will not be seen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 the text area in a scrollable pane</a:t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6062784" y="4656940"/>
            <a:ext cx="2319216" cy="743608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 with Scroll Bars</a:t>
            </a:r>
            <a:endParaRPr b="0" i="0" sz="2400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2819401" y="4648201"/>
            <a:ext cx="1174224" cy="103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ollPane" id="277" name="Google Shape;2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267200"/>
            <a:ext cx="2841876" cy="16667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36"/>
          <p:cNvCxnSpPr/>
          <p:nvPr/>
        </p:nvCxnSpPr>
        <p:spPr>
          <a:xfrm flipH="1">
            <a:off x="4191000" y="5029201"/>
            <a:ext cx="1828800" cy="76200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685800" y="1524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JTextarea Methods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457200" y="1066800"/>
            <a:ext cx="8153400" cy="5410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JTextArea() - Constructs a new TextArea.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JTextArea(int rows, int columns) - Constructs a new empty TextArea with the specified number of rows and columns.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 text) - Constructs a new TextArea with the specified text displayed.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JTextArea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 text, int rows, int columns) - Constructs a new TextArea with the specified text and number of rows and columns.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textarea.setText(String);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textarea.getText(String);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textarea.append(String);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textarea.setEditable(boolean);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following text describes this image." id="290" name="Google Shape;2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371" y="3811312"/>
            <a:ext cx="3339429" cy="297048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76200" y="1066800"/>
            <a:ext cx="8915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JScrollPane basically consists of JScrollBars, a JViewport, a column header and a row header.</a:t>
            </a:r>
            <a:endParaRPr/>
          </a:p>
          <a:p>
            <a:pPr indent="-234950" lvl="0" marL="234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  <a:p>
            <a:pPr indent="-234950" lvl="1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JTextArea textArea = new JTextArea("Type here",5, 20);</a:t>
            </a:r>
            <a:endParaRPr/>
          </a:p>
          <a:p>
            <a:pPr indent="-234950" lvl="1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JScrollPane scrollPane = </a:t>
            </a:r>
            <a:r>
              <a:rPr b="0" i="0" lang="en-US" sz="2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JScrollPane(textArea);</a:t>
            </a:r>
            <a:endParaRPr/>
          </a:p>
          <a:p>
            <a:pPr indent="-234950" lvl="1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frame.setContentPane(scrollPane);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8"/>
          <p:cNvSpPr txBox="1"/>
          <p:nvPr>
            <p:ph type="title"/>
          </p:nvPr>
        </p:nvSpPr>
        <p:spPr>
          <a:xfrm>
            <a:off x="838200" y="304800"/>
            <a:ext cx="739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JScrollPane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901700" y="76200"/>
            <a:ext cx="71755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JList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533400" y="981075"/>
            <a:ext cx="81534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GUI object design to hold lists of objects and allow users to make selections from the list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created from a ListModel, a Vector, or an array (all essentially lists themselves)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Jlist methods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JList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- Constructs a JList with an empty model.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JList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(Object[] listData) - Constructs a JList that displays the elements in the specified array.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g-list" id="299" name="Google Shape;2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876800"/>
            <a:ext cx="2438400" cy="176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JComboBox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381000" y="914400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Drop-down box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User-editable: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user to type in a value in the field similar to a JTextField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list.setEditable( true );</a:t>
            </a:r>
            <a:endParaRPr b="0" i="0" sz="24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User-un-editable: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must select an entry from the drop-down list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4877508"/>
            <a:ext cx="1914525" cy="189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144" y="4862015"/>
            <a:ext cx="2017656" cy="191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685800" y="76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JTable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81000" y="838200"/>
            <a:ext cx="84582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created from a DefaultTableModel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also be created from an array of arrays or a Vector of Vectors, or can have no initial data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DefaultTableModel, then initialize a table from the DefaultTableModel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methods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Jtable()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JTable(int numRows, int numColumns)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511" y="4648201"/>
            <a:ext cx="5807673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 txBox="1"/>
          <p:nvPr/>
        </p:nvSpPr>
        <p:spPr>
          <a:xfrm>
            <a:off x="7281984" y="5418940"/>
            <a:ext cx="1404816" cy="600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endParaRPr b="0" i="0" sz="2400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6" name="Google Shape;316;p41"/>
          <p:cNvCxnSpPr/>
          <p:nvPr/>
        </p:nvCxnSpPr>
        <p:spPr>
          <a:xfrm rot="10800000">
            <a:off x="7053384" y="5715000"/>
            <a:ext cx="457200" cy="0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17" name="Google Shape;317;p41"/>
          <p:cNvSpPr/>
          <p:nvPr/>
        </p:nvSpPr>
        <p:spPr>
          <a:xfrm>
            <a:off x="6975597" y="5181600"/>
            <a:ext cx="77787" cy="1143000"/>
          </a:xfrm>
          <a:prstGeom prst="rightBrace">
            <a:avLst>
              <a:gd fmla="val 27586" name="adj1"/>
              <a:gd fmla="val 47301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RadioButton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685800" y="1295400"/>
            <a:ext cx="7848600" cy="312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 in groups – only 1 selected per group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radiobuttons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group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radiobuttons to group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ActionListener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163" y="4953001"/>
            <a:ext cx="3957637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685800" y="3810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JCheckBox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457200" y="1524000"/>
            <a:ext cx="8382000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box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toggled checked or unchecked</a:t>
            </a:r>
            <a:endParaRPr/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one or more checkboxes selected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 opposed to radio buttons)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7143" y="4543425"/>
            <a:ext cx="3042657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85800" y="1524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Components/widgets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6200" y="990600"/>
            <a:ext cx="8991600" cy="525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categories of Java Component classes:</a:t>
            </a:r>
            <a:endParaRPr/>
          </a:p>
          <a:p>
            <a:pPr indent="-45720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AWT – Abstract Windows Toolkit (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java.awt package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2" marL="8001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older version of the components</a:t>
            </a:r>
            <a:endParaRPr/>
          </a:p>
          <a:p>
            <a:pPr indent="-342900" lvl="2" marL="8001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Rely on “peer architecture”…drawing done by the OS platform on which the application/applet is running</a:t>
            </a:r>
            <a:endParaRPr/>
          </a:p>
          <a:p>
            <a:pPr indent="-342900" lvl="2" marL="8001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Platform-dependent look.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8001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to be “heavy-weight”</a:t>
            </a:r>
            <a:endParaRPr/>
          </a:p>
          <a:p>
            <a:pPr indent="-45720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Swing (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javax.swing package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2" marL="8001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Newer version of the components</a:t>
            </a:r>
            <a:endParaRPr/>
          </a:p>
          <a:p>
            <a:pPr indent="-342900" lvl="2" marL="8001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“peer architecture”…components draw themselves</a:t>
            </a:r>
            <a:endParaRPr/>
          </a:p>
          <a:p>
            <a:pPr indent="-342900" lvl="2" marL="8001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are considered to be “lightweight”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685800" y="609600"/>
            <a:ext cx="7467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Layout Widgets?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554038" y="1917700"/>
            <a:ext cx="8229600" cy="166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approaches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specify absolute positions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layout managers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6858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specify absolute positions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wu18847_0704" id="345" name="Google Shape;3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971800"/>
            <a:ext cx="5119255" cy="351948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 txBox="1"/>
          <p:nvPr/>
        </p:nvSpPr>
        <p:spPr>
          <a:xfrm>
            <a:off x="1371600" y="16002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component methods such as:</a:t>
            </a:r>
            <a:endParaRPr/>
          </a:p>
          <a:p>
            <a:pPr indent="-179388" lvl="0" marL="1793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setLocation(Point p)</a:t>
            </a:r>
            <a:endParaRPr/>
          </a:p>
          <a:p>
            <a:pPr indent="-179388" lvl="0" marL="1793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setSize(int width, int height)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Managers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152400" y="1765300"/>
            <a:ext cx="8839200" cy="387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managers are AWT software components which have the ability to lay out widgets/components by their relative positions.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containers.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the layout of elements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elements are added to the container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window is resized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automatically adjust the positions and sizes of the elements.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685800" y="609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 of Layout Managers</a:t>
            </a:r>
            <a:endParaRPr/>
          </a:p>
        </p:txBody>
      </p:sp>
      <p:pic>
        <p:nvPicPr>
          <p:cNvPr id="359" name="Google Shape;359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50" y="2057400"/>
            <a:ext cx="7859713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685800" y="609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Layout Managers</a:t>
            </a: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1828800" y="4648200"/>
            <a:ext cx="5562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setLayout(new FlowLayout());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add(new JButton(“Increment"));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add(new JButton(“Decrement”));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graphicFrame>
        <p:nvGraphicFramePr>
          <p:cNvPr id="366" name="Google Shape;366;p48"/>
          <p:cNvGraphicFramePr/>
          <p:nvPr/>
        </p:nvGraphicFramePr>
        <p:xfrm>
          <a:off x="1219200" y="2027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{8F5621C2-1FEC-4771-A475-1010956BBEC2}</a:tableStyleId>
              </a:tblPr>
              <a:tblGrid>
                <a:gridCol w="2362200"/>
                <a:gridCol w="4648200"/>
              </a:tblGrid>
              <a:tr h="44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Method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Description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setLayout(lm)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Set lm as the layout manager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add(comp) 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 a component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3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add(comp, cst)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 a component with constraint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Management</a:t>
            </a:r>
            <a:endParaRPr/>
          </a:p>
        </p:txBody>
      </p:sp>
      <p:sp>
        <p:nvSpPr>
          <p:cNvPr id="372" name="Google Shape;372;p49"/>
          <p:cNvSpPr txBox="1"/>
          <p:nvPr>
            <p:ph idx="1" type="body"/>
          </p:nvPr>
        </p:nvSpPr>
        <p:spPr>
          <a:xfrm>
            <a:off x="381000" y="1676400"/>
            <a:ext cx="8458200" cy="388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using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to put a component in a container, the container’s layout manager must be taken into account.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position (BorderLayout)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panel.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add(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component,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BorderLayout.CENTER)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addition (BoxLayout, GridLayout, ...)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panel.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add(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685800" y="6096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FlowLayout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50"/>
          <p:cNvSpPr txBox="1"/>
          <p:nvPr>
            <p:ph idx="1" type="body"/>
          </p:nvPr>
        </p:nvSpPr>
        <p:spPr>
          <a:xfrm>
            <a:off x="381000" y="1981200"/>
            <a:ext cx="8458200" cy="167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Places components from left to right, starting new rows if necessary.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LayoutManager of JPanel</a:t>
            </a:r>
            <a:endParaRPr/>
          </a:p>
        </p:txBody>
      </p:sp>
      <p:sp>
        <p:nvSpPr>
          <p:cNvPr id="379" name="Google Shape;379;p50"/>
          <p:cNvSpPr/>
          <p:nvPr/>
        </p:nvSpPr>
        <p:spPr>
          <a:xfrm>
            <a:off x="0" y="2195513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50"/>
          <p:cNvSpPr/>
          <p:nvPr/>
        </p:nvSpPr>
        <p:spPr>
          <a:xfrm>
            <a:off x="3505200" y="4267200"/>
            <a:ext cx="2362200" cy="21336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to right,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to bottom</a:t>
            </a:r>
            <a:endParaRPr/>
          </a:p>
        </p:txBody>
      </p:sp>
      <p:cxnSp>
        <p:nvCxnSpPr>
          <p:cNvPr id="381" name="Google Shape;381;p50"/>
          <p:cNvCxnSpPr/>
          <p:nvPr/>
        </p:nvCxnSpPr>
        <p:spPr>
          <a:xfrm>
            <a:off x="3810000" y="6019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50"/>
          <p:cNvCxnSpPr/>
          <p:nvPr/>
        </p:nvCxnSpPr>
        <p:spPr>
          <a:xfrm>
            <a:off x="3810000" y="47244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50"/>
          <p:cNvCxnSpPr/>
          <p:nvPr/>
        </p:nvCxnSpPr>
        <p:spPr>
          <a:xfrm>
            <a:off x="3810000" y="5334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685800" y="0"/>
            <a:ext cx="769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FlowLayout example</a:t>
            </a:r>
            <a:endParaRPr/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152400" y="762000"/>
            <a:ext cx="8763000" cy="6019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javax.swing.*;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java.awt.*;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flow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JFrame frm = new JFrame("Flow Layout Test");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Container contentPane = frm.getContentPane();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contentPane.setLayout(new FlowLayout());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 (int i=0; i&lt;=9; ++i)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contentPane.add(new JButton(""+i));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frm.pack();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frm.setSize(318,220);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//frm.setResizable(false);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frm.setDefaultCloseOperation(JFrame.EXIT_ON_CLOSE);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frm.setVisible(true);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BorderLayout</a:t>
            </a:r>
            <a:endParaRPr/>
          </a:p>
        </p:txBody>
      </p:sp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228600" y="1524000"/>
            <a:ext cx="8610600" cy="236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five areas available to hold components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north, south, east, west and center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extra space is placed in the center area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center area is affected when the container is resized.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layout manager of content panes.</a:t>
            </a:r>
            <a:endParaRPr/>
          </a:p>
        </p:txBody>
      </p:sp>
      <p:sp>
        <p:nvSpPr>
          <p:cNvPr id="396" name="Google Shape;396;p52"/>
          <p:cNvSpPr/>
          <p:nvPr/>
        </p:nvSpPr>
        <p:spPr>
          <a:xfrm>
            <a:off x="3200400" y="4419600"/>
            <a:ext cx="2362200" cy="21336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397" name="Google Shape;397;p52"/>
          <p:cNvCxnSpPr/>
          <p:nvPr/>
        </p:nvCxnSpPr>
        <p:spPr>
          <a:xfrm>
            <a:off x="3200400" y="4759325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52"/>
          <p:cNvCxnSpPr/>
          <p:nvPr/>
        </p:nvCxnSpPr>
        <p:spPr>
          <a:xfrm>
            <a:off x="3276600" y="6130925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52"/>
          <p:cNvCxnSpPr/>
          <p:nvPr/>
        </p:nvCxnSpPr>
        <p:spPr>
          <a:xfrm>
            <a:off x="3733800" y="4987925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52"/>
          <p:cNvCxnSpPr/>
          <p:nvPr/>
        </p:nvCxnSpPr>
        <p:spPr>
          <a:xfrm>
            <a:off x="5029200" y="4911725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401" name="Google Shape;401;p52"/>
          <p:cNvSpPr txBox="1"/>
          <p:nvPr/>
        </p:nvSpPr>
        <p:spPr>
          <a:xfrm>
            <a:off x="4251325" y="6096000"/>
            <a:ext cx="303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02" name="Google Shape;402;p52"/>
          <p:cNvSpPr txBox="1"/>
          <p:nvPr/>
        </p:nvSpPr>
        <p:spPr>
          <a:xfrm>
            <a:off x="5089525" y="5257800"/>
            <a:ext cx="319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03" name="Google Shape;403;p52"/>
          <p:cNvSpPr txBox="1"/>
          <p:nvPr/>
        </p:nvSpPr>
        <p:spPr>
          <a:xfrm>
            <a:off x="3260725" y="52578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04" name="Google Shape;404;p52"/>
          <p:cNvSpPr txBox="1"/>
          <p:nvPr/>
        </p:nvSpPr>
        <p:spPr>
          <a:xfrm>
            <a:off x="4167187" y="4343400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762000" y="76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BorderLayout example</a:t>
            </a:r>
            <a:endParaRPr/>
          </a:p>
        </p:txBody>
      </p:sp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228600" y="685800"/>
            <a:ext cx="8534400" cy="6019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javax.swing.*;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java.awt.*;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border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JFrame frm = new JFrame(“Border Latout Test");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Container contentPane = frm.getContentPane();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contentPane.setLayout(new BorderLayout());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contentPane.add(new JButton("  0  "), BorderLayout.NORTH);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contentPane.add(new JButton("  1  "), BorderLayout.SOUTH);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contentPane.add(new JButton("  2  "), BorderLayout.EAST);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contentPane.add(new JButton("  3  "), BorderLayout.WEST);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contentPane.add(new JButton("  4  "), BorderLayout.CENTER);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frm.pack();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frm.setSize(318,220);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frm.setDefaultCloseOperation(JFrame.EXIT_ON_CLOSE);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frm.setVisible(true);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85800" y="10668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Swing VS. AWT 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85800" y="2286000"/>
            <a:ext cx="7848600" cy="281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Never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mix Swing and AWT components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know AWT, put ‘J’ in front of everything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AWT: 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Swing: 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JButton</a:t>
            </a:r>
            <a:endParaRPr b="1" i="0" sz="2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Swing does all that AWT does, but better.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BoxLayout</a:t>
            </a:r>
            <a:endParaRPr/>
          </a:p>
        </p:txBody>
      </p:sp>
      <p:sp>
        <p:nvSpPr>
          <p:cNvPr id="416" name="Google Shape;416;p54"/>
          <p:cNvSpPr txBox="1"/>
          <p:nvPr>
            <p:ph idx="1" type="body"/>
          </p:nvPr>
        </p:nvSpPr>
        <p:spPr>
          <a:xfrm>
            <a:off x="4622800" y="1885950"/>
            <a:ext cx="40132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BoxLayout class puts components in a single row or column.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respects the components' requested maximum sizes, and also lets you align components.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165100" lvl="0" marL="342900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A_stuff\GUIclass\ClassWebSite\class7\boxlayout.gif" id="417" name="Google Shape;417;p54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78075"/>
            <a:ext cx="4013200" cy="318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>
            <p:ph type="title"/>
          </p:nvPr>
        </p:nvSpPr>
        <p:spPr>
          <a:xfrm>
            <a:off x="685800" y="152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GridLayout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55"/>
          <p:cNvSpPr txBox="1"/>
          <p:nvPr>
            <p:ph idx="1" type="body"/>
          </p:nvPr>
        </p:nvSpPr>
        <p:spPr>
          <a:xfrm>
            <a:off x="609600" y="1219200"/>
            <a:ext cx="8077200" cy="297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Places components in a requested number of rows and columns.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are placed left-to-right and top-to-bottom.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Forces all components to be the same size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wide as the widest component's preferred width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high as the highest component’s preferred height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55"/>
          <p:cNvSpPr/>
          <p:nvPr/>
        </p:nvSpPr>
        <p:spPr>
          <a:xfrm>
            <a:off x="3505200" y="4572000"/>
            <a:ext cx="2209800" cy="1981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5" name="Google Shape;425;p55"/>
          <p:cNvCxnSpPr/>
          <p:nvPr/>
        </p:nvCxnSpPr>
        <p:spPr>
          <a:xfrm>
            <a:off x="4267200" y="4648200"/>
            <a:ext cx="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55"/>
          <p:cNvCxnSpPr/>
          <p:nvPr/>
        </p:nvCxnSpPr>
        <p:spPr>
          <a:xfrm>
            <a:off x="5029200" y="4648201"/>
            <a:ext cx="0" cy="19487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55"/>
          <p:cNvCxnSpPr/>
          <p:nvPr/>
        </p:nvCxnSpPr>
        <p:spPr>
          <a:xfrm>
            <a:off x="3505200" y="5222875"/>
            <a:ext cx="220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55"/>
          <p:cNvCxnSpPr/>
          <p:nvPr/>
        </p:nvCxnSpPr>
        <p:spPr>
          <a:xfrm>
            <a:off x="3505200" y="6061075"/>
            <a:ext cx="220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GridLayout example</a:t>
            </a:r>
            <a:endParaRPr/>
          </a:p>
        </p:txBody>
      </p:sp>
      <p:sp>
        <p:nvSpPr>
          <p:cNvPr id="434" name="Google Shape;434;p56"/>
          <p:cNvSpPr txBox="1"/>
          <p:nvPr>
            <p:ph idx="1" type="body"/>
          </p:nvPr>
        </p:nvSpPr>
        <p:spPr>
          <a:xfrm>
            <a:off x="533400" y="990600"/>
            <a:ext cx="8077200" cy="5562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javax.swing.*;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java.awt.*;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grid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JFrame frm = new JFrame(“Grid Layout Test");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Container contentPane = frm.getContentPane();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contentPane.setLayout(new GridLayout(3, 4));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 (int i=0; i&lt;=9; ++i)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contentPane.add(new JButton(""+i));</a:t>
            </a:r>
            <a:endParaRPr b="0" i="0" sz="20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frm.pack();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frm.setSize(318,220);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//frm.setResizable(false);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frm.setDefaultCloseOperation(JFrame.EXIT_ON_CLOSE);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frm.setVisible(true);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685800" y="1524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CardLayout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57"/>
          <p:cNvSpPr txBox="1"/>
          <p:nvPr>
            <p:ph idx="1" type="body"/>
          </p:nvPr>
        </p:nvSpPr>
        <p:spPr>
          <a:xfrm>
            <a:off x="609600" y="1066800"/>
            <a:ext cx="80772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are organized as a deck of cards.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only be shown one at a time.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add(String name, Component comp)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first(Container parent)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show(Container parent, String name) 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57"/>
          <p:cNvSpPr/>
          <p:nvPr/>
        </p:nvSpPr>
        <p:spPr>
          <a:xfrm>
            <a:off x="3657600" y="4419600"/>
            <a:ext cx="2362200" cy="21336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57"/>
          <p:cNvSpPr/>
          <p:nvPr/>
        </p:nvSpPr>
        <p:spPr>
          <a:xfrm>
            <a:off x="3581400" y="4343400"/>
            <a:ext cx="2362200" cy="21336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57"/>
          <p:cNvSpPr/>
          <p:nvPr/>
        </p:nvSpPr>
        <p:spPr>
          <a:xfrm>
            <a:off x="3505200" y="4267200"/>
            <a:ext cx="2362200" cy="21336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at a time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152400" y="1752600"/>
            <a:ext cx="8839200" cy="3962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card implements ActionListener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CardLayout contentPaneLayout;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JButton B1 = new JButton("To Card 2");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JButton B2 = new JButton("To Card 1");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JPanel contentPane;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public void actionPerformed(ActionEvent e)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Object source = e.getSource();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(source==B1) 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contentPaneLayout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show(contentPane, "Card 2")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(source==B2) 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contentPaneLayout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show(contentPane, "Card 1")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58"/>
          <p:cNvSpPr txBox="1"/>
          <p:nvPr>
            <p:ph type="title"/>
          </p:nvPr>
        </p:nvSpPr>
        <p:spPr>
          <a:xfrm>
            <a:off x="685800" y="609600"/>
            <a:ext cx="769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CardLayout example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idx="1" type="body"/>
          </p:nvPr>
        </p:nvSpPr>
        <p:spPr>
          <a:xfrm>
            <a:off x="152400" y="304800"/>
            <a:ext cx="8839200" cy="6477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JFrame frm = new JFrame("Card Layout Test");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 = (JPanel) frm.getContentPane();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contentPane.setLayout(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contentPaneLayout=new CardLayout()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JPanel card1 = new JPanel();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JPanel card2 = new JPanel();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card1.add(new Label("This is card 1"));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card2.add(new JTextField("This is Crad 2", 20));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card1.add(B1); card2.add(B2);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contentPane.add("Card 1", card1)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contentPane.add("Card 2", card2) 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contentPaneLayout.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show(contentPane, "Card 1")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ActionListener AL = new card() 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B1.addActionListener(AL); B2.addActionListener(AL);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frm.pack();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frm.setDefaultCloseOperation(JFrame.EXIT_ON_CLOSE);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frm.setVisible(true);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85800" y="609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GUI Component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685800" y="1981200"/>
            <a:ext cx="5410200" cy="281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it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 it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children  (if container)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to parent  (if not JFrame)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 to it</a:t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6705600" y="1981200"/>
            <a:ext cx="0" cy="259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29" name="Google Shape;129;p19"/>
          <p:cNvSpPr txBox="1"/>
          <p:nvPr/>
        </p:nvSpPr>
        <p:spPr>
          <a:xfrm>
            <a:off x="6955122" y="2932093"/>
            <a:ext cx="15792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85800" y="6096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28600" y="1676400"/>
            <a:ext cx="8763000" cy="32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Descendents of the java.awt.Container class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that can contain other components.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layout manager to position and size the components contained in them.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are added to a container using one of the various forms of its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Depending on which layout manager is used by the container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Hierarchy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524000"/>
            <a:ext cx="8382000" cy="487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Top-level container: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for other Swing components to paint themselves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JFrame, JDialog, Japplet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container: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 positioning of atomic components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JPanel, JSplitPane, JTabbedPane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components: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self-sufficient components that present information to and get input from the user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JButton, JLabel, JComboBox, JTextField, JTable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 Sample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457200" y="1676400"/>
            <a:ext cx="8153400" cy="464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62000" y="2286000"/>
            <a:ext cx="7543800" cy="2819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62000" y="5486400"/>
            <a:ext cx="7467600" cy="685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85800" y="1219200"/>
            <a:ext cx="962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914400" y="1752600"/>
            <a:ext cx="860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914400" y="5105400"/>
            <a:ext cx="860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295400" y="2743200"/>
            <a:ext cx="1981200" cy="205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581400" y="2743200"/>
            <a:ext cx="1981200" cy="205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867400" y="2743200"/>
            <a:ext cx="1981200" cy="205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371600" y="2286000"/>
            <a:ext cx="860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3733800" y="2286000"/>
            <a:ext cx="860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5943600" y="2286000"/>
            <a:ext cx="860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524000" y="29718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1524000" y="35814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Field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1524000" y="41910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810000" y="35814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810000" y="41910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Area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3810000" y="29718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checkbox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096000" y="41910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ComboBox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6096000" y="29718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RadioButton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096000" y="35814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Scrollbar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524000" y="56007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3810000" y="56007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6096000" y="5600700"/>
            <a:ext cx="1524000" cy="457200"/>
          </a:xfrm>
          <a:prstGeom prst="rect">
            <a:avLst/>
          </a:prstGeom>
          <a:gradFill>
            <a:gsLst>
              <a:gs pos="0">
                <a:srgbClr val="87E2B5"/>
              </a:gs>
              <a:gs pos="50000">
                <a:srgbClr val="99FFCC"/>
              </a:gs>
              <a:gs pos="100000">
                <a:srgbClr val="87E2B5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685800" y="6096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Level Containers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52400" y="1905000"/>
            <a:ext cx="8763000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program that presents a Swing GUI contains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 one top-level container.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Top level container provides the support that Swing components need to perform their painting and event-handling.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Swing provides three top-level containers: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JFrame (Main window)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JDialog (Secondary window)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JApplet (An applet display area within a browser window)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