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79A703-8765-4343-A4E4-D739FF8C5289}">
  <a:tblStyle styleId="{EF79A703-8765-4343-A4E4-D739FF8C52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914400" y="1905000"/>
            <a:ext cx="7162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Driven Programming in Java</a:t>
            </a:r>
            <a:endParaRPr/>
          </a:p>
        </p:txBody>
      </p:sp>
      <p:pic>
        <p:nvPicPr>
          <p:cNvPr descr="fancy_c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434340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6096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ActionListener Interface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81000" y="1143000"/>
            <a:ext cx="8382000" cy="548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call the addActionListener method of an event source, we must pass an instance of a class that implements the ActionListener interface.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ActionListener interface includes one method named </a:t>
            </a:r>
            <a:r>
              <a:rPr b="0" i="0" lang="en-US" sz="28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actionPerformed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that implements the ActionListener interface must therefore provide the method body of actionPerformed.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actionPerformed is the method that will be called when an action event is generated, this is the place where we put a code we want to be executed in response to the generated events.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685800" y="6096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an action listener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57200" y="1768475"/>
            <a:ext cx="8381999" cy="37179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Action listener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programClass implements ActionListener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actionPerformed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(ActionEvent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// handle the event e …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85800" y="1524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Source and Listener</a:t>
            </a: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457200" y="1893888"/>
            <a:ext cx="1566085" cy="1498599"/>
            <a:chOff x="2045" y="1199"/>
            <a:chExt cx="1016" cy="925"/>
          </a:xfrm>
        </p:grpSpPr>
        <p:sp>
          <p:nvSpPr>
            <p:cNvPr id="180" name="Google Shape;180;p25"/>
            <p:cNvSpPr/>
            <p:nvPr/>
          </p:nvSpPr>
          <p:spPr>
            <a:xfrm>
              <a:off x="2183" y="1199"/>
              <a:ext cx="878" cy="925"/>
            </a:xfrm>
            <a:prstGeom prst="roundRect">
              <a:avLst>
                <a:gd fmla="val 0" name="adj"/>
              </a:avLst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080412" dist="81320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25"/>
            <p:cNvSpPr txBox="1"/>
            <p:nvPr/>
          </p:nvSpPr>
          <p:spPr>
            <a:xfrm>
              <a:off x="2045" y="1257"/>
              <a:ext cx="96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JButton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3657600" y="1930400"/>
            <a:ext cx="1752599" cy="1498600"/>
            <a:chOff x="1998" y="1199"/>
            <a:chExt cx="1137" cy="925"/>
          </a:xfrm>
        </p:grpSpPr>
        <p:sp>
          <p:nvSpPr>
            <p:cNvPr id="183" name="Google Shape;183;p25"/>
            <p:cNvSpPr/>
            <p:nvPr/>
          </p:nvSpPr>
          <p:spPr>
            <a:xfrm>
              <a:off x="2183" y="1199"/>
              <a:ext cx="878" cy="925"/>
            </a:xfrm>
            <a:prstGeom prst="roundRect">
              <a:avLst>
                <a:gd fmla="val 0" name="adj"/>
              </a:avLst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080412" dist="81320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1998" y="1257"/>
              <a:ext cx="1137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Handler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5" name="Google Shape;185;p25"/>
          <p:cNvSpPr txBox="1"/>
          <p:nvPr/>
        </p:nvSpPr>
        <p:spPr>
          <a:xfrm>
            <a:off x="498477" y="1295400"/>
            <a:ext cx="1957608" cy="471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source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733800" y="1338263"/>
            <a:ext cx="2023889" cy="471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2070101" y="1700213"/>
            <a:ext cx="1892300" cy="719328"/>
            <a:chOff x="2089" y="1215"/>
            <a:chExt cx="1643" cy="444"/>
          </a:xfrm>
        </p:grpSpPr>
        <p:sp>
          <p:nvSpPr>
            <p:cNvPr id="188" name="Google Shape;188;p25"/>
            <p:cNvSpPr/>
            <p:nvPr/>
          </p:nvSpPr>
          <p:spPr>
            <a:xfrm>
              <a:off x="2089" y="1233"/>
              <a:ext cx="1643" cy="426"/>
            </a:xfrm>
            <a:custGeom>
              <a:rect b="b" l="l" r="r" t="t"/>
              <a:pathLst>
                <a:path extrusionOk="0" h="426" w="1643">
                  <a:moveTo>
                    <a:pt x="0" y="357"/>
                  </a:moveTo>
                  <a:cubicBezTo>
                    <a:pt x="258" y="178"/>
                    <a:pt x="517" y="0"/>
                    <a:pt x="791" y="11"/>
                  </a:cubicBezTo>
                  <a:cubicBezTo>
                    <a:pt x="1065" y="22"/>
                    <a:pt x="1354" y="224"/>
                    <a:pt x="1643" y="426"/>
                  </a:cubicBezTo>
                </a:path>
              </a:pathLst>
            </a:custGeom>
            <a:noFill/>
            <a:ln cap="flat" cmpd="sng" w="28575">
              <a:solidFill>
                <a:srgbClr val="A500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2475" y="1215"/>
              <a:ext cx="57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500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notify</a:t>
              </a:r>
              <a:endParaRPr/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2057401" y="2819400"/>
            <a:ext cx="1828800" cy="838199"/>
            <a:chOff x="2081" y="2089"/>
            <a:chExt cx="1651" cy="358"/>
          </a:xfrm>
        </p:grpSpPr>
        <p:sp>
          <p:nvSpPr>
            <p:cNvPr id="191" name="Google Shape;191;p25"/>
            <p:cNvSpPr/>
            <p:nvPr/>
          </p:nvSpPr>
          <p:spPr>
            <a:xfrm>
              <a:off x="2081" y="2089"/>
              <a:ext cx="1651" cy="358"/>
            </a:xfrm>
            <a:custGeom>
              <a:rect b="b" l="l" r="r" t="t"/>
              <a:pathLst>
                <a:path extrusionOk="0" h="358" w="1651">
                  <a:moveTo>
                    <a:pt x="1651" y="0"/>
                  </a:moveTo>
                  <a:cubicBezTo>
                    <a:pt x="1401" y="174"/>
                    <a:pt x="1151" y="348"/>
                    <a:pt x="876" y="353"/>
                  </a:cubicBezTo>
                  <a:cubicBezTo>
                    <a:pt x="601" y="358"/>
                    <a:pt x="300" y="194"/>
                    <a:pt x="0" y="3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2425" y="2141"/>
              <a:ext cx="999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3" name="Google Shape;193;p25"/>
          <p:cNvSpPr txBox="1"/>
          <p:nvPr/>
        </p:nvSpPr>
        <p:spPr>
          <a:xfrm>
            <a:off x="381001" y="4267201"/>
            <a:ext cx="8382000" cy="2246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listener must be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event sources. Once registered, it will get </a:t>
            </a:r>
            <a:r>
              <a:rPr lang="en-US" sz="28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notified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event sources generates events.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listener can be registered with more than one event source.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4" name="Google Shape;194;p25"/>
          <p:cNvGrpSpPr/>
          <p:nvPr/>
        </p:nvGrpSpPr>
        <p:grpSpPr>
          <a:xfrm>
            <a:off x="6748501" y="1893888"/>
            <a:ext cx="1862038" cy="1498599"/>
            <a:chOff x="1936" y="1199"/>
            <a:chExt cx="1208" cy="925"/>
          </a:xfrm>
        </p:grpSpPr>
        <p:sp>
          <p:nvSpPr>
            <p:cNvPr id="195" name="Google Shape;195;p25"/>
            <p:cNvSpPr/>
            <p:nvPr/>
          </p:nvSpPr>
          <p:spPr>
            <a:xfrm>
              <a:off x="2183" y="1199"/>
              <a:ext cx="878" cy="925"/>
            </a:xfrm>
            <a:prstGeom prst="roundRect">
              <a:avLst>
                <a:gd fmla="val 0" name="adj"/>
              </a:avLst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080412" dist="81320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1936" y="1257"/>
              <a:ext cx="1208" cy="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JTextField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7" name="Google Shape;197;p25"/>
          <p:cNvSpPr txBox="1"/>
          <p:nvPr/>
        </p:nvSpPr>
        <p:spPr>
          <a:xfrm>
            <a:off x="6957792" y="1295400"/>
            <a:ext cx="1957608" cy="471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source</a:t>
            </a:r>
            <a:endParaRPr/>
          </a:p>
        </p:txBody>
      </p:sp>
      <p:grpSp>
        <p:nvGrpSpPr>
          <p:cNvPr id="198" name="Google Shape;198;p25"/>
          <p:cNvGrpSpPr/>
          <p:nvPr/>
        </p:nvGrpSpPr>
        <p:grpSpPr>
          <a:xfrm>
            <a:off x="5270500" y="1852613"/>
            <a:ext cx="1892300" cy="719328"/>
            <a:chOff x="2089" y="1215"/>
            <a:chExt cx="1643" cy="444"/>
          </a:xfrm>
        </p:grpSpPr>
        <p:sp>
          <p:nvSpPr>
            <p:cNvPr id="199" name="Google Shape;199;p25"/>
            <p:cNvSpPr/>
            <p:nvPr/>
          </p:nvSpPr>
          <p:spPr>
            <a:xfrm>
              <a:off x="2089" y="1233"/>
              <a:ext cx="1643" cy="426"/>
            </a:xfrm>
            <a:custGeom>
              <a:rect b="b" l="l" r="r" t="t"/>
              <a:pathLst>
                <a:path extrusionOk="0" h="426" w="1643">
                  <a:moveTo>
                    <a:pt x="0" y="357"/>
                  </a:moveTo>
                  <a:cubicBezTo>
                    <a:pt x="258" y="178"/>
                    <a:pt x="517" y="0"/>
                    <a:pt x="791" y="11"/>
                  </a:cubicBezTo>
                  <a:cubicBezTo>
                    <a:pt x="1065" y="22"/>
                    <a:pt x="1354" y="224"/>
                    <a:pt x="1643" y="426"/>
                  </a:cubicBezTo>
                </a:path>
              </a:pathLst>
            </a:custGeom>
            <a:noFill/>
            <a:ln cap="flat" cmpd="sng" w="28575">
              <a:solidFill>
                <a:srgbClr val="A500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2475" y="1215"/>
              <a:ext cx="57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500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notify</a:t>
              </a: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257800" y="2971801"/>
            <a:ext cx="1828800" cy="762000"/>
            <a:chOff x="2081" y="2089"/>
            <a:chExt cx="1651" cy="358"/>
          </a:xfrm>
        </p:grpSpPr>
        <p:sp>
          <p:nvSpPr>
            <p:cNvPr id="202" name="Google Shape;202;p25"/>
            <p:cNvSpPr/>
            <p:nvPr/>
          </p:nvSpPr>
          <p:spPr>
            <a:xfrm>
              <a:off x="2081" y="2089"/>
              <a:ext cx="1651" cy="358"/>
            </a:xfrm>
            <a:custGeom>
              <a:rect b="b" l="l" r="r" t="t"/>
              <a:pathLst>
                <a:path extrusionOk="0" h="358" w="1651">
                  <a:moveTo>
                    <a:pt x="1651" y="0"/>
                  </a:moveTo>
                  <a:cubicBezTo>
                    <a:pt x="1401" y="174"/>
                    <a:pt x="1151" y="348"/>
                    <a:pt x="876" y="353"/>
                  </a:cubicBezTo>
                  <a:cubicBezTo>
                    <a:pt x="601" y="358"/>
                    <a:pt x="300" y="194"/>
                    <a:pt x="0" y="31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2425" y="2141"/>
              <a:ext cx="999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52400" y="228600"/>
            <a:ext cx="899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and register an action listener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81000" y="1066800"/>
            <a:ext cx="8534401" cy="480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 an action listener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ActionListener AL = new programClass()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 a button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 Button = new JButton(“buttonText”);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register the action listener with button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button.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addActionListener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(AL);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 a text field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JTextField tf = new JTextField();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register the action listener with the text field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tf.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addActionListener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(AL);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the event source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52400" y="1524000"/>
            <a:ext cx="8839200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methods:</a:t>
            </a:r>
            <a:endParaRPr/>
          </a:p>
          <a:p>
            <a:pPr indent="-347663" lvl="0" marL="347663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Object getSource() </a:t>
            </a:r>
            <a:endParaRPr/>
          </a:p>
          <a:p>
            <a:pPr indent="-347663" lvl="1" marL="3476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object on which the Event actually occurred.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663" lvl="0" marL="347663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getActionCommand() </a:t>
            </a:r>
            <a:endParaRPr/>
          </a:p>
          <a:p>
            <a:pPr indent="-347663" lvl="0" marL="3476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the command string associated with this action. </a:t>
            </a:r>
            <a:endParaRPr/>
          </a:p>
          <a:p>
            <a:pPr indent="-347663" lvl="0" marL="347663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Public void setActionCommand(String actionCommand) </a:t>
            </a:r>
            <a:endParaRPr/>
          </a:p>
          <a:p>
            <a:pPr indent="-347663" lvl="1" marL="3476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Sets the action command for this button. 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85800" y="60960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events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609600" y="1828800"/>
            <a:ext cx="7924800" cy="37179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Action listener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programClass implements ActionListener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actionPerformed(ActionEvent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e.getSource() 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Button)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System.out.println(“Button pressed!”);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if (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e.getSource() 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tf)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System.out.println(“Text is entered !”);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685800" y="60960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events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609600" y="1828800"/>
            <a:ext cx="8001000" cy="37179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Action listener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programClass implements ActionListener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actionPerformed(ActionEvent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e.getActionCommand().equals(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“buttonText”))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System.out.println(“Button pressed!”);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if (</a:t>
            </a:r>
            <a:r>
              <a:rPr b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e.getSource() 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tf)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System.out.println(“Text is entered !”);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6019800" y="76200"/>
            <a:ext cx="2895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example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java.awt.event.*;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actionTest implements ActionListener{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JButton[] Button = new JButton[10];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JTextField tf;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actionPerformed(ActionEvent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for (int i=0; i&lt;=9; ++i) {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if(e.getSource() == Button[i]) {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System.out.printf("Button %d is pressed!\n",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(e.getSource() == tf)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System.out.println("Text field  contains “+tf.getText());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0" y="457200"/>
            <a:ext cx="243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example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1371600" y="152400"/>
            <a:ext cx="7696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JFrame frm = new JFrame("Flow Layout Test");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Container contentPane = frm.getContentPane();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contentPane.setLayout(new FlowLayout());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ActionListener AL = new actionTest()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for (int i=0; i&lt;=9; ++i)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Button[i] = new JButton(""+i);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contentPane.add(Button[i]);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Button[i].addActionListener(AL);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tf = new JTextField("", 27);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tf.setHorizontalAlignment(JTextField.RIGHT);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tf.addActionListener(AL);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contentPane.add(tf);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frm.pack();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frm.setSize(318,220);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//frm.setResizable(false);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frm.setDefaultCloseOperation(JFrame.EXIT_ON_CLOSE);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frm.setVisible(true);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6019800" y="76200"/>
            <a:ext cx="2895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example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76200" y="914400"/>
            <a:ext cx="8915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javax.swing.*;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java.awt.event.*;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actionTest implements ActionListener{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JButton[] Button = new JButton[10];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JTextField tf;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actionPerformed(ActionEvent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(e.getSource() == tf)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System.out.println(“Text field  contains “+tf.getText());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System.out.println(“Button “+ e.getActionCommand()+” is pressed!\n”);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219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Sequential/Procedural Programming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85800" y="2819400"/>
            <a:ext cx="7772400" cy="167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runs as programmer intended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sets the order of action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controls the program’s 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Driven Programming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85800" y="2819400"/>
            <a:ext cx="7772400" cy="25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user determines the order of actions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are interactive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control is determined at runtime</a:t>
            </a:r>
            <a:endParaRPr/>
          </a:p>
          <a:p>
            <a:pPr indent="-379413" lvl="1" marL="72548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mouse / presses 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85800" y="609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Handling in Java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54038" y="1790701"/>
            <a:ext cx="8229600" cy="2400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 Elements: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source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 (or handler)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85800" y="2286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04800" y="1371600"/>
            <a:ext cx="8686800" cy="50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event means something that happens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caused by computer or user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Click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Press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Clock Tick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occur differently each time the program is executed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way for GUI components to communicate with the rest of the program.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events are implemented as event classes (e.g., ActionEvent)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9600" y="2286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most common event classes 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444523" y="1460334"/>
            <a:ext cx="1291166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EventObject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444523" y="2374734"/>
            <a:ext cx="1291166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AWTEvent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345267" y="3447048"/>
            <a:ext cx="1291167" cy="4752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560711" y="3480134"/>
            <a:ext cx="1848556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843867" y="4516355"/>
            <a:ext cx="1291167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771445" y="4516355"/>
            <a:ext cx="1466145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902656" y="5721016"/>
            <a:ext cx="1291166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783667" y="5722520"/>
            <a:ext cx="1291167" cy="475247"/>
          </a:xfrm>
          <a:prstGeom prst="rect">
            <a:avLst/>
          </a:prstGeom>
          <a:noFill/>
          <a:ln cap="flat" cmpd="sng" w="127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KeyEvent</a:t>
            </a:r>
            <a:endParaRPr b="0" i="0" sz="1800" u="none" cap="none" strike="noStrike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p19"/>
          <p:cNvCxnSpPr>
            <a:stCxn id="128" idx="0"/>
            <a:endCxn id="127" idx="2"/>
          </p:cNvCxnSpPr>
          <p:nvPr/>
        </p:nvCxnSpPr>
        <p:spPr>
          <a:xfrm rot="10800000">
            <a:off x="4090106" y="1935534"/>
            <a:ext cx="0" cy="4392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9"/>
          <p:cNvCxnSpPr>
            <a:stCxn id="129" idx="0"/>
            <a:endCxn id="128" idx="2"/>
          </p:cNvCxnSpPr>
          <p:nvPr/>
        </p:nvCxnSpPr>
        <p:spPr>
          <a:xfrm flipH="1" rot="10800000">
            <a:off x="2990850" y="2850048"/>
            <a:ext cx="1099200" cy="5970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19"/>
          <p:cNvCxnSpPr>
            <a:stCxn id="130" idx="0"/>
            <a:endCxn id="128" idx="2"/>
          </p:cNvCxnSpPr>
          <p:nvPr/>
        </p:nvCxnSpPr>
        <p:spPr>
          <a:xfrm rot="10800000">
            <a:off x="4089989" y="2849834"/>
            <a:ext cx="1395000" cy="6303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19"/>
          <p:cNvCxnSpPr>
            <a:stCxn id="131" idx="0"/>
            <a:endCxn id="130" idx="2"/>
          </p:cNvCxnSpPr>
          <p:nvPr/>
        </p:nvCxnSpPr>
        <p:spPr>
          <a:xfrm flipH="1" rot="10800000">
            <a:off x="4489451" y="3955355"/>
            <a:ext cx="995400" cy="5610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19"/>
          <p:cNvCxnSpPr>
            <a:stCxn id="132" idx="0"/>
            <a:endCxn id="130" idx="2"/>
          </p:cNvCxnSpPr>
          <p:nvPr/>
        </p:nvCxnSpPr>
        <p:spPr>
          <a:xfrm rot="10800000">
            <a:off x="5485117" y="3955355"/>
            <a:ext cx="1019400" cy="5610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19"/>
          <p:cNvCxnSpPr>
            <a:stCxn id="133" idx="0"/>
            <a:endCxn id="131" idx="2"/>
          </p:cNvCxnSpPr>
          <p:nvPr/>
        </p:nvCxnSpPr>
        <p:spPr>
          <a:xfrm flipH="1" rot="10800000">
            <a:off x="3548239" y="4991716"/>
            <a:ext cx="941100" cy="7293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9"/>
          <p:cNvCxnSpPr>
            <a:stCxn id="134" idx="0"/>
            <a:endCxn id="131" idx="2"/>
          </p:cNvCxnSpPr>
          <p:nvPr/>
        </p:nvCxnSpPr>
        <p:spPr>
          <a:xfrm rot="10800000">
            <a:off x="4489351" y="4991720"/>
            <a:ext cx="939900" cy="730800"/>
          </a:xfrm>
          <a:prstGeom prst="straightConnector1">
            <a:avLst/>
          </a:prstGeom>
          <a:noFill/>
          <a:ln cap="flat" cmpd="sng" w="127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2133600" y="3962400"/>
            <a:ext cx="838200" cy="1084846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143" name="Google Shape;143;p19"/>
          <p:cNvSpPr/>
          <p:nvPr/>
        </p:nvSpPr>
        <p:spPr>
          <a:xfrm>
            <a:off x="304801" y="5105400"/>
            <a:ext cx="1752600" cy="866274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725" lIns="83475" spcFirstLastPara="1" rIns="83475" wrap="square" tIns="41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used in this class</a:t>
            </a:r>
            <a:endParaRPr b="0" i="0" sz="22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Source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304800" y="2133600"/>
            <a:ext cx="84582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event source is a GUI object where an event occurs. We say an event source generates events.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Buttons, text boxes, list boxes, and menus are common event sources in GUI-based applications.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possible, we do not, under normal circumstances, define our own event sources when writing GUI-based applications.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85800" y="762000"/>
            <a:ext cx="7543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 (or handler)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207962" y="1993900"/>
            <a:ext cx="8783638" cy="25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that receives and processes events</a:t>
            </a:r>
            <a:endParaRPr/>
          </a:p>
          <a:p>
            <a:pPr indent="-45720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implement an appropriate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/>
          </a:p>
          <a:p>
            <a:pPr indent="-45720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registered with the event sources.</a:t>
            </a:r>
            <a:endParaRPr/>
          </a:p>
          <a:p>
            <a:pPr indent="-45720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listen to several sources and different types of events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85800" y="304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Event Listeners</a:t>
            </a:r>
            <a:endParaRPr/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{EF79A703-8765-4343-A4E4-D739FF8C5289}</a:tableStyleId>
              </a:tblPr>
              <a:tblGrid>
                <a:gridCol w="5467350"/>
                <a:gridCol w="291465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 that results in event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Listener type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clicks a button, presses Return while typing in a text field, or chooses a menu item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ActionListener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closes a frame (main window)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WindowListener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presses a mouse button while the cursor is over a component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MouseListener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moves the mouse over a component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MouseMotionListener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 becomes visible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ComponentListener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 gets the keyboard focus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FocusListener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or list selection changes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ListSelectionListener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