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664619" y="178594"/>
            <a:ext cx="4760913" cy="860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55407" y="2669381"/>
            <a:ext cx="6235700" cy="215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775494" y="592932"/>
            <a:ext cx="6235700" cy="630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741363" y="2101850"/>
            <a:ext cx="4227512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121275" y="2101850"/>
            <a:ext cx="4227513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96912" y="2363787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Streams</a:t>
            </a:r>
            <a:endParaRPr/>
          </a:p>
        </p:txBody>
      </p:sp>
      <p:sp>
        <p:nvSpPr>
          <p:cNvPr id="49" name="Google Shape;49;p13"/>
          <p:cNvSpPr txBox="1"/>
          <p:nvPr/>
        </p:nvSpPr>
        <p:spPr>
          <a:xfrm>
            <a:off x="7751763" y="2359025"/>
            <a:ext cx="1587" cy="144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ncy_co" id="50" name="Google Shape;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712" y="4846637"/>
            <a:ext cx="1371600" cy="161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696912" y="614891"/>
            <a:ext cx="8568531" cy="1259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way</a:t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68312" y="2183906"/>
            <a:ext cx="9324578" cy="327233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979" lvl="0" marL="3779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</a:t>
            </a: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IOException </a:t>
            </a: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OutputStream stdout = System.out;</a:t>
            </a:r>
            <a:endParaRPr/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stdout.write(104);  // 'h'</a:t>
            </a:r>
            <a:endParaRPr/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stdout.write(105);  // 'i'</a:t>
            </a:r>
            <a:endParaRPr/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stdout.write(10);   // '\n'</a:t>
            </a:r>
            <a:endParaRPr/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741363" y="627064"/>
            <a:ext cx="8489949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System.in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41363" y="2101850"/>
            <a:ext cx="8870949" cy="47609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System.in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type of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byte[] b = new byte[10];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 stdin = System.in;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 = stdin.read(b);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i=0;i&lt;len;i++)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System.out.write(b[i]); 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5267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b="1" i="0" sz="3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73112" y="579437"/>
            <a:ext cx="8337549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available()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741363" y="2101850"/>
            <a:ext cx="8607425" cy="4344987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 stdin = System.in;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byte[] b = new byte[stdin.available()];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len = stdin.read(b);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(int i=0;i&lt;len;i++)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System.out.write(b[i]); </a:t>
            </a:r>
            <a:endParaRPr/>
          </a:p>
          <a:p>
            <a:pPr indent="-323850" lvl="0" marL="431800" marR="0" rtl="0" algn="l">
              <a:lnSpc>
                <a:spcPct val="12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System.out.flush();</a:t>
            </a:r>
            <a:endParaRPr/>
          </a:p>
          <a:p>
            <a:pPr indent="-232409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741363" y="198437"/>
            <a:ext cx="8261349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Streams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741363" y="1265238"/>
            <a:ext cx="8870949" cy="129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character is not a byte in Java.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convert byte streams to text streams.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239712" y="3322637"/>
            <a:ext cx="19812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2830512" y="3322637"/>
            <a:ext cx="30480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6400799" y="3322637"/>
            <a:ext cx="3287713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BufferReader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363912" y="3932237"/>
            <a:ext cx="198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text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629399" y="3856037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buffered</a:t>
            </a:r>
            <a:endParaRPr/>
          </a:p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92112" y="3932237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byte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39712" y="5532437"/>
            <a:ext cx="21336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06712" y="5532437"/>
            <a:ext cx="30480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OutputStreamWriter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640513" y="5532437"/>
            <a:ext cx="3047999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BufferWriter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287712" y="6065837"/>
            <a:ext cx="198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text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640512" y="6065837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buffered</a:t>
            </a:r>
            <a:endParaRPr/>
          </a:p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92112" y="6142037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byte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373312" y="32464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2449512" y="54562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030912" y="32464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107112" y="53800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56047" y="1112837"/>
            <a:ext cx="8551465" cy="776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39712" y="2410742"/>
            <a:ext cx="9612313" cy="37312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bridge from byte streams to text streams.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have an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feed the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53987" lvl="1" marL="8636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call to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InputStreamReader.read()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one char, but may read multiple bytes from the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544513" y="960437"/>
            <a:ext cx="90678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attach System.in to InputStreamReader</a:t>
            </a:r>
            <a:r>
              <a:rPr b="0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544513" y="2977092"/>
            <a:ext cx="9067800" cy="324114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 isr = new InputStreamReader(System.in);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char c;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 = (char) isr.read();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System.out.write( c);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41363" y="627064"/>
            <a:ext cx="84899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BufferedReader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39712" y="1722438"/>
            <a:ext cx="9612313" cy="4038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does internal buffering.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efficient.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everything from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plus:</a:t>
            </a:r>
            <a:endParaRPr/>
          </a:p>
          <a:p>
            <a:pPr indent="-24384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readLine()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up to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'\n'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'\r'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both).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returned does not include the line termination char(s).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741363" y="274637"/>
            <a:ext cx="8489949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attach Systm.in to BufferedReader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544513" y="1798637"/>
            <a:ext cx="9144000" cy="274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 isr = new InputStreamReader(System.in);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BufferedReader bf = new BufferedReader(isr);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foo = bf.readLine();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773112" y="5532437"/>
            <a:ext cx="1600199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System.in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3516313" y="5532437"/>
            <a:ext cx="1600199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564313" y="5532437"/>
            <a:ext cx="1600199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620712" y="6065837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(input stream)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059112" y="6065837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(InputStreamReader)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107112" y="6142037"/>
            <a:ext cx="297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(BufferStreamReader)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2754312" y="54562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5726112" y="54562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756047" y="122237"/>
            <a:ext cx="8551465" cy="860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Outout Streams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468312" y="1189037"/>
            <a:ext cx="9220199" cy="39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OutputStreamWriter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bridge (converts from characters to byte stream).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BufferedWriter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efficient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4384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BufferedWriter bw =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new BufferedWriter(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new OutputStreamWriter( System.out ) );</a:t>
            </a:r>
            <a:endParaRPr/>
          </a:p>
          <a:p>
            <a:pPr indent="-24384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39712" y="5684837"/>
            <a:ext cx="21336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982912" y="5684837"/>
            <a:ext cx="3048000" cy="45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OutputStreamWriter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716713" y="5684837"/>
            <a:ext cx="3047999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BufferStreamWriter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363912" y="6294437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text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6716712" y="6218237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buffered</a:t>
            </a:r>
            <a:endParaRPr/>
          </a:p>
          <a:p>
            <a:pPr indent="-323850" lvl="0" marL="43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92112" y="6294437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Times New Roman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byte stream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2525712" y="56086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6183312" y="5532437"/>
            <a:ext cx="304800" cy="685800"/>
          </a:xfrm>
          <a:prstGeom prst="rightArrow">
            <a:avLst>
              <a:gd fmla="val 50000" name="adj1"/>
              <a:gd fmla="val 25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41363" y="274637"/>
            <a:ext cx="84899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ConsoleInput.java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41363" y="1112837"/>
            <a:ext cx="8794749" cy="6096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ConsoleInput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public static void main( String [] args )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String stringRead = "";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try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// set up for input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 isr = new InputStreamReader( System.in 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BufferedReader br = new BufferedReader( isr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prompt and read input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System.out.print( "Please enter a phrase or sentence: "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stringRead = br.readLine(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catch( IOException ioe )  {  System.out.println( ioe.getMessage());   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 "The string read was " + stringRead);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41363" y="122237"/>
            <a:ext cx="8566149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Streams</a:t>
            </a:r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7312" y="1036637"/>
            <a:ext cx="9840913" cy="4190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modern I/O’s are stream based.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is a sequence of units of data coming from  or going to an I/O device.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input stream may be associated with the keyboard or a file.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an output stream may be associated with the screen or a file.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 of stream,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binary stream is a sequence of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bytes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text stream is a sequence of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35267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395"/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5684837"/>
            <a:ext cx="2170113" cy="144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6125" y="5797550"/>
            <a:ext cx="2363788" cy="16398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4032250" y="6089650"/>
            <a:ext cx="16827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stream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551238" y="6850062"/>
            <a:ext cx="16827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stream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516312" y="5837238"/>
            <a:ext cx="2514600" cy="304799"/>
          </a:xfrm>
          <a:prstGeom prst="rightArrow">
            <a:avLst>
              <a:gd fmla="val 57823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j i h g f e d c b a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 flipH="1">
            <a:off x="3211512" y="6523037"/>
            <a:ext cx="2362200" cy="304799"/>
          </a:xfrm>
          <a:prstGeom prst="rightArrow">
            <a:avLst>
              <a:gd fmla="val 57823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c d e f g h i j k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41363" y="398463"/>
            <a:ext cx="8489949" cy="79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Scanner problem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87313" y="1265237"/>
            <a:ext cx="5486399" cy="5334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java.util.Scanner;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scannerTest2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 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Scanner stdin = new Scanner(System.in);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do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System.out.print("Please enter a string: 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String s = stdin.next();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(s.equals("")) break;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System.out.println("String entered: "+s);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while (true);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6259512" y="4618037"/>
            <a:ext cx="3581400" cy="132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program stops for input only when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input buffer is empty.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5726112" y="1265237"/>
            <a:ext cx="4125913" cy="23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a string: abc def ghij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entered: abc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a string: String entered: def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a string: String entered: ghij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enter a string: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flipH="1" rot="10800000">
            <a:off x="6640512" y="3094037"/>
            <a:ext cx="1143000" cy="144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41363" y="427037"/>
            <a:ext cx="848994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ConsoleInput2.java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41363" y="1417637"/>
            <a:ext cx="8794749" cy="571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java.io.*;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ConsoleInput2  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public static void main(String[] args) </a:t>
            </a:r>
            <a:r>
              <a:rPr b="0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Exception </a:t>
            </a: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InputStreamReader isr = new InputStreamReader( System.in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BufferedReader br = new BufferedReader( isr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 s = "";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do {	System.out.print("Please enter a phrase or sentence: ");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 = br.readLine( 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(s.equals("")) break;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 "The string read was " + s);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while (true);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23850" lvl="0" marL="431800" marR="0" rtl="0" algn="l">
              <a:lnSpc>
                <a:spcPct val="8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41363" y="274637"/>
            <a:ext cx="8642349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for Input Classes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InputHierarchy"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074" y="1427939"/>
            <a:ext cx="8796045" cy="555601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2656946" y="6523037"/>
            <a:ext cx="2383366" cy="7173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to read characters from </a:t>
            </a:r>
            <a:r>
              <a:rPr b="1"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6894777" y="6199862"/>
            <a:ext cx="1803135" cy="655776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to read raw bytes from </a:t>
            </a:r>
            <a:r>
              <a:rPr b="1" lang="en-GB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4790546" y="3246437"/>
            <a:ext cx="1087966" cy="7173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</a:t>
            </a:r>
            <a:endParaRPr b="1"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" name="Google Shape;222;p34"/>
          <p:cNvCxnSpPr/>
          <p:nvPr/>
        </p:nvCxnSpPr>
        <p:spPr>
          <a:xfrm rot="10800000">
            <a:off x="2373312" y="6599238"/>
            <a:ext cx="315912" cy="122237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23" name="Google Shape;223;p34"/>
          <p:cNvCxnSpPr/>
          <p:nvPr/>
        </p:nvCxnSpPr>
        <p:spPr>
          <a:xfrm flipH="1" rot="10800000">
            <a:off x="5889624" y="3398837"/>
            <a:ext cx="1131888" cy="76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24" name="Google Shape;224;p34"/>
          <p:cNvCxnSpPr/>
          <p:nvPr/>
        </p:nvCxnSpPr>
        <p:spPr>
          <a:xfrm rot="10800000">
            <a:off x="3668712" y="3398838"/>
            <a:ext cx="1066800" cy="46037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25" name="Google Shape;225;p34"/>
          <p:cNvCxnSpPr/>
          <p:nvPr/>
        </p:nvCxnSpPr>
        <p:spPr>
          <a:xfrm flipH="1" rot="10800000">
            <a:off x="7718424" y="5532437"/>
            <a:ext cx="598488" cy="579437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26" name="Google Shape;226;p34"/>
          <p:cNvCxnSpPr/>
          <p:nvPr/>
        </p:nvCxnSpPr>
        <p:spPr>
          <a:xfrm rot="10800000">
            <a:off x="7097712" y="5532439"/>
            <a:ext cx="609600" cy="533398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41363" y="198437"/>
            <a:ext cx="8607425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for Output Classes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OutputHierarchy"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26" y="1091953"/>
            <a:ext cx="9335079" cy="54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3037946" y="6446837"/>
            <a:ext cx="1773766" cy="7173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to write character </a:t>
            </a:r>
            <a:r>
              <a:rPr b="1"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/>
          </a:p>
        </p:txBody>
      </p:sp>
      <p:cxnSp>
        <p:nvCxnSpPr>
          <p:cNvPr id="235" name="Google Shape;235;p35"/>
          <p:cNvCxnSpPr/>
          <p:nvPr/>
        </p:nvCxnSpPr>
        <p:spPr>
          <a:xfrm rot="10800000">
            <a:off x="2754312" y="6523038"/>
            <a:ext cx="315912" cy="122237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236" name="Google Shape;236;p35"/>
          <p:cNvSpPr txBox="1"/>
          <p:nvPr/>
        </p:nvSpPr>
        <p:spPr>
          <a:xfrm>
            <a:off x="3952346" y="2941637"/>
            <a:ext cx="1087966" cy="717331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</a:t>
            </a:r>
            <a:endParaRPr b="1" sz="20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35"/>
          <p:cNvCxnSpPr/>
          <p:nvPr/>
        </p:nvCxnSpPr>
        <p:spPr>
          <a:xfrm flipH="1" rot="10800000">
            <a:off x="5051424" y="3094037"/>
            <a:ext cx="1131888" cy="762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38" name="Google Shape;238;p35"/>
          <p:cNvCxnSpPr/>
          <p:nvPr/>
        </p:nvCxnSpPr>
        <p:spPr>
          <a:xfrm rot="10800000">
            <a:off x="2830512" y="3094038"/>
            <a:ext cx="1066800" cy="46037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239" name="Google Shape;239;p35"/>
          <p:cNvSpPr txBox="1"/>
          <p:nvPr/>
        </p:nvSpPr>
        <p:spPr>
          <a:xfrm>
            <a:off x="5751777" y="6629261"/>
            <a:ext cx="1879335" cy="655776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to write raw bytes  to </a:t>
            </a:r>
            <a:r>
              <a:rPr b="1" lang="en-GB" sz="1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</a:t>
            </a:r>
            <a:endParaRPr sz="1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 rot="-5400000">
            <a:off x="7141368" y="5423694"/>
            <a:ext cx="1524001" cy="979488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  <p:cxnSp>
        <p:nvCxnSpPr>
          <p:cNvPr id="241" name="Google Shape;241;p35"/>
          <p:cNvCxnSpPr/>
          <p:nvPr/>
        </p:nvCxnSpPr>
        <p:spPr>
          <a:xfrm flipH="1" rot="5400000">
            <a:off x="5078414" y="5494338"/>
            <a:ext cx="1295399" cy="761999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dash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6912" y="1112837"/>
            <a:ext cx="8607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abstract Java Stream Classes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47089" y="2789238"/>
            <a:ext cx="7955623" cy="25145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 - 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reading a stream of bytes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 - 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writing a stream of bytes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for 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 stream of characters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Writer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for 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a stream of characters.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41363" y="627064"/>
            <a:ext cx="8607425" cy="1095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</a:t>
            </a: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39749" y="2183906"/>
            <a:ext cx="9072563" cy="4262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stream readers are subclasses of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methods:</a:t>
            </a:r>
            <a:endParaRPr/>
          </a:p>
          <a:p>
            <a:pPr indent="-287338" lvl="1" marL="863600" marR="0" rtl="0" algn="l">
              <a:lnSpc>
                <a:spcPct val="13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read()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13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read(byte[] b)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13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available()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13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close()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756047" y="671971"/>
            <a:ext cx="8551465" cy="974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</a:t>
            </a:r>
            <a:r>
              <a:rPr b="1" lang="en-GB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504031" y="2183906"/>
            <a:ext cx="9072563" cy="3881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979" lvl="0" marL="37797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stream writers are subclasses of </a:t>
            </a: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methods: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write(int b)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write(byte[] b)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flush()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close() throws IOException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620712" y="538691"/>
            <a:ext cx="8568531" cy="1259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</a:t>
            </a:r>
            <a:r>
              <a:rPr b="1" lang="en-GB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504031" y="2183906"/>
            <a:ext cx="8727281" cy="39581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979" lvl="0" marL="37797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stream readers are subclasses of  </a:t>
            </a: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methods: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read()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read(char[] cbuf) 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ready() 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close()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756047" y="671971"/>
            <a:ext cx="8568531" cy="974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</a:t>
            </a:r>
            <a:r>
              <a:rPr b="1" lang="en-GB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Writer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504031" y="1874837"/>
            <a:ext cx="9072563" cy="45358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377979" lvl="0" marL="37797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stream writers are subclasses of  </a:t>
            </a:r>
            <a:r>
              <a:rPr b="1"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Writer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979" lvl="0" marL="377979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methods: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write(int c)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write(char[] cbuf)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write(String str) 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flush()</a:t>
            </a:r>
            <a:endParaRPr/>
          </a:p>
          <a:p>
            <a:pPr indent="-314982" lvl="1" marL="818954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close()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41363" y="427037"/>
            <a:ext cx="8566149" cy="942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741363" y="1646237"/>
            <a:ext cx="8607425" cy="47609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kind of </a:t>
            </a: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It's a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PrintStream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PrintStream 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subclass of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Type cast System.out into an OutputStream.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 stdout = System.out;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stdout.write(104);  // ASCII 'h' 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stdout.flush();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41363" y="274637"/>
            <a:ext cx="8489949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IOExceptions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817563" y="1417637"/>
            <a:ext cx="8794749" cy="5562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args)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OutputStream stdout = System.out;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{ 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stdout.write(104);  // 'h'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stdout.write(105);  // 'i'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stdout.write(10);   // '\n'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catch (IOException e)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e.printStackTrace();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