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559675" cx="10080625"/>
  <p:notesSz cx="7556500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664619" y="178594"/>
            <a:ext cx="4760913" cy="860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55407" y="2669381"/>
            <a:ext cx="6235700" cy="215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775494" y="592932"/>
            <a:ext cx="6235700" cy="630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41363" y="2101850"/>
            <a:ext cx="4227512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body"/>
          </p:nvPr>
        </p:nvSpPr>
        <p:spPr>
          <a:xfrm>
            <a:off x="5121275" y="2101850"/>
            <a:ext cx="4227513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696912" y="2363787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File I/O</a:t>
            </a:r>
            <a:endParaRPr/>
          </a:p>
        </p:txBody>
      </p:sp>
      <p:sp>
        <p:nvSpPr>
          <p:cNvPr id="49" name="Google Shape;49;p13"/>
          <p:cNvSpPr txBox="1"/>
          <p:nvPr/>
        </p:nvSpPr>
        <p:spPr>
          <a:xfrm>
            <a:off x="7751763" y="2359025"/>
            <a:ext cx="1587" cy="144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ancy_co" id="50" name="Google Shape;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712" y="4846637"/>
            <a:ext cx="1371600" cy="161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0712" y="2989263"/>
            <a:ext cx="8607425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Files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239713" y="122237"/>
            <a:ext cx="92201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FileInputStream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163513" y="1189037"/>
            <a:ext cx="9601200" cy="58648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binary data, one byte at a time.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filter or convert the bytes.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469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469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FileInputStream (String fileName) throws FileNotFoundException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469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methods:</a:t>
            </a:r>
            <a:endParaRPr/>
          </a:p>
          <a:p>
            <a:pPr indent="-296863" lvl="2" marL="69215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   </a:t>
            </a:r>
            <a:b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//reads a single byte</a:t>
            </a:r>
            <a:endParaRPr/>
          </a:p>
          <a:p>
            <a:pPr indent="-296863" lvl="2" marL="69215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(byte[] buf, int start, int len) throws IOException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863" lvl="3" marL="69215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reads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bytes</a:t>
            </a:r>
            <a:endParaRPr/>
          </a:p>
          <a:p>
            <a:pPr indent="-296863" lvl="2" marL="69215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   </a:t>
            </a:r>
            <a:b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//closes the file</a:t>
            </a:r>
            <a:endParaRPr/>
          </a:p>
          <a:p>
            <a:pPr indent="-296863" lvl="2" marL="69215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EOF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741363" y="274638"/>
            <a:ext cx="856614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FileInputStream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1077913" y="4313237"/>
            <a:ext cx="7848600" cy="2667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b;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28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next = binfile.read();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28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(next != -1)</a:t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80000"/>
              </a:lnSpc>
              <a:spcBef>
                <a:spcPts val="28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 = (byte) next;</a:t>
            </a:r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840052" y="1570038"/>
            <a:ext cx="8652536" cy="228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979" lvl="0" marL="377979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read()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returns an integer </a:t>
            </a:r>
            <a:endParaRPr/>
          </a:p>
          <a:p>
            <a:pPr indent="-314982" lvl="1" marL="818954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to 255, –1 if EOF</a:t>
            </a:r>
            <a:endParaRPr/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 the integer into a byte</a:t>
            </a:r>
            <a:endParaRPr/>
          </a:p>
          <a:p>
            <a:pPr indent="-314982" lvl="1" marL="818954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of a byte is –128 to +127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504031" y="320393"/>
            <a:ext cx="8568531" cy="868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BufferedInputStream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87312" y="1493837"/>
            <a:ext cx="9828609" cy="487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9113" lvl="1" marL="51911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Fills a buffer at a time for much greater efficiency.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9113" lvl="1" marL="519113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9113" lvl="1" marL="519113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BufferediNputStream (InputStream stream)</a:t>
            </a:r>
            <a:endParaRPr/>
          </a:p>
          <a:p>
            <a:pPr indent="-519113" lvl="1" marL="519113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usage (ignoring exceptions):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BufferedInputStream bis =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new BufferedInputStream (</a:t>
            </a:r>
            <a:endParaRPr/>
          </a:p>
          <a:p>
            <a:pPr indent="-215900" lvl="2" marL="1295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new FileInputStream (“Grades.dat”));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504031" y="456459"/>
            <a:ext cx="8574881" cy="580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DataInputStream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236405" y="1493838"/>
            <a:ext cx="9452107" cy="4419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5288" lvl="1" marL="39528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types</a:t>
            </a:r>
            <a:endParaRPr/>
          </a:p>
          <a:p>
            <a:pPr indent="-395288" lvl="1" marL="395288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  <a:p>
            <a:pPr indent="-395288" lvl="2" marL="827088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DataInputStream (InputStream stream)</a:t>
            </a:r>
            <a:endParaRPr/>
          </a:p>
          <a:p>
            <a:pPr indent="-395288" lvl="1" marL="395288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methods:</a:t>
            </a:r>
            <a:endParaRPr/>
          </a:p>
          <a:p>
            <a:pPr indent="-346075" lvl="2" marL="741363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</a:t>
            </a:r>
            <a:r>
              <a:rPr b="1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readChar</a:t>
            </a: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IOException, EOFException     </a:t>
            </a:r>
            <a:endParaRPr/>
          </a:p>
          <a:p>
            <a:pPr indent="-346075" lvl="2" marL="74136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1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readInt</a:t>
            </a: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IOException, EOFException             </a:t>
            </a:r>
            <a:endParaRPr/>
          </a:p>
          <a:p>
            <a:pPr indent="-346075" lvl="2" marL="74136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</a:t>
            </a:r>
            <a:r>
              <a:rPr b="1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readFloat</a:t>
            </a: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IOException, EOFException      </a:t>
            </a:r>
            <a:endParaRPr/>
          </a:p>
          <a:p>
            <a:pPr indent="-346075" lvl="2" marL="74136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</a:t>
            </a:r>
            <a:r>
              <a:rPr b="1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readDouble</a:t>
            </a: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IOException, EOFExc</a:t>
            </a:r>
            <a:r>
              <a:rPr b="0" i="0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eption</a:t>
            </a:r>
            <a:endParaRPr b="0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2601912" y="731837"/>
            <a:ext cx="7239000" cy="6477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338" lvl="1" marL="863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DataInputStream dis = null;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    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//open stream</a:t>
            </a:r>
            <a:endParaRPr/>
          </a:p>
          <a:p>
            <a:pPr indent="-323850" lvl="0" marL="4318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</a:t>
            </a: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 = new DataInputStream (</a:t>
            </a:r>
            <a:endParaRPr/>
          </a:p>
          <a:p>
            <a:pPr indent="-323850" lvl="0" marL="431800" marR="0" rtl="0" algn="l">
              <a:lnSpc>
                <a:spcPct val="7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	      new BufferedInputStream (</a:t>
            </a:r>
            <a:endParaRPr/>
          </a:p>
          <a:p>
            <a:pPr indent="-215900" lvl="2" marL="1295400" marR="0" rtl="0" algn="l">
              <a:lnSpc>
                <a:spcPct val="7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new FileInputStream(“DNumbers.dat”)));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catch (FileNotFoundException e) {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System.exit(1);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    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 data</a:t>
            </a:r>
            <a:endParaRPr/>
          </a:p>
          <a:p>
            <a:pPr indent="-215900" lvl="2" marL="12954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(true) {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2" marL="12954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double d = </a:t>
            </a: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dis.readDouble();</a:t>
            </a:r>
            <a:endParaRPr/>
          </a:p>
          <a:p>
            <a:pPr indent="-215900" lvl="2" marL="12954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System.out.println (d);</a:t>
            </a:r>
            <a:endParaRPr/>
          </a:p>
          <a:p>
            <a:pPr indent="-215900" lvl="2" marL="12954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(EOFException e) {  // this one first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} catch (IOException e) {  System.exit(1);	}</a:t>
            </a:r>
            <a:endParaRPr/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239712" y="350837"/>
            <a:ext cx="2514600" cy="1951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read a binary file of double precision floating point numbers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588037" y="304059"/>
            <a:ext cx="8568531" cy="503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FileOutputStream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163512" y="1189037"/>
            <a:ext cx="9660599" cy="556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to a binary file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1" marL="79057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FileOutputStream (String fileName)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1" marL="790575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FileOutputStream (String fileName, boolean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methods:</a:t>
            </a:r>
            <a:endParaRPr/>
          </a:p>
          <a:p>
            <a:pPr indent="-271463" lvl="2" marL="741363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i) throws IOException   // writes an int</a:t>
            </a:r>
            <a:endParaRPr/>
          </a:p>
          <a:p>
            <a:pPr indent="-271463" lvl="2" marL="74136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byte[]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buf)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463" lvl="2" marL="74136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byte[]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buf, int start, int len)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463" lvl="2" marL="74136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flush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     // forces output</a:t>
            </a:r>
            <a:endParaRPr/>
          </a:p>
          <a:p>
            <a:pPr indent="-271463" lvl="2" marL="74136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throws IOException    // flushes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588037" y="251989"/>
            <a:ext cx="8568531" cy="70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BufferedOutputStream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239712" y="1417638"/>
            <a:ext cx="9576594" cy="37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1" marL="469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a buffer at a time for much greater efficiency.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469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  <a:p>
            <a:pPr indent="-469900" lvl="2" marL="9017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BufferedOutputStream(OutputStream writer)</a:t>
            </a:r>
            <a:endParaRPr/>
          </a:p>
          <a:p>
            <a:pPr indent="-469900" lvl="1" marL="4699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usage (ignoring exceptions):</a:t>
            </a:r>
            <a:endParaRPr/>
          </a:p>
          <a:p>
            <a:pPr indent="-469900" lvl="2" marL="9017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BufferedOutputStream bos = 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3" marL="13335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new BufferedOutputStream (</a:t>
            </a:r>
            <a:endParaRPr/>
          </a:p>
          <a:p>
            <a:pPr indent="-469900" lvl="4" marL="17653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new FileOutputStream (“DNumbers.dat”,true));</a:t>
            </a:r>
            <a:endParaRPr/>
          </a:p>
          <a:p>
            <a:pPr indent="-215900" lvl="2" marL="1295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773548" y="655582"/>
            <a:ext cx="8552781" cy="533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DataOutputStream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36021" y="1646237"/>
            <a:ext cx="9200091" cy="419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0688" lvl="1" marL="469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</a:t>
            </a:r>
            <a:r>
              <a:rPr b="1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types</a:t>
            </a:r>
            <a:endParaRPr/>
          </a:p>
          <a:p>
            <a:pPr indent="-420688" lvl="1" marL="4699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endParaRPr/>
          </a:p>
          <a:p>
            <a:pPr indent="-420688" lvl="2" marL="9017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DataOutputStream (OutputStream stream)</a:t>
            </a:r>
            <a:endParaRPr/>
          </a:p>
          <a:p>
            <a:pPr indent="-420688" lvl="1" marL="4699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interesting additional methods:</a:t>
            </a:r>
            <a:endParaRPr/>
          </a:p>
          <a:p>
            <a:pPr indent="-320675" lvl="2" marL="790575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writeChar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(char c)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2" marL="790575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writeInt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 i)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2" marL="790575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writeFloat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(float f)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2" marL="790575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writeDouble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(double d) throws IOException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2830512" y="122237"/>
            <a:ext cx="7097712" cy="728503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338" lvl="1" marL="863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DataOutputStream dos = null;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    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//open stream</a:t>
            </a:r>
            <a:endParaRPr/>
          </a:p>
          <a:p>
            <a:pPr indent="-323850" lvl="0" marL="4318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     </a:t>
            </a: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= new DataOutputStream (</a:t>
            </a:r>
            <a:endParaRPr/>
          </a:p>
          <a:p>
            <a:pPr indent="-323850" lvl="0" marL="431800" marR="0" rtl="0" algn="l">
              <a:lnSpc>
                <a:spcPct val="7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new BufferedOutputStream (</a:t>
            </a:r>
            <a:endParaRPr/>
          </a:p>
          <a:p>
            <a:pPr indent="-215900" lvl="2" marL="1295400" marR="0" rtl="0" algn="l">
              <a:lnSpc>
                <a:spcPct val="7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new FileOutputStream(“Grades.dat”)));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catch (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FileNotFoundException</a:t>
            </a: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e) {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System.exit(1);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double d;     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// write data</a:t>
            </a:r>
            <a:endParaRPr/>
          </a:p>
          <a:p>
            <a:pPr indent="-215900" lvl="2" marL="12954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(true) {</a:t>
            </a:r>
            <a:endParaRPr/>
          </a:p>
          <a:p>
            <a:pPr indent="-215900" lvl="2" marL="12954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0" i="0" sz="2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2" marL="12954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i="0" lang="en-GB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dos.writeDouble(d);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2" marL="12954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(EOFException e) {  // this one first</a:t>
            </a:r>
            <a:endParaRPr/>
          </a:p>
          <a:p>
            <a:pPr indent="-287338" lvl="1" marL="863600" marR="0" rtl="0" algn="l">
              <a:lnSpc>
                <a:spcPct val="7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(IOException e) {  System.exit(1);	}</a:t>
            </a:r>
            <a:endParaRPr/>
          </a:p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239712" y="350837"/>
            <a:ext cx="2514600" cy="1951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write a binary file of double precision floating point numbers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96913" y="157162"/>
            <a:ext cx="8534400" cy="80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a File</a:t>
            </a:r>
            <a:endParaRPr/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39712" y="1189037"/>
            <a:ext cx="9536112" cy="609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construct an input stream or output stream object, the JVM associates the file name, standard input stream, or standard output stream with an object. This is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a file.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are finished with a file, we optionally call the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release the resources associated with the file.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contrast, the standard input stream (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System.in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the standard output stream (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the standard error stream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(System.err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open automatically when the program begins.</a:t>
            </a:r>
            <a:r>
              <a:rPr b="0" i="0" lang="en-GB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intended to stay open and should not be closed.</a:t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Calling the close method is optional. When the program finishes executing, all the resources of any unclosed files are released.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good practice to call the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method.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741363" y="931863"/>
            <a:ext cx="8261349" cy="638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and Writing Objects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544512" y="2027238"/>
            <a:ext cx="8882223" cy="46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also supports writing objects to a file and reading them as objects.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two reasons: 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these objects directly to a file without having to convert the objects to primitive data types or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read the objects directly from a file, without having to read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convert these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primitive data types in order to instantiate objects.  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read objects from a file, the objects must have been written to that file as objects.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741363" y="350837"/>
            <a:ext cx="8566149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Objects to a File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544513" y="1493838"/>
            <a:ext cx="9144000" cy="449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write an object to a file, its class must implement the </a:t>
            </a:r>
            <a:r>
              <a:rPr b="1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Serializable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interface, which indicates that: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can be converted to a byte stream to be written to a file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byte stream can be converted back into a copy of the object when read from the file.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Serializable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has no methods to implement. All we need to do is: 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b="0" i="1" lang="en-GB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java.io.Serializable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Serializable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class header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741363" y="627064"/>
            <a:ext cx="8489949" cy="866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ObjectOutputStream Class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92113" y="1798637"/>
            <a:ext cx="9372600" cy="403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ObjectOutputStream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 coupled with the </a:t>
            </a:r>
            <a:r>
              <a:rPr b="1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FileOutputStream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class, provides the functionality to write objects to a file.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ObjectOutputStream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provides a convenient way to write objects to a file. 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</a:t>
            </a:r>
            <a:r>
              <a:rPr b="0" i="1" lang="en-GB" sz="24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writeObject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takes one argument: the object to be written.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468312" y="274637"/>
            <a:ext cx="8991599" cy="685800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java.io.*;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implements </a:t>
            </a: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Serializable</a:t>
            </a: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int ID; String Name; char Gender; byte classLevel;}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WriteObjects {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Student St1 = new Student();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St1.ID = 123456789;	St1.Name = "Tom H";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St1.Gender = 'm';	St1.classLevel = 3;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Student St2 = new Student();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St2.ID = 987654321;	St2.Name = "Mary Y";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St2.Gender = 'f';		St2.classLevel = 2;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Student St3 = new Student();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St3.ID = 246801357;	St3.Name = "Dick T";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St3.Gender = 'm';	St3.classLevel = 3;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try {	</a:t>
            </a: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FileOutputStream fos = new FileOutputStream ("students", false);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ObjectOutputStream oos = new ObjectOutputStream(fos);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oos.writeObject</a:t>
            </a: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(St1); oos.writeObject(St2); oos.writeObject(St3); oos.close();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catch(FileNotFoundException e){ System.out.println(e.toString());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catch(IOException e){ e.printStackTrace();}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85" name="Google Shape;185;p35"/>
          <p:cNvSpPr txBox="1"/>
          <p:nvPr/>
        </p:nvSpPr>
        <p:spPr>
          <a:xfrm>
            <a:off x="6543146" y="3475037"/>
            <a:ext cx="2688166" cy="71733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file of objects can not be opened for append</a:t>
            </a:r>
            <a:endParaRPr b="1"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" name="Google Shape;186;p35"/>
          <p:cNvCxnSpPr/>
          <p:nvPr/>
        </p:nvCxnSpPr>
        <p:spPr>
          <a:xfrm flipH="1">
            <a:off x="5954714" y="4160838"/>
            <a:ext cx="609599" cy="533397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741363" y="627064"/>
            <a:ext cx="8261349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Omitting Data from the File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163512" y="1722437"/>
            <a:ext cx="9536112" cy="525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writeObject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does not write any object fields declared to be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transient.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declare a field as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transient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can easily reproduce its value or if its value is 0. 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to declare a field as </a:t>
            </a:r>
            <a:r>
              <a:rPr b="0" i="1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transient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73037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accessModifier transient dataType fieldName;</a:t>
            </a:r>
            <a:endParaRPr/>
          </a:p>
          <a:p>
            <a:pPr indent="-173037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173037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GB" sz="2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 transient double x;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741363" y="579436"/>
            <a:ext cx="8489949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Objects from a File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92112" y="1785549"/>
            <a:ext cx="9143999" cy="42802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ObjectInputStream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 coupled with </a:t>
            </a:r>
            <a:r>
              <a:rPr b="0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FileInputStream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provides the functionality to read objects from a file. 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GB" sz="2800" u="sng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readObject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of the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ObjectInputStream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designed to read objects from a file.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readObject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returns a generic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must type cast the returned object to the appropriate class</a:t>
            </a:r>
            <a:r>
              <a:rPr b="0" i="0" lang="en-GB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end of the file is reached, the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readObject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throws an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EOFException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we detect the end of the file when we catch that exception.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620712" y="731838"/>
            <a:ext cx="9144000" cy="609599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java.io.*;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implements </a:t>
            </a: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Serializable</a:t>
            </a: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int ID; String Name; char Gender; byte classLevel;}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ReadObjects {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Student St;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try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FileInputStream fis = new FileInputStream ("students");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ObjectInputStream ois = new ObjectInputStream(fis);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while (true)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St = (Student) ois.</a:t>
            </a:r>
            <a:r>
              <a:rPr b="0" i="0" lang="en-GB" sz="1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readObject</a:t>
            </a: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System.out.println(St.Name+" "+St.ID+" "+St.Gender+" "+St.classLevel);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catch(EOFException e){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catch(Exception e){ e.printStackTrace();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rPr b="0" i="0" lang="en-GB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65162" y="779463"/>
            <a:ext cx="8607425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Types</a:t>
            </a:r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44512" y="2027237"/>
            <a:ext cx="9144000" cy="35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supports two types of files: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files: data is stored as characters 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files: data is stored as raw bytes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a file is determined by the classes used to write to the file.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read an existing file, you must know the </a:t>
            </a:r>
            <a:r>
              <a:rPr b="1" i="0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file's type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order to select the appropriate classes for reading the file.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0712" y="2989263"/>
            <a:ext cx="8607425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41363" y="779463"/>
            <a:ext cx="8607425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Text Files</a:t>
            </a:r>
            <a:endParaRPr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44512" y="2101850"/>
            <a:ext cx="9067799" cy="28209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text file is treated as a stream of characters.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FileReader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designed to read character files.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FileReader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does not use buffering, so we will use the </a:t>
            </a:r>
            <a:r>
              <a:rPr b="1" i="1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BufferedReader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and the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readLine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read more efficiently from a text file.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741363" y="350837"/>
            <a:ext cx="8642349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ReadTextFile.java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64620" y="1570038"/>
            <a:ext cx="9123892" cy="563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java.io.*;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ReadTextFile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 String [] args )  throws IOException{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GB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FileReader fr = new FileReader("dataFile.txt");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BufferedReader br = new BufferedReader(fr);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 stringRead = br.readLine();	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while( stringRead != null ) { // EOF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System.out.println(stringRead);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stringRead = br.readLine();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br.close();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741363" y="627064"/>
            <a:ext cx="8607425" cy="790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to Text Files</a:t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741363" y="1874837"/>
            <a:ext cx="8607425" cy="44211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situations can exist: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does not exist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exists and we want to replace the current contents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file exists and we want to append to the current contents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specify whether we want to replace the contents or append to the current contents when we construct our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FileWriter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741363" y="122236"/>
            <a:ext cx="8607425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WriteTextFile.java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928687" y="1036637"/>
            <a:ext cx="8607425" cy="6172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java.io.*;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writeTextFile{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 String [] args ) throws IOException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FileWriter fw = new FileWriter( "output.txt", false);</a:t>
            </a:r>
            <a:endParaRPr b="0" i="0" sz="20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BufferedWriter bw = new BufferedWriter(fw);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"I never saw a purple cow,");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bw.newLine();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"I never hope to see one;");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bw.newLine();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"But I can tell you, anyhow,</a:t>
            </a:r>
            <a:r>
              <a:rPr b="1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\n</a:t>
            </a: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"I'd rather see than be one!\n");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bw.close();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6771745" y="4008438"/>
            <a:ext cx="2611967" cy="133288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means if a file by the specified name already exists, the file will be overwritten.</a:t>
            </a:r>
            <a:endParaRPr b="1"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" name="Google Shape;93;p20"/>
          <p:cNvCxnSpPr/>
          <p:nvPr/>
        </p:nvCxnSpPr>
        <p:spPr>
          <a:xfrm flipH="1" rot="10800000">
            <a:off x="6869113" y="2560637"/>
            <a:ext cx="228599" cy="1371603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741363" y="122236"/>
            <a:ext cx="8607425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AppendTextFile.java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849313" y="1036637"/>
            <a:ext cx="8686800" cy="6172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java.io.*;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AppendTextFile{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 String [] args) throws IOException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FileWriter fw = new FileWriter( "output.txt", true);</a:t>
            </a:r>
            <a:endParaRPr b="0" i="0" sz="20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BufferedWriter bw = new BufferedWriter(fw);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"I never saw a purple cow,"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bw.newLine(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"I never hope to see one;"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bw.newLine(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"But I can tell you, anyhow,\n"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bw.write( "I'd rather see than be one!\n"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bw.close(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6771745" y="4008438"/>
            <a:ext cx="2611967" cy="717331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means to append to an existing file</a:t>
            </a:r>
            <a:endParaRPr b="1"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1"/>
          <p:cNvCxnSpPr/>
          <p:nvPr/>
        </p:nvCxnSpPr>
        <p:spPr>
          <a:xfrm flipH="1" rot="10800000">
            <a:off x="6869113" y="2560637"/>
            <a:ext cx="228599" cy="1371603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