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9144000"/>
  <p:notesSz cx="6858000" cy="9144000"/>
  <p:embeddedFontLst>
    <p:embeddedFont>
      <p:font typeface="Tahom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ahom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Tahom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09600" y="1828800"/>
            <a:ext cx="7696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Generic, enumerations</a:t>
            </a:r>
            <a:b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b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for-each loops</a:t>
            </a:r>
            <a:endParaRPr/>
          </a:p>
        </p:txBody>
      </p:sp>
      <p:pic>
        <p:nvPicPr>
          <p:cNvPr descr="fancy_co"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400" y="4343400"/>
            <a:ext cx="1211262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6200" y="15240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generic constructor has no type parameter!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228600" y="1828800"/>
            <a:ext cx="8686800" cy="396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the class name in a parameterized class definition has a type parameter attached, the type parameter is not used in the heading of the constructor definition: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&lt;T&gt;()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constructor can use the type parameter as the type for a parameter of the constructor, but in this case, the angular brackets are not used.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ClassName(T first, T second)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when a generic class is instantiated, the angular brackets are used: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ClassName</a:t>
            </a:r>
            <a:r>
              <a:rPr b="1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&lt;String&gt; 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var= new ClassName</a:t>
            </a:r>
            <a:r>
              <a:rPr b="1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&lt;String&gt;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("Happy", "Day");</a:t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3581400" y="2706469"/>
            <a:ext cx="304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generic arrays in Java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228600" y="914400"/>
            <a:ext cx="8686800" cy="198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doesn't allow creation of new arrays of an unknown type.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we must create new arrays of type Object &amp; cast them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304800" y="3124200"/>
            <a:ext cx="83058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public class Queue &lt;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&gt; {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private int front=0, rear=-1, capacity=100;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S[];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public Queue() { S = new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[capacity]; }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public Queue() {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	S = 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T[]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 new Object[capacity];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6172200" y="4550807"/>
            <a:ext cx="2971800" cy="783193"/>
          </a:xfrm>
          <a:prstGeom prst="wedgeRoundRectCallout">
            <a:avLst>
              <a:gd fmla="val -115098" name="adj1"/>
              <a:gd fmla="val -78216" name="adj2"/>
              <a:gd fmla="val 16667" name="adj3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 generic array is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allowed</a:t>
            </a:r>
            <a:endParaRPr b="0" i="0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3048000" y="5730875"/>
            <a:ext cx="5181600" cy="442674"/>
          </a:xfrm>
          <a:prstGeom prst="wedgeRoundRectCallout">
            <a:avLst>
              <a:gd fmla="val -64704" name="adj1"/>
              <a:gd fmla="val -146152" name="adj2"/>
              <a:gd fmla="val 16667" name="adj3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cast an array of object into an array of T.</a:t>
            </a:r>
            <a:endParaRPr b="0" i="0" sz="20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685800" y="609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limitations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685800" y="1676400"/>
            <a:ext cx="8077200" cy="419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Generics is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Compile-time feature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does the type checking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thing - catch errors at compile time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in some limitations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not construct instances of generic types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T();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not allowed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Parameterized types are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 types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not primitive types.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685800" y="15240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problem with generics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685800" y="2743200"/>
            <a:ext cx="8077200" cy="251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Generics are not covariant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Number is a super type of Integer, then Number[] is a super type of Integer[]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Stack&lt;Number&gt; is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super type of Stack&lt;Integer&gt;</a:t>
            </a:r>
            <a:endParaRPr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304800" y="1493838"/>
            <a:ext cx="8610600" cy="452596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generic class definition can have any number of type parameters.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type parameters are listed in angular brackets just as in the single type parameter case, but are separated by commas.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TwoTypeGeneric&lt;T, U&gt; {…</a:t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7"/>
          <p:cNvSpPr txBox="1"/>
          <p:nvPr>
            <p:ph type="title"/>
          </p:nvPr>
        </p:nvSpPr>
        <p:spPr>
          <a:xfrm>
            <a:off x="533400" y="533400"/>
            <a:ext cx="7848600" cy="77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type parameters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685800" y="609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Bounded Generic Types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76200" y="1600200"/>
            <a:ext cx="8915400" cy="35814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Bounded Generic Types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someClass&gt; is a bounded generic type ,  T must be someClass or some subclass of someClass.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someInterface&gt;  is also a bounded type,   T must be someInterface or a class implementing someInterface.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“extends” is used for both class and interface.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685800" y="381000"/>
            <a:ext cx="7696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interfaces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457200" y="1600200"/>
            <a:ext cx="8305800" cy="388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generic interface is like an ordinary interface, except the methods depend on one or more unspecified classes.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the Iterable&lt;E&gt; generic interface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5.0 defines a generic interface called Iterable&lt;E&gt; that depends on an unspecified class 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class that implements the Iterable&lt;E&gt; interface must be a generic class with its own generic type parameter 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228600" y="3810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Iterable&lt;E&gt; interface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152400" y="1828800"/>
            <a:ext cx="8839200" cy="434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Iterable interface has only one method: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interface Iterable&lt;E&gt;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public Iterator&lt;E&gt; iterator();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Iterator is a class implemets the Iterator &lt;E&gt; interface.</a:t>
            </a:r>
            <a:endParaRPr b="0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228600" y="3810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Iterator&lt;E&gt; interface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457200" y="1828800"/>
            <a:ext cx="8229600" cy="434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 of Iterator&lt;E&gt;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hasNext( );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next( );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remove( );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class implementing the Iterator interface must implement these methods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methods are what are needed to iterate over a collection of E-type objects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2286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Java’s for-each loop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457200" y="1295400"/>
            <a:ext cx="8229600" cy="487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</a:t>
            </a:r>
            <a:r>
              <a:rPr b="0" i="1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 was extended in Java 5 to make iteration over a set of values more convenient.</a:t>
            </a:r>
            <a:endParaRPr/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newer </a:t>
            </a:r>
            <a:r>
              <a:rPr b="0" i="1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 is called the </a:t>
            </a:r>
            <a:r>
              <a:rPr b="0" i="1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for</a:t>
            </a: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0" i="1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for-each</a:t>
            </a: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iterate over anything that implements the </a:t>
            </a:r>
            <a:r>
              <a:rPr b="0" i="1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Iterable&lt;E&gt;</a:t>
            </a: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interface.</a:t>
            </a:r>
            <a:endParaRPr/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general form</a:t>
            </a:r>
            <a:endParaRPr/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(type var : 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iterable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Object) {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body-of-loop</a:t>
            </a:r>
            <a:endParaRPr b="0" i="0" sz="32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Generic Programming?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533400" y="1676400"/>
            <a:ext cx="8153400" cy="434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methodology for the development of reusable software libraries.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Reusable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able to operate on user-defined data types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Raising the level of abstraction.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we do when we program?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write a sequence of statements.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level of abstraction?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write at the level of source code. That gets translated directly into machine code, which is less abstract.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76200" y="762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An array is an iterable object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685800" y="914400"/>
            <a:ext cx="7772400" cy="25908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double[] A = {1.2, 2.3, 3.4};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sum = 0;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(double d : A)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sum += d;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29" name="Google Shape;229;p33"/>
          <p:cNvSpPr txBox="1"/>
          <p:nvPr/>
        </p:nvSpPr>
        <p:spPr>
          <a:xfrm>
            <a:off x="685800" y="3962400"/>
            <a:ext cx="7772400" cy="2743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double[] A = {1.2, 2.3, 3.4};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sum = 0;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(int i = 0; i &lt; A.length; i++)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sum += A[i];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3"/>
          <p:cNvSpPr/>
          <p:nvPr/>
        </p:nvSpPr>
        <p:spPr>
          <a:xfrm rot="5400000">
            <a:off x="5478858" y="3421461"/>
            <a:ext cx="1676399" cy="624682"/>
          </a:xfrm>
          <a:prstGeom prst="leftRightArrow">
            <a:avLst>
              <a:gd fmla="val 29528" name="adj1"/>
              <a:gd fmla="val 104553" name="adj2"/>
            </a:avLst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6400800" y="3451622"/>
            <a:ext cx="1620744" cy="51077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equivalent</a:t>
            </a:r>
            <a:endParaRPr sz="2400">
              <a:solidFill>
                <a:srgbClr val="FFC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228600" y="45720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for-each loop is essentially read-only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533400" y="2154382"/>
            <a:ext cx="7924800" cy="4170218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double[] A = {1.2, 2.3, 3.4};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(double d: A)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 += 1.2; // Doesn’t affect array A.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228600" y="45720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break with a for-each loop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685800" y="1676400"/>
            <a:ext cx="7924800" cy="4419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double[] A = {1.2, 2.3, 3.4};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(double d: A)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sum += d;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(sum&gt;10) break; // stop the loop if sum&gt;10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Enumerations</a:t>
            </a:r>
            <a:endParaRPr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152400" y="1143000"/>
            <a:ext cx="8839200" cy="518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enumeration, or “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,” is simply a set of constants to represent various values.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Here’s the old way of doing it: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final int SPRING = 0;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final int SUMMER = 1;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final int FALL = 2;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final int WINTER = 3;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nuisance, and is error prone as well.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Here’s the new way of doing it: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enum Season {SPRING, SUMMER, FALL, WINTER }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685800" y="76200"/>
            <a:ext cx="7391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enum</a:t>
            </a: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are classe</a:t>
            </a: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152400" y="990600"/>
            <a:ext cx="8839200" cy="495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actually a new type of class.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declare variables of an </a:t>
            </a: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type.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declared value is an instance of the </a:t>
            </a: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are implicitly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override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toString()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provide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valueOf(…), name(), and values().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Season season =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Season.WINTER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System.out.println(season.name());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prints WINTER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season = Season.valueOf("SPRING");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sets season to Season.SPRING	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685800" y="76200"/>
            <a:ext cx="7391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features of enum</a:t>
            </a: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152400" y="990600"/>
            <a:ext cx="8839200" cy="495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values() returns an array of enum values.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(Season s : Season.values())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System.out.println(s);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statements can work with enums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Seasons theSeason;</a:t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switch(theSeason)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case SUMMER: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38"/>
          <p:cNvSpPr/>
          <p:nvPr/>
        </p:nvSpPr>
        <p:spPr>
          <a:xfrm>
            <a:off x="5029200" y="3367326"/>
            <a:ext cx="2667000" cy="442674"/>
          </a:xfrm>
          <a:prstGeom prst="wedgeRoundRectCallout">
            <a:avLst>
              <a:gd fmla="val -121252" name="adj1"/>
              <a:gd fmla="val 91271" name="adj2"/>
              <a:gd fmla="val 16667" name="adj3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Season.SUMMER</a:t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914400" y="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Homeworks </a:t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152400" y="685800"/>
            <a:ext cx="8839200" cy="609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someMethod is called by the following program? 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class Overload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static void someMethod(Object o)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System.out.println("someMethod(Object o) is called");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 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static void someMethod (Integer i)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System.out.println("someMethod(Integer i) is called");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 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static &lt;T&gt; void methodCaller(T t)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someMethod (t);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 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public static void main(String[] args)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methodCaller(new Integer(5));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Write nested for-each loops to print a 2-D array in the matrix form.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685800" y="1524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Programming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685800" y="1295400"/>
            <a:ext cx="8077200" cy="518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Normally, when we write source code, the translation to machine code is direct.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[] data;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</a:t>
            </a:r>
            <a:b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sum = 0;</a:t>
            </a:r>
            <a:b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(int i = 0; i &lt; n; i++) {</a:t>
            </a:r>
            <a:b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sum += data[i];</a:t>
            </a:r>
            <a:b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machine code/executable code depends only on the source code as written.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6200" y="838200"/>
            <a:ext cx="8991600" cy="571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generic programming, the level of abstraction is higher. The source code is just a template.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actual machine code that comes out depends on how the template is “filled-in”.</a:t>
            </a:r>
            <a:endParaRPr/>
          </a:p>
          <a:p>
            <a:pPr indent="-1333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&lt;T&gt;…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 [] data;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</a:t>
            </a:r>
            <a:b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sum = 0;</a:t>
            </a:r>
            <a:b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(int i = 0; i &lt; n; i++) {</a:t>
            </a:r>
            <a:b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sum += data[i];</a:t>
            </a:r>
            <a:b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knowing T, no executable code can be generated from the template.</a:t>
            </a:r>
            <a:endParaRPr/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685800" y="0"/>
            <a:ext cx="7696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Programming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685800" y="3810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Methods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228600" y="1447800"/>
            <a:ext cx="8763000" cy="327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generic method has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type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listed in angle brackets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the return type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header.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convention, generic type parameters should be just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capital letter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generic type is then used where ever it is needed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violations result in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 time errors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685800" y="76200"/>
            <a:ext cx="7696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Generic Method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81000" y="990600"/>
            <a:ext cx="8305800" cy="2743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&lt;T&gt; boolean contains(T[] array, T target) {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for(int i=0; i&lt;array.length; i++) {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if(array[i].equals(target);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return true;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false;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1752600" y="3886200"/>
            <a:ext cx="6629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Generic Method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2057400" y="4800600"/>
            <a:ext cx="6400800" cy="1752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[] a = { 1, 3, 5, 7, 9};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[] b = { 2.0, 4.0, 6.0, 8.0, 10.0};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(contains(a,5)) System.out.println("Ok 1");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(contains(b,4.0)) System.out.println("Ok 2");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228600" y="4800601"/>
            <a:ext cx="1447800" cy="783193"/>
          </a:xfrm>
          <a:prstGeom prst="wedgeRoundRectCallout">
            <a:avLst>
              <a:gd fmla="val 91642" name="adj1"/>
              <a:gd fmla="val 4366" name="adj2"/>
              <a:gd fmla="val 16667" name="adj3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types</a:t>
            </a:r>
            <a:endParaRPr b="0" i="0" sz="20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685800" y="1524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Classes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457200" y="1219200"/>
            <a:ext cx="8382000" cy="533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generic class has a generic type listed in angle brackets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the class name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generic class is stored in a file and compiled just like any other class.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 generic class is compiled, it can be used like any other class.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use any type we want with the class provided we are consistent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violations result in compile time errors</a:t>
            </a:r>
            <a:endParaRPr/>
          </a:p>
          <a:p>
            <a:pPr indent="-342900" lvl="1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classes that have type parameters are called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parameterized class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definitions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or, simply,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generics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685800" y="76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generic stack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228600" y="990600"/>
            <a:ext cx="8686800" cy="5562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Stack &lt;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{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class Node {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Node Next;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Node Top = null;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int size = 0;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boolean isEmpty() { return Top==null; }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void push(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Element) {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Node Tmp = new Node();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Tmp.Data = Element;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Tmp.Next = Top; Top = Tmp; size++;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685800" y="579437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Generic Classes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457200" y="1722437"/>
            <a:ext cx="8229600" cy="167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creating an object from a generic class, you must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instantiate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generic type parameter(s)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that, use them like any other object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457200" y="4008437"/>
            <a:ext cx="8229600" cy="2011363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Stack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&lt;Operator&gt; 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convStack = new Stack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&lt;Operator&gt;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2000" u="none" cap="none" strike="noStrike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Operator Opr = convStack.pop();</a:t>
            </a:r>
            <a:endParaRPr b="0" i="0" sz="2000" u="none" cap="none" strike="noStrike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Stack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&lt;Operand&gt; 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evaStack = new Stack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&lt;Operand&gt;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2000" u="none" cap="none" strike="noStrike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Operand Opnd = evaStack.pop();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