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59675" cx="10080625"/>
  <p:notesSz cx="7772400" cy="100584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AC45CA-6C8A-47D5-ADEB-D6E1DFBDECBB}">
  <a:tblStyle styleId="{68AC45CA-6C8A-47D5-ADEB-D6E1DFBDECBB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8909906-0600-49DA-886F-8E459C5191B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slide" Target="slides/slide20.xml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2" type="sldNum"/>
          </p:nvPr>
        </p:nvSpPr>
        <p:spPr>
          <a:xfrm>
            <a:off x="4402561" y="9553310"/>
            <a:ext cx="3368040" cy="50335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25" spcFirstLastPara="1" rIns="101525" wrap="square" tIns="50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373188" y="755650"/>
            <a:ext cx="5026025" cy="3770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1036320" y="4778391"/>
            <a:ext cx="5699760" cy="452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5650" y="1847850"/>
            <a:ext cx="856932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None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73363" y="-84137"/>
            <a:ext cx="4535488" cy="907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94313" y="2436813"/>
            <a:ext cx="6299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81832" y="243682"/>
            <a:ext cx="6299200" cy="665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04825" y="2184400"/>
            <a:ext cx="4459288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5116513" y="2184400"/>
            <a:ext cx="4460875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4825" y="2184400"/>
            <a:ext cx="9072563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4825" y="2184400"/>
            <a:ext cx="4459288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16513" y="2184400"/>
            <a:ext cx="4460875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825" y="2184400"/>
            <a:ext cx="9072563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4294967295" type="title"/>
          </p:nvPr>
        </p:nvSpPr>
        <p:spPr>
          <a:xfrm>
            <a:off x="736600" y="1900238"/>
            <a:ext cx="8494712" cy="180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Sorting and searching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Linear Search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34027" y="2197906"/>
            <a:ext cx="9142567" cy="34107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is a very simple algorithm.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uses a loop to sequentially step through an array, starting with the first element.</a:t>
            </a:r>
            <a:endParaRPr/>
          </a:p>
          <a:p>
            <a:pPr indent="-377825" lvl="0" marL="377825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compares each element with the value being searched for (key) and stops when that value is found or the end of the array is reached</a:t>
            </a:r>
            <a:r>
              <a:rPr b="0" i="0" lang="en-GB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Linear Search </a:t>
            </a:r>
            <a:r>
              <a:rPr b="0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68312" y="2255837"/>
            <a:ext cx="9220200" cy="3810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Algorithm: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 = 0; i&lt;n; ++i)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(a[i]==v) break;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(i&lt;n)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System.out.printf(“%d is in entry %d\n”, v, i);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System.out.printf(“%d isn’t in array a\n”, v);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4811712" y="2713037"/>
            <a:ext cx="198119" cy="1066800"/>
          </a:xfrm>
          <a:prstGeom prst="rightBrace">
            <a:avLst>
              <a:gd fmla="val 154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5116512" y="2941637"/>
            <a:ext cx="1600200" cy="3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sz="28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504825" y="420688"/>
            <a:ext cx="9072563" cy="137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Linear Search Example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434027" y="2197906"/>
            <a:ext cx="9310577" cy="39441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a contains: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the value 11, linear search examines 17, 23, 5, and 11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the value 7, linear search examines 17, 23, 5, 11, 2, 29, and 3</a:t>
            </a:r>
            <a:endParaRPr/>
          </a:p>
        </p:txBody>
      </p:sp>
      <p:graphicFrame>
        <p:nvGraphicFramePr>
          <p:cNvPr id="270" name="Google Shape;270;p25"/>
          <p:cNvGraphicFramePr/>
          <p:nvPr/>
        </p:nvGraphicFramePr>
        <p:xfrm>
          <a:off x="1680104" y="2939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970650"/>
                <a:gridCol w="968875"/>
                <a:gridCol w="970650"/>
                <a:gridCol w="968875"/>
                <a:gridCol w="970650"/>
                <a:gridCol w="968875"/>
                <a:gridCol w="970650"/>
              </a:tblGrid>
              <a:tr h="5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Linear Search Tradeoffs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434027" y="2197906"/>
            <a:ext cx="9226572" cy="39441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indent="-315913" lvl="1" marL="8191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Easy algorithm to understand</a:t>
            </a:r>
            <a:endParaRPr/>
          </a:p>
          <a:p>
            <a:pPr indent="-315913" lvl="1" marL="8191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can be in any order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Disadvantages:</a:t>
            </a:r>
            <a:endParaRPr/>
          </a:p>
          <a:p>
            <a:pPr indent="-315913" lvl="1" marL="8191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Inefficient (slow): for array of n elements, examines n/2 elements on average for value in array, n elements for value not in array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504825" y="420688"/>
            <a:ext cx="9107487" cy="107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447939" y="1417637"/>
            <a:ext cx="9240573" cy="44915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671962" lvl="0" marL="6719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Requires array elements to be sorted</a:t>
            </a:r>
            <a:endParaRPr/>
          </a:p>
          <a:p>
            <a:pPr indent="-671962" lvl="0" marL="67196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Divides the array into three sections:</a:t>
            </a:r>
            <a:endParaRPr/>
          </a:p>
          <a:p>
            <a:pPr indent="-587967" lvl="1" marL="1091938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middle element</a:t>
            </a:r>
            <a:endParaRPr/>
          </a:p>
          <a:p>
            <a:pPr indent="-587967" lvl="1" marL="1091938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elements on one side of the middle element</a:t>
            </a:r>
            <a:endParaRPr/>
          </a:p>
          <a:p>
            <a:pPr indent="-587967" lvl="1" marL="1091938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elements on the other side of the middle element</a:t>
            </a:r>
            <a:endParaRPr/>
          </a:p>
          <a:p>
            <a:pPr indent="-671962" lvl="0" marL="67196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middle element is the correct value, done.  Otherwise, go to step 1. using only the half of the array that may contain the correct value.  </a:t>
            </a:r>
            <a:endParaRPr/>
          </a:p>
          <a:p>
            <a:pPr indent="-671962" lvl="0" marL="67196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Continue steps 1. and 2. until either the value is found or there are no more elements to examine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5040312" y="6168985"/>
            <a:ext cx="1512094" cy="378777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86" name="Google Shape;286;p27"/>
          <p:cNvGraphicFramePr/>
          <p:nvPr/>
        </p:nvGraphicFramePr>
        <p:xfrm>
          <a:off x="1596099" y="6816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320275"/>
                <a:gridCol w="320275"/>
                <a:gridCol w="320275"/>
                <a:gridCol w="318525"/>
                <a:gridCol w="320275"/>
                <a:gridCol w="320275"/>
                <a:gridCol w="320275"/>
                <a:gridCol w="320275"/>
                <a:gridCol w="320275"/>
                <a:gridCol w="320275"/>
                <a:gridCol w="318525"/>
                <a:gridCol w="320275"/>
                <a:gridCol w="320275"/>
                <a:gridCol w="320275"/>
                <a:gridCol w="320275"/>
                <a:gridCol w="320275"/>
                <a:gridCol w="320275"/>
                <a:gridCol w="318525"/>
                <a:gridCol w="320275"/>
                <a:gridCol w="320275"/>
                <a:gridCol w="320275"/>
              </a:tblGrid>
              <a:tr h="39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45"/>
                        <a:buFont typeface="Noto Sans Symbols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27"/>
          <p:cNvSpPr/>
          <p:nvPr/>
        </p:nvSpPr>
        <p:spPr>
          <a:xfrm rot="10800000">
            <a:off x="4536281" y="6116884"/>
            <a:ext cx="420026" cy="671971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4536275" y="6116875"/>
            <a:ext cx="420026" cy="671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27"/>
          <p:cNvSpPr/>
          <p:nvPr/>
        </p:nvSpPr>
        <p:spPr>
          <a:xfrm flipH="1">
            <a:off x="5544344" y="6225380"/>
            <a:ext cx="924057" cy="563476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628349" y="6536866"/>
            <a:ext cx="336021" cy="230990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864239" y="5927893"/>
            <a:ext cx="672042" cy="50397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588037" y="251989"/>
            <a:ext cx="8988557" cy="75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</a:t>
            </a:r>
            <a:r>
              <a:rPr b="0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1092068" y="1189038"/>
            <a:ext cx="7896490" cy="5867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8313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 = 0;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 = n-1;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found = false;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(left&lt;=right &amp;&amp; !found) {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mid = (left+right)/2;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(found = a[mid]==v)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break;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(a[mid]&lt;v) left = mid+1;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 right = mid-1;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(found)</a:t>
            </a:r>
            <a:endParaRPr/>
          </a:p>
          <a:p>
            <a:pPr indent="-468313" lvl="0" marL="4683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System.out.printf(“%d is in entry %d\n”, v, mid);</a:t>
            </a:r>
            <a:endParaRPr/>
          </a:p>
          <a:p>
            <a:pPr indent="-468313" lvl="0" marL="4683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-468313" lvl="0" marL="4683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System.out.printf(“%d isn’t in array a\n”, v);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5497512" y="2560637"/>
            <a:ext cx="228600" cy="2514600"/>
          </a:xfrm>
          <a:prstGeom prst="rightBrace">
            <a:avLst>
              <a:gd fmla="val 154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5878512" y="3532702"/>
            <a:ext cx="1828800" cy="47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O(lg n)</a:t>
            </a:r>
            <a:endParaRPr sz="28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Example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756047" y="2183906"/>
            <a:ext cx="8780065" cy="37295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a contains: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the value 3, binary search examines 17, 3 and stops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the value 32, linear search examines 17, 29, 31, and stops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1680105" y="3023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737875"/>
                <a:gridCol w="736525"/>
                <a:gridCol w="737875"/>
                <a:gridCol w="736525"/>
                <a:gridCol w="737875"/>
                <a:gridCol w="736525"/>
                <a:gridCol w="737875"/>
                <a:gridCol w="737875"/>
                <a:gridCol w="737875"/>
              </a:tblGrid>
              <a:tr h="6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504825" y="420688"/>
            <a:ext cx="8955087" cy="61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Example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849312" y="1493837"/>
            <a:ext cx="8703865" cy="6053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search 3 in array a: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5" name="Google Shape;315;p30"/>
          <p:cNvGraphicFramePr/>
          <p:nvPr/>
        </p:nvGraphicFramePr>
        <p:xfrm>
          <a:off x="1773370" y="2480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0"/>
          <p:cNvSpPr txBox="1"/>
          <p:nvPr/>
        </p:nvSpPr>
        <p:spPr>
          <a:xfrm>
            <a:off x="19331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2504677" y="2206207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31142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36476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42572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48668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54383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23" name="Google Shape;323;p30"/>
          <p:cNvSpPr txBox="1"/>
          <p:nvPr/>
        </p:nvSpPr>
        <p:spPr>
          <a:xfrm>
            <a:off x="60479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6657577" y="220620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25" name="Google Shape;325;p30"/>
          <p:cNvCxnSpPr/>
          <p:nvPr/>
        </p:nvCxnSpPr>
        <p:spPr>
          <a:xfrm>
            <a:off x="6733777" y="316664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2009377" y="316664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27" name="Google Shape;327;p30"/>
          <p:cNvSpPr txBox="1"/>
          <p:nvPr/>
        </p:nvSpPr>
        <p:spPr>
          <a:xfrm>
            <a:off x="1856977" y="347144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6581377" y="347144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>
            <a:off x="4371577" y="309044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30" name="Google Shape;330;p30"/>
          <p:cNvSpPr txBox="1"/>
          <p:nvPr/>
        </p:nvSpPr>
        <p:spPr>
          <a:xfrm>
            <a:off x="4219177" y="339524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31" name="Google Shape;331;p30"/>
          <p:cNvGraphicFramePr/>
          <p:nvPr/>
        </p:nvGraphicFramePr>
        <p:xfrm>
          <a:off x="1780777" y="4127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30"/>
          <p:cNvSpPr txBox="1"/>
          <p:nvPr/>
        </p:nvSpPr>
        <p:spPr>
          <a:xfrm>
            <a:off x="19405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2512084" y="385244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31216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36550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42646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48742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54457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60553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40" name="Google Shape;340;p30"/>
          <p:cNvSpPr txBox="1"/>
          <p:nvPr/>
        </p:nvSpPr>
        <p:spPr>
          <a:xfrm>
            <a:off x="6664984" y="38524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41" name="Google Shape;341;p30"/>
          <p:cNvCxnSpPr/>
          <p:nvPr/>
        </p:nvCxnSpPr>
        <p:spPr>
          <a:xfrm>
            <a:off x="3838177" y="48128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342" name="Google Shape;342;p30"/>
          <p:cNvCxnSpPr/>
          <p:nvPr/>
        </p:nvCxnSpPr>
        <p:spPr>
          <a:xfrm>
            <a:off x="2016784" y="48128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43" name="Google Shape;343;p30"/>
          <p:cNvSpPr txBox="1"/>
          <p:nvPr/>
        </p:nvSpPr>
        <p:spPr>
          <a:xfrm>
            <a:off x="1864384" y="511768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3685777" y="5117683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5" name="Google Shape;345;p30"/>
          <p:cNvCxnSpPr/>
          <p:nvPr/>
        </p:nvCxnSpPr>
        <p:spPr>
          <a:xfrm>
            <a:off x="2695177" y="4766845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46" name="Google Shape;346;p30"/>
          <p:cNvSpPr txBox="1"/>
          <p:nvPr/>
        </p:nvSpPr>
        <p:spPr>
          <a:xfrm>
            <a:off x="2542777" y="507164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849313" y="5761037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value 3, binary search examines 17, 3 and stops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468312" y="655637"/>
            <a:ext cx="2971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search 24 in array a: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4" name="Google Shape;354;p31"/>
          <p:cNvGraphicFramePr/>
          <p:nvPr/>
        </p:nvGraphicFramePr>
        <p:xfrm>
          <a:off x="4440370" y="667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31"/>
          <p:cNvSpPr txBox="1"/>
          <p:nvPr/>
        </p:nvSpPr>
        <p:spPr>
          <a:xfrm>
            <a:off x="46001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5171677" y="393283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57812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58" name="Google Shape;358;p31"/>
          <p:cNvSpPr txBox="1"/>
          <p:nvPr/>
        </p:nvSpPr>
        <p:spPr>
          <a:xfrm>
            <a:off x="63146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69242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75338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81053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62" name="Google Shape;362;p31"/>
          <p:cNvSpPr txBox="1"/>
          <p:nvPr/>
        </p:nvSpPr>
        <p:spPr>
          <a:xfrm>
            <a:off x="87149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9324577" y="3932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>
            <a:off x="9400777" y="13537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4676377" y="13537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66" name="Google Shape;366;p31"/>
          <p:cNvSpPr txBox="1"/>
          <p:nvPr/>
        </p:nvSpPr>
        <p:spPr>
          <a:xfrm>
            <a:off x="4523977" y="16585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9248377" y="1658521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8" name="Google Shape;368;p31"/>
          <p:cNvCxnSpPr/>
          <p:nvPr/>
        </p:nvCxnSpPr>
        <p:spPr>
          <a:xfrm>
            <a:off x="7038577" y="12775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69" name="Google Shape;369;p31"/>
          <p:cNvSpPr txBox="1"/>
          <p:nvPr/>
        </p:nvSpPr>
        <p:spPr>
          <a:xfrm>
            <a:off x="6886177" y="15823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0" name="Google Shape;370;p31"/>
          <p:cNvGraphicFramePr/>
          <p:nvPr/>
        </p:nvGraphicFramePr>
        <p:xfrm>
          <a:off x="4447777" y="2268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31"/>
          <p:cNvSpPr txBox="1"/>
          <p:nvPr/>
        </p:nvSpPr>
        <p:spPr>
          <a:xfrm>
            <a:off x="46075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5179084" y="1993483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57886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63220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69316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75412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81127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87223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9331984" y="19934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80" name="Google Shape;380;p31"/>
          <p:cNvCxnSpPr/>
          <p:nvPr/>
        </p:nvCxnSpPr>
        <p:spPr>
          <a:xfrm>
            <a:off x="9459912" y="29539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381" name="Google Shape;381;p31"/>
          <p:cNvCxnSpPr/>
          <p:nvPr/>
        </p:nvCxnSpPr>
        <p:spPr>
          <a:xfrm>
            <a:off x="7638519" y="29539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82" name="Google Shape;382;p31"/>
          <p:cNvSpPr txBox="1"/>
          <p:nvPr/>
        </p:nvSpPr>
        <p:spPr>
          <a:xfrm>
            <a:off x="7486119" y="32587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9307512" y="3258721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4" name="Google Shape;384;p31"/>
          <p:cNvCxnSpPr/>
          <p:nvPr/>
        </p:nvCxnSpPr>
        <p:spPr>
          <a:xfrm>
            <a:off x="8316912" y="29078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85" name="Google Shape;385;p31"/>
          <p:cNvSpPr txBox="1"/>
          <p:nvPr/>
        </p:nvSpPr>
        <p:spPr>
          <a:xfrm>
            <a:off x="8164512" y="321268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87312" y="3779837"/>
            <a:ext cx="4027488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value 24, binary search examines 17, 29,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23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stops</a:t>
            </a:r>
            <a:endParaRPr/>
          </a:p>
        </p:txBody>
      </p:sp>
      <p:graphicFrame>
        <p:nvGraphicFramePr>
          <p:cNvPr id="387" name="Google Shape;387;p31"/>
          <p:cNvGraphicFramePr/>
          <p:nvPr/>
        </p:nvGraphicFramePr>
        <p:xfrm>
          <a:off x="4430712" y="3868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31"/>
          <p:cNvSpPr txBox="1"/>
          <p:nvPr/>
        </p:nvSpPr>
        <p:spPr>
          <a:xfrm>
            <a:off x="45905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5162019" y="3593683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57716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63050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69146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93" name="Google Shape;393;p31"/>
          <p:cNvSpPr txBox="1"/>
          <p:nvPr/>
        </p:nvSpPr>
        <p:spPr>
          <a:xfrm>
            <a:off x="75242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80957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87053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9314919" y="3593684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397" name="Google Shape;397;p31"/>
          <p:cNvCxnSpPr/>
          <p:nvPr/>
        </p:nvCxnSpPr>
        <p:spPr>
          <a:xfrm>
            <a:off x="7859712" y="45541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398" name="Google Shape;398;p31"/>
          <p:cNvCxnSpPr/>
          <p:nvPr/>
        </p:nvCxnSpPr>
        <p:spPr>
          <a:xfrm>
            <a:off x="7478712" y="4554121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99" name="Google Shape;399;p31"/>
          <p:cNvSpPr txBox="1"/>
          <p:nvPr/>
        </p:nvSpPr>
        <p:spPr>
          <a:xfrm>
            <a:off x="7326312" y="4858921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7783512" y="4858921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1" name="Google Shape;401;p31"/>
          <p:cNvCxnSpPr/>
          <p:nvPr/>
        </p:nvCxnSpPr>
        <p:spPr>
          <a:xfrm>
            <a:off x="7783512" y="48128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402" name="Google Shape;402;p31"/>
          <p:cNvSpPr txBox="1"/>
          <p:nvPr/>
        </p:nvSpPr>
        <p:spPr>
          <a:xfrm>
            <a:off x="7631112" y="5075237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03" name="Google Shape;403;p31"/>
          <p:cNvGraphicFramePr/>
          <p:nvPr/>
        </p:nvGraphicFramePr>
        <p:xfrm>
          <a:off x="4506912" y="5913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585375"/>
                <a:gridCol w="584325"/>
                <a:gridCol w="585375"/>
                <a:gridCol w="584325"/>
                <a:gridCol w="585375"/>
                <a:gridCol w="584325"/>
                <a:gridCol w="585375"/>
                <a:gridCol w="585375"/>
                <a:gridCol w="585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31"/>
          <p:cNvSpPr txBox="1"/>
          <p:nvPr/>
        </p:nvSpPr>
        <p:spPr>
          <a:xfrm>
            <a:off x="46667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5238219" y="5605045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58478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63812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69908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76004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81719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87815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9391119" y="5605046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413" name="Google Shape;413;p31"/>
          <p:cNvCxnSpPr/>
          <p:nvPr/>
        </p:nvCxnSpPr>
        <p:spPr>
          <a:xfrm>
            <a:off x="7554912" y="65654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8383587" y="6565483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415" name="Google Shape;415;p31"/>
          <p:cNvSpPr txBox="1"/>
          <p:nvPr/>
        </p:nvSpPr>
        <p:spPr>
          <a:xfrm>
            <a:off x="8316912" y="687028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7478712" y="6870283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</a:t>
            </a:r>
            <a:endParaRPr/>
          </a:p>
        </p:txBody>
      </p:sp>
      <p:sp>
        <p:nvSpPr>
          <p:cNvPr id="423" name="Google Shape;423;p32"/>
          <p:cNvSpPr txBox="1"/>
          <p:nvPr>
            <p:ph idx="1" type="body"/>
          </p:nvPr>
        </p:nvSpPr>
        <p:spPr>
          <a:xfrm>
            <a:off x="756047" y="2183906"/>
            <a:ext cx="8780065" cy="36533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a contains:</a:t>
            </a:r>
            <a:endParaRPr/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225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Show entries examined by Binary Search when searching for the value 11.</a:t>
            </a:r>
            <a:endParaRPr/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Show entries examined by Binary Search when searching for the value 22.</a:t>
            </a:r>
            <a:endParaRPr/>
          </a:p>
        </p:txBody>
      </p:sp>
      <p:graphicFrame>
        <p:nvGraphicFramePr>
          <p:cNvPr id="424" name="Google Shape;424;p32"/>
          <p:cNvGraphicFramePr/>
          <p:nvPr/>
        </p:nvGraphicFramePr>
        <p:xfrm>
          <a:off x="1680105" y="3023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{F8909906-0600-49DA-886F-8E459C5191B3}</a:tableStyleId>
              </a:tblPr>
              <a:tblGrid>
                <a:gridCol w="737875"/>
                <a:gridCol w="736525"/>
                <a:gridCol w="737875"/>
                <a:gridCol w="736525"/>
                <a:gridCol w="737875"/>
                <a:gridCol w="736525"/>
                <a:gridCol w="737875"/>
                <a:gridCol w="737875"/>
                <a:gridCol w="737875"/>
              </a:tblGrid>
              <a:tr h="60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ourier New"/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title"/>
          </p:nvPr>
        </p:nvSpPr>
        <p:spPr>
          <a:xfrm>
            <a:off x="739775" y="1112838"/>
            <a:ext cx="8567738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What is Sorting?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315913" y="2179638"/>
            <a:ext cx="9513887" cy="281939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9588" lvl="0" marL="5095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problem: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Arrange a list of objects in some predetermined order based on keys of objects.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Advantage of sorted lists: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It’s more efficient to search a sorted list.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533400" y="152400"/>
            <a:ext cx="8955088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 </a:t>
            </a:r>
            <a:r>
              <a:rPr b="0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430" name="Google Shape;430;p33"/>
          <p:cNvSpPr txBox="1"/>
          <p:nvPr>
            <p:ph idx="1" type="body"/>
          </p:nvPr>
        </p:nvSpPr>
        <p:spPr>
          <a:xfrm>
            <a:off x="392113" y="960438"/>
            <a:ext cx="9524999" cy="121919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508000" lvl="0" marL="508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3. Apply Bubble Sort to the following array. Note that you may not need all 4 phases.</a:t>
            </a:r>
            <a:endParaRPr/>
          </a:p>
        </p:txBody>
      </p:sp>
      <p:sp>
        <p:nvSpPr>
          <p:cNvPr id="431" name="Google Shape;431;p33"/>
          <p:cNvSpPr txBox="1"/>
          <p:nvPr/>
        </p:nvSpPr>
        <p:spPr>
          <a:xfrm>
            <a:off x="1070502" y="2484437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/>
          </a:p>
        </p:txBody>
      </p:sp>
      <p:sp>
        <p:nvSpPr>
          <p:cNvPr id="432" name="Google Shape;432;p33"/>
          <p:cNvSpPr txBox="1"/>
          <p:nvPr/>
        </p:nvSpPr>
        <p:spPr>
          <a:xfrm>
            <a:off x="3051702" y="2484437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endParaRPr/>
          </a:p>
        </p:txBody>
      </p:sp>
      <p:sp>
        <p:nvSpPr>
          <p:cNvPr id="433" name="Google Shape;433;p33"/>
          <p:cNvSpPr txBox="1"/>
          <p:nvPr/>
        </p:nvSpPr>
        <p:spPr>
          <a:xfrm>
            <a:off x="5032902" y="2484437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7014102" y="2484437"/>
            <a:ext cx="1541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4</a:t>
            </a:r>
            <a:endParaRPr/>
          </a:p>
        </p:txBody>
      </p:sp>
      <p:graphicFrame>
        <p:nvGraphicFramePr>
          <p:cNvPr id="435" name="Google Shape;435;p33"/>
          <p:cNvGraphicFramePr/>
          <p:nvPr/>
        </p:nvGraphicFramePr>
        <p:xfrm>
          <a:off x="1164165" y="3179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6" name="Google Shape;436;p33"/>
          <p:cNvGraphicFramePr/>
          <p:nvPr/>
        </p:nvGraphicFramePr>
        <p:xfrm>
          <a:off x="1156754" y="3932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7" name="Google Shape;437;p33"/>
          <p:cNvGraphicFramePr/>
          <p:nvPr/>
        </p:nvGraphicFramePr>
        <p:xfrm>
          <a:off x="1156227" y="4694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8" name="Google Shape;438;p33"/>
          <p:cNvGraphicFramePr/>
          <p:nvPr/>
        </p:nvGraphicFramePr>
        <p:xfrm>
          <a:off x="1164165" y="5456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9" name="Google Shape;439;p33"/>
          <p:cNvGraphicFramePr/>
          <p:nvPr/>
        </p:nvGraphicFramePr>
        <p:xfrm>
          <a:off x="1156227" y="6227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0" name="Google Shape;440;p33"/>
          <p:cNvGraphicFramePr/>
          <p:nvPr/>
        </p:nvGraphicFramePr>
        <p:xfrm>
          <a:off x="3137427" y="3170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33"/>
          <p:cNvGraphicFramePr/>
          <p:nvPr/>
        </p:nvGraphicFramePr>
        <p:xfrm>
          <a:off x="3145365" y="385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33"/>
          <p:cNvGraphicFramePr/>
          <p:nvPr/>
        </p:nvGraphicFramePr>
        <p:xfrm>
          <a:off x="3145365" y="4618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33"/>
          <p:cNvGraphicFramePr/>
          <p:nvPr/>
        </p:nvGraphicFramePr>
        <p:xfrm>
          <a:off x="3145365" y="5389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Google Shape;444;p33"/>
          <p:cNvGraphicFramePr/>
          <p:nvPr/>
        </p:nvGraphicFramePr>
        <p:xfrm>
          <a:off x="5126565" y="3170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5" name="Google Shape;445;p33"/>
          <p:cNvGraphicFramePr/>
          <p:nvPr/>
        </p:nvGraphicFramePr>
        <p:xfrm>
          <a:off x="5126565" y="3932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Google Shape;446;p33"/>
          <p:cNvGraphicFramePr/>
          <p:nvPr/>
        </p:nvGraphicFramePr>
        <p:xfrm>
          <a:off x="5126565" y="4703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33"/>
          <p:cNvGraphicFramePr/>
          <p:nvPr/>
        </p:nvGraphicFramePr>
        <p:xfrm>
          <a:off x="7090302" y="3170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Google Shape;448;p33"/>
          <p:cNvGraphicFramePr/>
          <p:nvPr/>
        </p:nvGraphicFramePr>
        <p:xfrm>
          <a:off x="7090302" y="385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6"/>
          <p:cNvCxnSpPr/>
          <p:nvPr/>
        </p:nvCxnSpPr>
        <p:spPr>
          <a:xfrm rot="10800000">
            <a:off x="4887913" y="35512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rot="10800000">
            <a:off x="3822700" y="35512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rot="10800000">
            <a:off x="3822700" y="3779838"/>
            <a:ext cx="1096963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 rot="10800000">
            <a:off x="5345113" y="4465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 rot="10800000">
            <a:off x="4354513" y="4465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 rot="10800000">
            <a:off x="4354513" y="4694238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 rot="10800000">
            <a:off x="5954713" y="5380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4891088" y="5380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4857750" y="5608638"/>
            <a:ext cx="1096963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5573713" y="6294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5345113" y="6294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5348288" y="6523038"/>
            <a:ext cx="225425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3363913" y="35512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i=0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821113" y="44656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354513" y="53800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i=2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659313" y="62944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i=3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726113" y="2713038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n=5</a:t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504825" y="76200"/>
            <a:ext cx="8943975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3592513" y="3170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6"/>
          <p:cNvGraphicFramePr/>
          <p:nvPr/>
        </p:nvGraphicFramePr>
        <p:xfrm>
          <a:off x="3592513" y="4094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6"/>
          <p:cNvGraphicFramePr/>
          <p:nvPr/>
        </p:nvGraphicFramePr>
        <p:xfrm>
          <a:off x="3592513" y="5008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6"/>
          <p:cNvGraphicFramePr/>
          <p:nvPr/>
        </p:nvGraphicFramePr>
        <p:xfrm>
          <a:off x="3592513" y="5922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6"/>
          <p:cNvGraphicFramePr/>
          <p:nvPr/>
        </p:nvGraphicFramePr>
        <p:xfrm>
          <a:off x="3592513" y="6761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16"/>
          <p:cNvSpPr txBox="1"/>
          <p:nvPr/>
        </p:nvSpPr>
        <p:spPr>
          <a:xfrm>
            <a:off x="315913" y="731838"/>
            <a:ext cx="9525000" cy="1828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 for i=0 to n-2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select the smallest element among a[i]~ a[n-1];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swap the smallest with a[i];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308100" y="1222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Selection Sort </a:t>
            </a:r>
            <a:r>
              <a:rPr b="0" i="0" lang="en-GB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63512" y="960437"/>
            <a:ext cx="9764712" cy="4114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(i=0; i&lt;n-1; ++i)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smallest = i;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(j=i+1; j&lt;n; ++j)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(a[j]&lt;a[smallest]) smallest = j;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swap(i, smallest);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869113" y="3170238"/>
            <a:ext cx="228600" cy="762000"/>
          </a:xfrm>
          <a:prstGeom prst="rightBrace">
            <a:avLst>
              <a:gd fmla="val 27778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774113" y="2179638"/>
            <a:ext cx="381000" cy="2667000"/>
          </a:xfrm>
          <a:prstGeom prst="rightBrace">
            <a:avLst>
              <a:gd fmla="val 58333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7326313" y="3398838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O(n-i-1)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315912" y="5456237"/>
            <a:ext cx="9764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(n-1) + (n-2) + (n-3) + … + 1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n(n-1)/2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O(n</a:t>
            </a:r>
            <a:r>
              <a:rPr b="0" baseline="3000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308100" y="1222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5913" y="960438"/>
            <a:ext cx="9372600" cy="1676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 for i=1 to n-1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insert a[i] among a[0]~ a[i-1];</a:t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 rot="10800000">
            <a:off x="4202113" y="3322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3516313" y="3322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3516313" y="3551238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 rot="10800000">
            <a:off x="4735513" y="4237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 rot="10800000">
            <a:off x="3516313" y="4237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/>
          <p:nvPr/>
        </p:nvCxnSpPr>
        <p:spPr>
          <a:xfrm rot="10800000">
            <a:off x="3532188" y="4465638"/>
            <a:ext cx="118745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5192713" y="5151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 rot="10800000">
            <a:off x="3973513" y="5151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 rot="10800000">
            <a:off x="3973513" y="5380038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 rot="10800000">
            <a:off x="5802313" y="60658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 rot="10800000">
            <a:off x="4430713" y="60658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/>
          <p:nvPr/>
        </p:nvCxnSpPr>
        <p:spPr>
          <a:xfrm rot="10800000">
            <a:off x="4430713" y="6294438"/>
            <a:ext cx="13716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4354513" y="33226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887913" y="42370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i=2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268913" y="51514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i=3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954713" y="6065838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i=4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5649913" y="2484438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n=5</a:t>
            </a:r>
            <a:endParaRPr/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3440113" y="2865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18"/>
          <p:cNvGraphicFramePr/>
          <p:nvPr/>
        </p:nvGraphicFramePr>
        <p:xfrm>
          <a:off x="3440113" y="3789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18"/>
          <p:cNvGraphicFramePr/>
          <p:nvPr/>
        </p:nvGraphicFramePr>
        <p:xfrm>
          <a:off x="3440113" y="4703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18"/>
          <p:cNvGraphicFramePr/>
          <p:nvPr/>
        </p:nvGraphicFramePr>
        <p:xfrm>
          <a:off x="3440113" y="560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18"/>
          <p:cNvGraphicFramePr/>
          <p:nvPr/>
        </p:nvGraphicFramePr>
        <p:xfrm>
          <a:off x="3440113" y="6532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308100" y="1222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Sort </a:t>
            </a:r>
            <a:r>
              <a:rPr b="0" i="0" lang="en-GB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7312" y="884238"/>
            <a:ext cx="9852025" cy="480059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(i=1; i&lt;n; ++i)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j = i-1; tmp = a[i];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(j&gt;=0 &amp;&amp; tmp&lt;a[j])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a[j+1] = a[j];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--j;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a[j+1] = tmp;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649913" y="3124200"/>
            <a:ext cx="152400" cy="1676400"/>
          </a:xfrm>
          <a:prstGeom prst="rightBrace">
            <a:avLst>
              <a:gd fmla="val 916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7554913" y="2179638"/>
            <a:ext cx="381000" cy="3048000"/>
          </a:xfrm>
          <a:prstGeom prst="rightBrace">
            <a:avLst>
              <a:gd fmla="val 666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019800" y="3733800"/>
            <a:ext cx="106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O(i-1)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63513" y="5761037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0 + 1 + 2 + … + n-2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(n-2) (n-1) / 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O(n</a:t>
            </a:r>
            <a:r>
              <a:rPr b="0" baseline="3000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33400" y="152400"/>
            <a:ext cx="8955088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Bubble Sort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39713" y="808038"/>
            <a:ext cx="9448800" cy="2362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508000" lvl="0" marL="508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</a:t>
            </a:r>
            <a:endParaRPr/>
          </a:p>
          <a:p>
            <a:pPr indent="-508000" lvl="0" marL="508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Bubble sort works in phases.</a:t>
            </a:r>
            <a:endParaRPr/>
          </a:p>
          <a:p>
            <a:pPr indent="-508000" lvl="0" marL="508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each phase, check every pair of adjacent elements. Swap the two elements, if the pair is a bubble, i.e. not in order.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7556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rot="-5400000">
            <a:off x="1078707" y="3550444"/>
            <a:ext cx="152400" cy="611187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20"/>
          <p:cNvSpPr/>
          <p:nvPr/>
        </p:nvSpPr>
        <p:spPr>
          <a:xfrm rot="-5400000">
            <a:off x="1383507" y="4312444"/>
            <a:ext cx="152400" cy="611187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20"/>
          <p:cNvSpPr/>
          <p:nvPr/>
        </p:nvSpPr>
        <p:spPr>
          <a:xfrm rot="-5400000">
            <a:off x="1762919" y="4998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0"/>
          <p:cNvSpPr/>
          <p:nvPr/>
        </p:nvSpPr>
        <p:spPr>
          <a:xfrm rot="-5400000">
            <a:off x="2067719" y="5836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0"/>
          <p:cNvSpPr/>
          <p:nvPr/>
        </p:nvSpPr>
        <p:spPr>
          <a:xfrm rot="-5400000">
            <a:off x="32107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0"/>
          <p:cNvSpPr/>
          <p:nvPr/>
        </p:nvSpPr>
        <p:spPr>
          <a:xfrm rot="-5400000">
            <a:off x="3591719" y="4236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0"/>
          <p:cNvSpPr/>
          <p:nvPr/>
        </p:nvSpPr>
        <p:spPr>
          <a:xfrm rot="-5400000">
            <a:off x="3820319" y="4998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0"/>
          <p:cNvSpPr/>
          <p:nvPr/>
        </p:nvSpPr>
        <p:spPr>
          <a:xfrm rot="-5400000">
            <a:off x="54967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0"/>
          <p:cNvSpPr/>
          <p:nvPr/>
        </p:nvSpPr>
        <p:spPr>
          <a:xfrm rot="-5400000">
            <a:off x="5725319" y="4312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20"/>
          <p:cNvSpPr/>
          <p:nvPr/>
        </p:nvSpPr>
        <p:spPr>
          <a:xfrm rot="-5400000">
            <a:off x="75541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8892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50990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7250113" y="3246438"/>
            <a:ext cx="1541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4</a:t>
            </a:r>
            <a:endParaRPr/>
          </a:p>
        </p:txBody>
      </p:sp>
      <p:graphicFrame>
        <p:nvGraphicFramePr>
          <p:cNvPr id="198" name="Google Shape;198;p20"/>
          <p:cNvGraphicFramePr/>
          <p:nvPr/>
        </p:nvGraphicFramePr>
        <p:xfrm>
          <a:off x="849313" y="3941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9" name="Google Shape;199;p20"/>
          <p:cNvGraphicFramePr/>
          <p:nvPr/>
        </p:nvGraphicFramePr>
        <p:xfrm>
          <a:off x="849313" y="4694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20"/>
          <p:cNvGraphicFramePr/>
          <p:nvPr/>
        </p:nvGraphicFramePr>
        <p:xfrm>
          <a:off x="841375" y="5456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1" name="Google Shape;201;p20"/>
          <p:cNvGraphicFramePr/>
          <p:nvPr/>
        </p:nvGraphicFramePr>
        <p:xfrm>
          <a:off x="849313" y="6218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2" name="Google Shape;202;p20"/>
          <p:cNvGraphicFramePr/>
          <p:nvPr/>
        </p:nvGraphicFramePr>
        <p:xfrm>
          <a:off x="841375" y="6989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20"/>
          <p:cNvGraphicFramePr/>
          <p:nvPr/>
        </p:nvGraphicFramePr>
        <p:xfrm>
          <a:off x="2974975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20"/>
          <p:cNvGraphicFramePr/>
          <p:nvPr/>
        </p:nvGraphicFramePr>
        <p:xfrm>
          <a:off x="2982913" y="461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0"/>
          <p:cNvGraphicFramePr/>
          <p:nvPr/>
        </p:nvGraphicFramePr>
        <p:xfrm>
          <a:off x="2982913" y="538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20"/>
          <p:cNvGraphicFramePr/>
          <p:nvPr/>
        </p:nvGraphicFramePr>
        <p:xfrm>
          <a:off x="2982913" y="6151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0"/>
          <p:cNvGraphicFramePr/>
          <p:nvPr/>
        </p:nvGraphicFramePr>
        <p:xfrm>
          <a:off x="5192713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20"/>
          <p:cNvGraphicFramePr/>
          <p:nvPr/>
        </p:nvGraphicFramePr>
        <p:xfrm>
          <a:off x="5192713" y="4694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20"/>
          <p:cNvGraphicFramePr/>
          <p:nvPr/>
        </p:nvGraphicFramePr>
        <p:xfrm>
          <a:off x="5192713" y="5465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0"/>
          <p:cNvGraphicFramePr/>
          <p:nvPr/>
        </p:nvGraphicFramePr>
        <p:xfrm>
          <a:off x="7326313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0"/>
          <p:cNvGraphicFramePr/>
          <p:nvPr/>
        </p:nvGraphicFramePr>
        <p:xfrm>
          <a:off x="7326313" y="461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{68AC45CA-6C8A-47D5-ADEB-D6E1DFBDECBB}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20"/>
          <p:cNvCxnSpPr/>
          <p:nvPr/>
        </p:nvCxnSpPr>
        <p:spPr>
          <a:xfrm>
            <a:off x="77739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74691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5649913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5345113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35067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3135313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5705475" y="5119688"/>
            <a:ext cx="325438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0"/>
          <p:cNvCxnSpPr/>
          <p:nvPr/>
        </p:nvCxnSpPr>
        <p:spPr>
          <a:xfrm flipH="1">
            <a:off x="5619750" y="5084763"/>
            <a:ext cx="411163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1687513" y="5075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1382713" y="5075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3449638" y="50339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20"/>
          <p:cNvCxnSpPr/>
          <p:nvPr/>
        </p:nvCxnSpPr>
        <p:spPr>
          <a:xfrm flipH="1">
            <a:off x="3363913" y="49990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3830638" y="57959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20"/>
          <p:cNvCxnSpPr/>
          <p:nvPr/>
        </p:nvCxnSpPr>
        <p:spPr>
          <a:xfrm flipH="1">
            <a:off x="3744913" y="57610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1011238" y="43481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20"/>
          <p:cNvCxnSpPr/>
          <p:nvPr/>
        </p:nvCxnSpPr>
        <p:spPr>
          <a:xfrm flipH="1">
            <a:off x="925513" y="43132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1666875" y="5872163"/>
            <a:ext cx="325438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20"/>
          <p:cNvCxnSpPr/>
          <p:nvPr/>
        </p:nvCxnSpPr>
        <p:spPr>
          <a:xfrm flipH="1">
            <a:off x="1581150" y="5837238"/>
            <a:ext cx="411163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2001838" y="66341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20"/>
          <p:cNvCxnSpPr/>
          <p:nvPr/>
        </p:nvCxnSpPr>
        <p:spPr>
          <a:xfrm flipH="1">
            <a:off x="1916113" y="65992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504825" y="122238"/>
            <a:ext cx="8726488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Bubble Sort </a:t>
            </a:r>
            <a:r>
              <a:rPr b="0" i="0" lang="en-GB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68313" y="808038"/>
            <a:ext cx="8610599" cy="4876799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Algorithm: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swap = true; pair = n-1;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while(swap) 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swap = false;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for (i = 0; i &lt; pair; i++) {</a:t>
            </a:r>
            <a:b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if (a[i]&gt;a[i+1])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	tmp = a[i]; a[i] = a[i+1]; a[i+1] = tmp;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	swap = true;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pair--;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7707313" y="2103438"/>
            <a:ext cx="152400" cy="2819400"/>
          </a:xfrm>
          <a:prstGeom prst="rightBrace">
            <a:avLst>
              <a:gd fmla="val 154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9383713" y="1798638"/>
            <a:ext cx="381000" cy="4114800"/>
          </a:xfrm>
          <a:prstGeom prst="rightBrace">
            <a:avLst>
              <a:gd fmla="val 90000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8012113" y="3246438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O(pair)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468312" y="5837237"/>
            <a:ext cx="8458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(n-1) + (n-2) + (n-3) + … + 1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n(n-1)/2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O(n</a:t>
            </a:r>
            <a:r>
              <a:rPr b="0" baseline="3000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What is searching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315912" y="2197906"/>
            <a:ext cx="9442693" cy="356313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A search algorithm is a method of locating a specific item of information in a larger collection of data. </a:t>
            </a:r>
            <a:endParaRPr/>
          </a:p>
          <a:p>
            <a:pPr indent="-377825" lvl="0" marL="3778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two primary algorithms used for searching the contents of an array:</a:t>
            </a:r>
            <a:endParaRPr/>
          </a:p>
          <a:p>
            <a:pPr indent="-315913" lvl="1" marL="8191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Linear or Sequential Search</a:t>
            </a:r>
            <a:endParaRPr/>
          </a:p>
          <a:p>
            <a:pPr indent="-315913" lvl="1" marL="8191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