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Tahoma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A15884-F29B-43FD-8A43-8508339CA684}">
  <a:tblStyle styleId="{ADA15884-F29B-43FD-8A43-8508339CA6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685800" y="3048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Fibonacci recursion trace</a:t>
            </a:r>
            <a:endParaRPr/>
          </a:p>
        </p:txBody>
      </p:sp>
      <p:grpSp>
        <p:nvGrpSpPr>
          <p:cNvPr id="196" name="Google Shape;196;p23"/>
          <p:cNvGrpSpPr/>
          <p:nvPr/>
        </p:nvGrpSpPr>
        <p:grpSpPr>
          <a:xfrm>
            <a:off x="838200" y="1403350"/>
            <a:ext cx="7239000" cy="3854450"/>
            <a:chOff x="83" y="784"/>
            <a:chExt cx="5387" cy="3406"/>
          </a:xfrm>
        </p:grpSpPr>
        <p:sp>
          <p:nvSpPr>
            <p:cNvPr id="197" name="Google Shape;197;p23"/>
            <p:cNvSpPr txBox="1"/>
            <p:nvPr/>
          </p:nvSpPr>
          <p:spPr>
            <a:xfrm>
              <a:off x="83" y="1982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f(6)</a:t>
              </a:r>
              <a:endParaRPr/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2052" y="3331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f(4)</a:t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2052" y="1502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1093" y="2803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f(5)</a:t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1093" y="1217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f(4)</a:t>
              </a:r>
              <a:endParaRPr/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3012" y="3599"/>
              <a:ext cx="586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/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3012" y="1648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2052" y="927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05" name="Google Shape;205;p23"/>
            <p:cNvSpPr txBox="1"/>
            <p:nvPr/>
          </p:nvSpPr>
          <p:spPr>
            <a:xfrm>
              <a:off x="2052" y="2272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/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3012" y="1358"/>
              <a:ext cx="586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3012" y="784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3012" y="3041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3012" y="1074"/>
              <a:ext cx="586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3971" y="3741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3971" y="3473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4884" y="3618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13" name="Google Shape;213;p23"/>
            <p:cNvSpPr txBox="1"/>
            <p:nvPr/>
          </p:nvSpPr>
          <p:spPr>
            <a:xfrm>
              <a:off x="4885" y="3856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3971" y="2897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3971" y="3174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3971" y="2272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3971" y="2549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2942" y="2445"/>
              <a:ext cx="724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3012" y="2129"/>
              <a:ext cx="586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3971" y="1506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3971" y="1780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cxnSp>
          <p:nvCxnSpPr>
            <p:cNvPr id="222" name="Google Shape;222;p23"/>
            <p:cNvCxnSpPr>
              <a:stCxn id="197" idx="3"/>
              <a:endCxn id="201" idx="1"/>
            </p:cNvCxnSpPr>
            <p:nvPr/>
          </p:nvCxnSpPr>
          <p:spPr>
            <a:xfrm flipH="1" rot="10800000">
              <a:off x="668" y="1248"/>
              <a:ext cx="300" cy="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3"/>
            <p:cNvCxnSpPr>
              <a:stCxn id="200" idx="1"/>
              <a:endCxn id="197" idx="3"/>
            </p:cNvCxnSpPr>
            <p:nvPr/>
          </p:nvCxnSpPr>
          <p:spPr>
            <a:xfrm rot="10800000">
              <a:off x="793" y="2070"/>
              <a:ext cx="300" cy="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3"/>
            <p:cNvCxnSpPr>
              <a:stCxn id="201" idx="3"/>
              <a:endCxn id="204" idx="1"/>
            </p:cNvCxnSpPr>
            <p:nvPr/>
          </p:nvCxnSpPr>
          <p:spPr>
            <a:xfrm flipH="1" rot="10800000">
              <a:off x="1678" y="108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3"/>
            <p:cNvCxnSpPr>
              <a:stCxn id="199" idx="1"/>
              <a:endCxn id="201" idx="3"/>
            </p:cNvCxnSpPr>
            <p:nvPr/>
          </p:nvCxnSpPr>
          <p:spPr>
            <a:xfrm rot="10800000">
              <a:off x="1752" y="136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3"/>
            <p:cNvCxnSpPr>
              <a:stCxn id="200" idx="3"/>
              <a:endCxn id="205" idx="1"/>
            </p:cNvCxnSpPr>
            <p:nvPr/>
          </p:nvCxnSpPr>
          <p:spPr>
            <a:xfrm flipH="1" rot="10800000">
              <a:off x="1678" y="2370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3"/>
            <p:cNvCxnSpPr>
              <a:stCxn id="198" idx="1"/>
              <a:endCxn id="200" idx="3"/>
            </p:cNvCxnSpPr>
            <p:nvPr/>
          </p:nvCxnSpPr>
          <p:spPr>
            <a:xfrm rot="10800000">
              <a:off x="1752" y="2898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3"/>
            <p:cNvCxnSpPr>
              <a:stCxn id="205" idx="3"/>
              <a:endCxn id="219" idx="1"/>
            </p:cNvCxnSpPr>
            <p:nvPr/>
          </p:nvCxnSpPr>
          <p:spPr>
            <a:xfrm>
              <a:off x="2637" y="2438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3"/>
            <p:cNvCxnSpPr>
              <a:stCxn id="218" idx="1"/>
              <a:endCxn id="205" idx="3"/>
            </p:cNvCxnSpPr>
            <p:nvPr/>
          </p:nvCxnSpPr>
          <p:spPr>
            <a:xfrm rot="10800000">
              <a:off x="2642" y="231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3"/>
            <p:cNvCxnSpPr>
              <a:stCxn id="204" idx="3"/>
              <a:endCxn id="207" idx="1"/>
            </p:cNvCxnSpPr>
            <p:nvPr/>
          </p:nvCxnSpPr>
          <p:spPr>
            <a:xfrm>
              <a:off x="2637" y="1094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3"/>
            <p:cNvCxnSpPr>
              <a:stCxn id="209" idx="1"/>
              <a:endCxn id="204" idx="3"/>
            </p:cNvCxnSpPr>
            <p:nvPr/>
          </p:nvCxnSpPr>
          <p:spPr>
            <a:xfrm rot="10800000">
              <a:off x="2712" y="1240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3"/>
            <p:cNvCxnSpPr>
              <a:stCxn id="198" idx="3"/>
              <a:endCxn id="208" idx="1"/>
            </p:cNvCxnSpPr>
            <p:nvPr/>
          </p:nvCxnSpPr>
          <p:spPr>
            <a:xfrm flipH="1" rot="10800000">
              <a:off x="2637" y="319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3"/>
            <p:cNvCxnSpPr>
              <a:stCxn id="202" idx="1"/>
              <a:endCxn id="198" idx="3"/>
            </p:cNvCxnSpPr>
            <p:nvPr/>
          </p:nvCxnSpPr>
          <p:spPr>
            <a:xfrm rot="10800000">
              <a:off x="2712" y="346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3"/>
            <p:cNvCxnSpPr>
              <a:stCxn id="199" idx="3"/>
              <a:endCxn id="206" idx="1"/>
            </p:cNvCxnSpPr>
            <p:nvPr/>
          </p:nvCxnSpPr>
          <p:spPr>
            <a:xfrm>
              <a:off x="2637" y="1669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3"/>
            <p:cNvCxnSpPr>
              <a:stCxn id="203" idx="1"/>
              <a:endCxn id="199" idx="3"/>
            </p:cNvCxnSpPr>
            <p:nvPr/>
          </p:nvCxnSpPr>
          <p:spPr>
            <a:xfrm rot="10800000">
              <a:off x="2712" y="1814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3"/>
            <p:cNvCxnSpPr>
              <a:stCxn id="203" idx="3"/>
              <a:endCxn id="220" idx="1"/>
            </p:cNvCxnSpPr>
            <p:nvPr/>
          </p:nvCxnSpPr>
          <p:spPr>
            <a:xfrm>
              <a:off x="3598" y="1814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3"/>
            <p:cNvCxnSpPr>
              <a:stCxn id="221" idx="1"/>
              <a:endCxn id="203" idx="3"/>
            </p:cNvCxnSpPr>
            <p:nvPr/>
          </p:nvCxnSpPr>
          <p:spPr>
            <a:xfrm rot="10800000">
              <a:off x="3671" y="194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3"/>
            <p:cNvCxnSpPr>
              <a:stCxn id="218" idx="3"/>
              <a:endCxn id="216" idx="1"/>
            </p:cNvCxnSpPr>
            <p:nvPr/>
          </p:nvCxnSpPr>
          <p:spPr>
            <a:xfrm flipH="1" rot="10800000">
              <a:off x="3666" y="231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3"/>
            <p:cNvCxnSpPr>
              <a:stCxn id="217" idx="1"/>
              <a:endCxn id="218" idx="3"/>
            </p:cNvCxnSpPr>
            <p:nvPr/>
          </p:nvCxnSpPr>
          <p:spPr>
            <a:xfrm rot="10800000">
              <a:off x="3671" y="271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3"/>
            <p:cNvCxnSpPr>
              <a:stCxn id="208" idx="3"/>
              <a:endCxn id="214" idx="1"/>
            </p:cNvCxnSpPr>
            <p:nvPr/>
          </p:nvCxnSpPr>
          <p:spPr>
            <a:xfrm>
              <a:off x="3598" y="320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3"/>
            <p:cNvCxnSpPr>
              <a:stCxn id="215" idx="1"/>
              <a:endCxn id="208" idx="3"/>
            </p:cNvCxnSpPr>
            <p:nvPr/>
          </p:nvCxnSpPr>
          <p:spPr>
            <a:xfrm rot="10800000">
              <a:off x="3671" y="3341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3"/>
            <p:cNvCxnSpPr>
              <a:stCxn id="202" idx="3"/>
              <a:endCxn id="211" idx="1"/>
            </p:cNvCxnSpPr>
            <p:nvPr/>
          </p:nvCxnSpPr>
          <p:spPr>
            <a:xfrm>
              <a:off x="3598" y="376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3"/>
            <p:cNvCxnSpPr>
              <a:stCxn id="210" idx="1"/>
              <a:endCxn id="202" idx="3"/>
            </p:cNvCxnSpPr>
            <p:nvPr/>
          </p:nvCxnSpPr>
          <p:spPr>
            <a:xfrm rot="10800000">
              <a:off x="3671" y="390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3"/>
            <p:cNvCxnSpPr>
              <a:stCxn id="210" idx="3"/>
              <a:endCxn id="212" idx="1"/>
            </p:cNvCxnSpPr>
            <p:nvPr/>
          </p:nvCxnSpPr>
          <p:spPr>
            <a:xfrm>
              <a:off x="4556" y="390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3"/>
            <p:cNvCxnSpPr>
              <a:stCxn id="213" idx="1"/>
              <a:endCxn id="210" idx="3"/>
            </p:cNvCxnSpPr>
            <p:nvPr/>
          </p:nvCxnSpPr>
          <p:spPr>
            <a:xfrm rot="10800000">
              <a:off x="4585" y="4023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" name="Google Shape;246;p23"/>
          <p:cNvSpPr/>
          <p:nvPr/>
        </p:nvSpPr>
        <p:spPr>
          <a:xfrm>
            <a:off x="2208213" y="5715000"/>
            <a:ext cx="35067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computations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O(1.6</a:t>
            </a:r>
            <a:r>
              <a:rPr baseline="30000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additions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685800" y="3048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Iteratively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685800" y="990600"/>
            <a:ext cx="5410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fib (int n) 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int older = 1, old = 1, cur = 1;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while(n-- &gt; 2)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cur = old + older;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older = old;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old = cur;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return cur;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5410200" y="3124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4953000" y="2362200"/>
            <a:ext cx="304800" cy="1981200"/>
          </a:xfrm>
          <a:prstGeom prst="rightBrace">
            <a:avLst>
              <a:gd fmla="val 54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recursive function to print array elements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228600" y="1676400"/>
            <a:ext cx="8610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 of array: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element is an array.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of n entries = an elemnt + an array of n-1 entries.</a:t>
            </a:r>
            <a:endParaRPr b="0" i="0" sz="28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381000" y="3962400"/>
            <a:ext cx="8382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printArray(int a[], int first, int last)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System.out.print(a[first]+" ");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(first&lt;last) printArray(a, first+1, last);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514600" y="1219200"/>
            <a:ext cx="4800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 of gcd: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gcd(x , 0) = x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gcd(x, y) = gcd(y, x%y)</a:t>
            </a:r>
            <a:endParaRPr b="0" i="0" sz="28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2362200" y="3581400"/>
            <a:ext cx="464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GCD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gcd(int x, int y)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(y == 0) return x;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return gcd(y, x%y);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Tower of Hanoi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457200" y="10668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three towers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 gold disks, with decreasing sizes, placed on the first tower.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 need to move the stack of disks from one tower to another, one disk at a time.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Larger disks can not be placed on top of smaller disks.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third tower can be used to temporarily hold disks.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1447800" y="6477000"/>
            <a:ext cx="5638800" cy="304800"/>
          </a:xfrm>
          <a:prstGeom prst="rect">
            <a:avLst/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2209800" y="38862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114800" y="38862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6096000" y="38862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524000" y="60960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1600200" y="57150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1676400" y="53340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1752600" y="49530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1828800" y="45720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905000" y="41910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Tower of Hanoi</a:t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1600200" y="5029200"/>
            <a:ext cx="5638800" cy="304800"/>
          </a:xfrm>
          <a:prstGeom prst="rect">
            <a:avLst/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2362200" y="26670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4267200" y="26670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6248400" y="26670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1676400" y="46482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1752600" y="4267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1828800" y="3886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5638800" y="4648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5715000" y="4267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1828800" y="4648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3657600" y="4267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3733800" y="3886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3733800" y="4648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3581400" y="46482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457200" y="2286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Recursive Solution</a:t>
            </a:r>
            <a:endParaRPr b="0" i="0" sz="20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228600" y="838200"/>
            <a:ext cx="8763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231775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 all disks except the bottom disk from source tower to spare tower.</a:t>
            </a:r>
            <a:endParaRPr/>
          </a:p>
          <a:p>
            <a:pPr indent="-231775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 the bottom disk from source tower to destination tower.</a:t>
            </a:r>
            <a:endParaRPr/>
          </a:p>
          <a:p>
            <a:pPr indent="-231775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 all disks from spare tower to destination tower.</a:t>
            </a:r>
            <a:endParaRPr b="0" i="0" sz="24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1447800" y="6324600"/>
            <a:ext cx="5638800" cy="304800"/>
          </a:xfrm>
          <a:prstGeom prst="rect">
            <a:avLst/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2209800" y="37338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4114800" y="37338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096000" y="37338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1524000" y="59436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1600200" y="52578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1676400" y="48768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1752600" y="44958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1828800" y="41148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1905000" y="37338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895600" y="3581400"/>
            <a:ext cx="2971800" cy="2286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5486400" y="5410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5562600" y="5029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5638800" y="46482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5715000" y="42672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5791200" y="38862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3505200" y="53340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3581400" y="49530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3657600" y="45720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3733800" y="41910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3810000" y="38100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3429000" y="59436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2895600" y="5791200"/>
            <a:ext cx="596900" cy="762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4724400" y="3886200"/>
            <a:ext cx="977900" cy="762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3124200" y="3810000"/>
            <a:ext cx="4572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2971800" y="5414963"/>
            <a:ext cx="4572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5029200" y="3962400"/>
            <a:ext cx="4572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76200" y="457200"/>
            <a:ext cx="891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Recursive Algorithm for Tower of Hanoi</a:t>
            </a:r>
            <a:endParaRPr b="0" i="0" sz="39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152400" y="17526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Hanoi(int size, char source, char destination, char spare) {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(size==1)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System.out.println("Move disk from "+source+" to "+destination);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 {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Hanoi(n-1, source, spare, destination);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System.out.println("Move disk from "+source+" to "+destination);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Hanoi(n-1, spare, destination, source);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457200" y="609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Exponentiation</a:t>
            </a:r>
            <a:endParaRPr/>
          </a:p>
        </p:txBody>
      </p:sp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609600" y="1625600"/>
            <a:ext cx="8153400" cy="4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 of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x×x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</a:t>
            </a:r>
            <a:endParaRPr b="0" baseline="3000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Power(double 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 == 0) return 1.0;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x * Power(x, n-1);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Faster exponentiation</a:t>
            </a:r>
            <a:endParaRPr/>
          </a:p>
        </p:txBody>
      </p:sp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457200" y="17526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 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n is even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×x   if n is odd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power(double 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 == 0) return 1.0;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double semi = power(x, n/2);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(n%2 == 0) return semi*semi;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x*semi*semi;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2"/>
          <p:cNvSpPr/>
          <p:nvPr/>
        </p:nvSpPr>
        <p:spPr>
          <a:xfrm flipH="1">
            <a:off x="1524000" y="1981200"/>
            <a:ext cx="228600" cy="609600"/>
          </a:xfrm>
          <a:prstGeom prst="rightBrace">
            <a:avLst>
              <a:gd fmla="val 22222" name="adj1"/>
              <a:gd fmla="val 47301" name="adj2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6858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Recursion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1000" y="15240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3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8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calling itself is called a recursive function.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 can make the task of programming easier, but maybe more expensive.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improve the readability of code.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09600" y="3559175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 recursive algorithm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57200" y="45720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the thing to be computed recursively.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recursive definition into a recursive algorithm.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533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Recursive Binary Search</a:t>
            </a:r>
            <a:endParaRPr/>
          </a:p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1066800" y="2362200"/>
            <a:ext cx="716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bsearch (int first, int last, int val)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int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(first&gt;last) return -1;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else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mid = (first+last)/2;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if (a[mid]==val) return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else if (a[mid]&lt;val)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return bsearch(mid+1,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else return bsearch(first, mid-1);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4572000" y="838200"/>
            <a:ext cx="1371600" cy="781050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1447800" y="16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{ADA15884-F29B-43FD-8A43-8508339CA684}</a:tableStyleId>
              </a:tblPr>
              <a:tblGrid>
                <a:gridCol w="290525"/>
                <a:gridCol w="290500"/>
                <a:gridCol w="290525"/>
                <a:gridCol w="288925"/>
                <a:gridCol w="290500"/>
                <a:gridCol w="290525"/>
                <a:gridCol w="290500"/>
                <a:gridCol w="290525"/>
                <a:gridCol w="290500"/>
                <a:gridCol w="290525"/>
                <a:gridCol w="288925"/>
                <a:gridCol w="290500"/>
                <a:gridCol w="290525"/>
                <a:gridCol w="290500"/>
                <a:gridCol w="290525"/>
                <a:gridCol w="290500"/>
                <a:gridCol w="290525"/>
                <a:gridCol w="288925"/>
                <a:gridCol w="290500"/>
                <a:gridCol w="290525"/>
                <a:gridCol w="2905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33"/>
          <p:cNvSpPr/>
          <p:nvPr/>
        </p:nvSpPr>
        <p:spPr>
          <a:xfrm rot="10800000">
            <a:off x="4114800" y="1009650"/>
            <a:ext cx="381000" cy="6096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/>
        </p:nvSpPr>
        <p:spPr>
          <a:xfrm>
            <a:off x="4114800" y="1009650"/>
            <a:ext cx="38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33"/>
          <p:cNvSpPr/>
          <p:nvPr/>
        </p:nvSpPr>
        <p:spPr>
          <a:xfrm flipH="1">
            <a:off x="5029200" y="1108075"/>
            <a:ext cx="838200" cy="511175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5105400" y="1390650"/>
            <a:ext cx="304800" cy="209550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3505200" y="838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228600" y="1447800"/>
            <a:ext cx="8763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f(4)?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f(int n)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n==0 ? 1 :  n==1 ? 2 : 2 * f(n-2) + f(n-1);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AutoNum type="arabicPeriod" startAt="2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recursive method to print an array in the reverse order.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7620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Iterative Factorial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81000" y="16764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ieterative definition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n!=1×2×3×…×n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4800" y="3200400"/>
            <a:ext cx="8610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iterative algorithm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factorial = 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(i=1; i&lt;=n; ++i)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factorial *=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886200" y="4876800"/>
            <a:ext cx="228600" cy="609600"/>
          </a:xfrm>
          <a:prstGeom prst="rightBrace">
            <a:avLst>
              <a:gd fmla="val 22222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191000" y="4953000"/>
            <a:ext cx="763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1524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Recursive Factorial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81000" y="1066800"/>
            <a:ext cx="8534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recursive definition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0!=1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n!=n*(n-1)!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990600" y="5969000"/>
            <a:ext cx="2743200" cy="508000"/>
          </a:xfrm>
          <a:prstGeom prst="wedgeRoundRectCallout">
            <a:avLst>
              <a:gd fmla="val 44444" name="adj1"/>
              <a:gd fmla="val -206866" name="adj2"/>
              <a:gd fmla="val 16667" name="adj3"/>
            </a:avLst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base/stopping step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419600" y="5943600"/>
            <a:ext cx="2667000" cy="508000"/>
          </a:xfrm>
          <a:prstGeom prst="wedgeRoundRectCallout">
            <a:avLst>
              <a:gd fmla="val -52856" name="adj1"/>
              <a:gd fmla="val -207190" name="adj2"/>
              <a:gd fmla="val 16667" name="adj3"/>
            </a:avLst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step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362200" y="2057400"/>
            <a:ext cx="2438400" cy="485775"/>
          </a:xfrm>
          <a:prstGeom prst="leftArrow">
            <a:avLst>
              <a:gd fmla="val 50000" name="adj1"/>
              <a:gd fmla="val 12549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case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048000" y="2638425"/>
            <a:ext cx="2438400" cy="485775"/>
          </a:xfrm>
          <a:prstGeom prst="leftArrow">
            <a:avLst>
              <a:gd fmla="val 50000" name="adj1"/>
              <a:gd fmla="val 12549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case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81000" y="3124200"/>
            <a:ext cx="853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recursive algorithm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factorial(int n)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n==0 ? 1 : n * factorial(n-1);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Factorial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914400" y="1689100"/>
            <a:ext cx="5635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309813" y="1752600"/>
            <a:ext cx="925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370138" y="2216150"/>
            <a:ext cx="296862" cy="246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1336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2520950"/>
            <a:ext cx="1200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factorial(3);</a:t>
            </a:r>
            <a:endParaRPr b="1"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85800" y="2057400"/>
            <a:ext cx="1143000" cy="16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9812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905000" y="2667000"/>
            <a:ext cx="166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n!=0,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n*factorial(n-1)</a:t>
            </a:r>
            <a:endParaRPr b="1"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1828800" y="2667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970338" y="2216150"/>
            <a:ext cx="296862" cy="246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37338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6576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581400" y="2667000"/>
            <a:ext cx="166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n!=0,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n*factorial(n-1)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927475" y="1752600"/>
            <a:ext cx="9255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2663825" y="2667000"/>
            <a:ext cx="1069975" cy="3286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5562600" y="2233613"/>
            <a:ext cx="3048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3340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3340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527675" y="1752600"/>
            <a:ext cx="9255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 flipH="1" rot="10800000">
            <a:off x="4264025" y="2743200"/>
            <a:ext cx="1146175" cy="2524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7110413" y="1752600"/>
            <a:ext cx="925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7162800" y="2216150"/>
            <a:ext cx="296863" cy="246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9342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0104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064375" y="2743200"/>
            <a:ext cx="10747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n==0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1;</a:t>
            </a:r>
            <a:endParaRPr b="1"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5864225" y="2690813"/>
            <a:ext cx="1222375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6705600" y="3124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 rot="10800000">
            <a:off x="5029200" y="3048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/>
          <p:nvPr/>
        </p:nvCxnSpPr>
        <p:spPr>
          <a:xfrm rot="10800000">
            <a:off x="3355975" y="3048000"/>
            <a:ext cx="30162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/>
          <p:nvPr/>
        </p:nvCxnSpPr>
        <p:spPr>
          <a:xfrm rot="10800000">
            <a:off x="1371600" y="2895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5257800" y="2743200"/>
            <a:ext cx="166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n!=0,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n*factorial(n-1)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6835775" y="3124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5105400" y="30734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429000" y="30734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600200" y="299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810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a recursive algorithm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57200" y="14478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Write the time function as a recursive function.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Solve the recurrences of the time function.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factorial(int n)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 n==0 ? 1 : n * factorial(n-1);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T(0) = c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T(n-1) + c</a:t>
            </a:r>
            <a:endParaRPr/>
          </a:p>
        </p:txBody>
      </p:sp>
      <p:cxnSp>
        <p:nvCxnSpPr>
          <p:cNvPr id="170" name="Google Shape;170;p19"/>
          <p:cNvCxnSpPr/>
          <p:nvPr/>
        </p:nvCxnSpPr>
        <p:spPr>
          <a:xfrm flipH="1">
            <a:off x="1828800" y="4572000"/>
            <a:ext cx="1219200" cy="1066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/>
          <p:nvPr/>
        </p:nvCxnSpPr>
        <p:spPr>
          <a:xfrm flipH="1">
            <a:off x="2438400" y="4648200"/>
            <a:ext cx="2362200" cy="1371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517525" y="1219200"/>
            <a:ext cx="81692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Recurrences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39713" y="2416175"/>
            <a:ext cx="8675687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7850" lvl="0" marL="5778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rabicPeriod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expansion/Backward Substitution: involves finding a pattern and converting it to a summation.</a:t>
            </a:r>
            <a:endParaRPr/>
          </a:p>
          <a:p>
            <a:pPr indent="-577850" lvl="0" marL="577850" marR="0" rtl="0" algn="l">
              <a:spcBef>
                <a:spcPts val="560"/>
              </a:spcBef>
              <a:spcAft>
                <a:spcPts val="0"/>
              </a:spcAft>
              <a:buClr>
                <a:srgbClr val="ADD6F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ADD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Master Theorem, if the recurrence has the form T(n) = aT(n/b) + f(n).</a:t>
            </a:r>
            <a:endParaRPr/>
          </a:p>
          <a:p>
            <a:pPr indent="-577850" lvl="0" marL="577850" marR="0" rtl="0" algn="l">
              <a:spcBef>
                <a:spcPts val="560"/>
              </a:spcBef>
              <a:spcAft>
                <a:spcPts val="0"/>
              </a:spcAft>
              <a:buClr>
                <a:srgbClr val="ADD6F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ADD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 equations.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810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expansion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62000" y="10668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</a:t>
            </a: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T(n-1)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</a:t>
            </a: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T(n-2) + c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c	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subsitute T(n-1) = T(n-2) + c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T(n-2)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T(n-3)+c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+ 2c	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subsitute T(n-2) = T(n-3) + c</a:t>
            </a:r>
            <a:endParaRPr sz="20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T(n-3) + 3c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T(n-k) + kc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T(0) + nc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c + nc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(n+1)c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O(n)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8382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expansive recursive function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compute Fibonacci numbers: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=0,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…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f(int n) {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n==0 ? 0 : n==1 ? 1 : f(n-1)+f(n-2);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phs">
  <a:themeElements>
    <a:clrScheme name="graph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