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9144000"/>
  <p:notesSz cx="6858000" cy="9144000"/>
  <p:embeddedFontLst>
    <p:embeddedFont>
      <p:font typeface="Helvetica Neue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HelveticaNeue-regular.fntdata"/><Relationship Id="rId21" Type="http://schemas.openxmlformats.org/officeDocument/2006/relationships/slide" Target="slides/slide17.xml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HelveticaNeue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1" name="Google Shape;18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8" name="Google Shape;18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2" name="Google Shape;9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4" name="Google Shape;14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6934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5" name="Google Shape;75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6934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934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6934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6934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6934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6934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6934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6934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1" name="Google Shape;61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6934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by Contract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685800" y="381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Notes on writing assertions</a:t>
            </a:r>
            <a:endParaRPr/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685800" y="1371600"/>
            <a:ext cx="8001000" cy="4724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AssertionError is a Runtime Exception which is one of the unchecked exceptions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do not need to put it in a try statement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do not need to catch the error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an assert statement does not entail any extra work on your part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second expression is seldom necessary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an AssertionError is thrown, Java automatically gives you a stack trace, complete with the line number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the second expression only if you have useful information to add to the error messa</a:t>
            </a:r>
            <a:r>
              <a:rPr b="0" i="0" lang="en-US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685800" y="228600"/>
            <a:ext cx="7620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Assertions vs. Exceptions</a:t>
            </a:r>
            <a:endParaRPr/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304800" y="1295400"/>
            <a:ext cx="8534400" cy="4572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do you use assertions instead of exceptions?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catch problems in your program, but...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intended usage is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very different!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Exception tells the user of your program that something went wrong.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assertion tells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 you have a bug.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create Exceptions to deal with problems that you know might occur.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write assertions to state things you know (or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think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you know) about your program.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685800" y="762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to use Assertions</a:t>
            </a:r>
            <a:endParaRPr/>
          </a:p>
        </p:txBody>
      </p:sp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533400" y="2209800"/>
            <a:ext cx="8153400" cy="2971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we can use assertions to guarantee the behavior.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(i % 3 == 0) { ... } 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if (i % 3 == 1) { ... } 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{ </a:t>
            </a:r>
            <a:r>
              <a:rPr b="1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assert i % 3 == 2 : i;</a:t>
            </a: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... }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609600" y="381000"/>
            <a:ext cx="7696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Flow</a:t>
            </a:r>
            <a:endParaRPr/>
          </a:p>
        </p:txBody>
      </p:sp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304800" y="1600200"/>
            <a:ext cx="8534400" cy="4572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 program should never reach a point,  then a constant false assertion may be used.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foo() {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for (...) {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if (...)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return; </a:t>
            </a:r>
            <a:b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Noto Sans Symbols"/>
              <a:buNone/>
            </a:pPr>
            <a:r>
              <a:rPr b="1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assert false; // Execution should never get here</a:t>
            </a: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685800" y="304800"/>
            <a:ext cx="7620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Checking pre-conditions</a:t>
            </a:r>
            <a:endParaRPr/>
          </a:p>
        </p:txBody>
      </p:sp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685800" y="1371600"/>
            <a:ext cx="7772400" cy="3962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6225" lvl="0" marL="2762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Assert pre-conditions to inform clients when they violate the contract. 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5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380"/>
              <a:buFont typeface="Times New Roman"/>
              <a:buNone/>
            </a:pPr>
            <a:r>
              <a:rPr b="0" i="0" lang="en-US" sz="2800" u="none" cap="none" strike="noStrike">
                <a:solidFill>
                  <a:srgbClr val="0A01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Object top() {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380"/>
              <a:buFont typeface="Times New Roman"/>
              <a:buNone/>
            </a:pPr>
            <a:r>
              <a:rPr b="0" i="0" lang="en-US" sz="2800" u="none" cap="none" strike="noStrike">
                <a:solidFill>
                  <a:srgbClr val="0A01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assert(!this.isEmpty());		</a:t>
            </a:r>
            <a:r>
              <a:rPr b="0" i="0" lang="en-US" sz="2800" u="none" cap="none" strike="noStrike">
                <a:solidFill>
                  <a:srgbClr val="7F010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pre-condition</a:t>
            </a:r>
            <a:endParaRPr b="0" i="0" sz="2800" u="none" cap="none" strike="noStrike">
              <a:solidFill>
                <a:srgbClr val="0A01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5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380"/>
              <a:buFont typeface="Times New Roman"/>
              <a:buNone/>
            </a:pPr>
            <a:r>
              <a:rPr b="0" i="0" lang="en-US" sz="2800" u="none" cap="none" strike="noStrike">
                <a:solidFill>
                  <a:srgbClr val="0A01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return top.item;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380"/>
              <a:buFont typeface="Times New Roman"/>
              <a:buNone/>
            </a:pPr>
            <a:r>
              <a:rPr b="0" i="0" lang="en-US" sz="2800" u="none" cap="none" strike="noStrike">
                <a:solidFill>
                  <a:srgbClr val="0A01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00027F"/>
              </a:buClr>
              <a:buSzPts val="3200"/>
              <a:buFont typeface="Times New Roman"/>
              <a:buNone/>
            </a:pPr>
            <a:r>
              <a:t/>
            </a:r>
            <a:endParaRPr b="0" i="0" sz="3200" u="sng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685800" y="1524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Checking post-conditions</a:t>
            </a:r>
            <a:endParaRPr/>
          </a:p>
        </p:txBody>
      </p:sp>
      <p:sp>
        <p:nvSpPr>
          <p:cNvPr id="191" name="Google Shape;191;p27"/>
          <p:cNvSpPr txBox="1"/>
          <p:nvPr>
            <p:ph idx="1" type="body"/>
          </p:nvPr>
        </p:nvSpPr>
        <p:spPr>
          <a:xfrm>
            <a:off x="685800" y="1295400"/>
            <a:ext cx="7848600" cy="4495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Assert post-conditions and invariants to inform yourself when you violate the contract.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Clr>
                <a:srgbClr val="0A017F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A01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void push(Object item)  {</a:t>
            </a:r>
            <a:endParaRPr/>
          </a:p>
          <a:p>
            <a:pPr indent="-285750" lvl="1" marL="742950" marR="0" rtl="0" algn="l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Clr>
                <a:srgbClr val="0A017F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A01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top = new Cell(item, top);</a:t>
            </a:r>
            <a:endParaRPr/>
          </a:p>
          <a:p>
            <a:pPr indent="-285750" lvl="1" marL="742950" marR="0" rtl="0" algn="l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Clr>
                <a:srgbClr val="0A017F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A01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size++;</a:t>
            </a:r>
            <a:endParaRPr/>
          </a:p>
          <a:p>
            <a:pPr indent="-285750" lvl="1" marL="742950" marR="0" rtl="0" algn="l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Clr>
                <a:srgbClr val="0A017F"/>
              </a:buClr>
              <a:buSzPts val="2400"/>
              <a:buFont typeface="Times New Roman"/>
              <a:buNone/>
            </a:pPr>
            <a:r>
              <a:rPr b="0" i="1" lang="en-US" sz="2400" u="none" cap="none" strike="noStrike">
                <a:solidFill>
                  <a:srgbClr val="0A01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assert !this.isEmpty();				</a:t>
            </a:r>
            <a:r>
              <a:rPr b="0" i="1" lang="en-US" sz="2400" u="none" cap="none" strike="noStrike">
                <a:solidFill>
                  <a:srgbClr val="7F010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post-condition</a:t>
            </a:r>
            <a:endParaRPr b="0" i="1" sz="2400" u="none" cap="none" strike="noStrike">
              <a:solidFill>
                <a:srgbClr val="0A01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Clr>
                <a:srgbClr val="0A017F"/>
              </a:buClr>
              <a:buSzPts val="2400"/>
              <a:buFont typeface="Times New Roman"/>
              <a:buNone/>
            </a:pPr>
            <a:r>
              <a:rPr b="0" i="1" lang="en-US" sz="2400" u="none" cap="none" strike="noStrike">
                <a:solidFill>
                  <a:srgbClr val="0A01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assert this.top() == item;			</a:t>
            </a:r>
            <a:r>
              <a:rPr b="0" i="1" lang="en-US" sz="2400" u="none" cap="none" strike="noStrike">
                <a:solidFill>
                  <a:srgbClr val="7F010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post-condition</a:t>
            </a:r>
            <a:endParaRPr b="0" i="1" sz="2400" u="none" cap="none" strike="noStrike">
              <a:solidFill>
                <a:srgbClr val="0A01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Clr>
                <a:srgbClr val="0A017F"/>
              </a:buClr>
              <a:buSzPts val="2400"/>
              <a:buFont typeface="Times New Roman"/>
              <a:buNone/>
            </a:pPr>
            <a:r>
              <a:rPr b="0" i="1" lang="en-US" sz="2400" u="none" cap="none" strike="noStrike">
                <a:solidFill>
                  <a:srgbClr val="0A01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assert invariant();					</a:t>
            </a:r>
            <a:endParaRPr/>
          </a:p>
          <a:p>
            <a:pPr indent="-285750" lvl="1" marL="742950" marR="0" rtl="0" algn="l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Clr>
                <a:srgbClr val="0A017F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A01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685800" y="10668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enable assertions</a:t>
            </a:r>
            <a:endParaRPr/>
          </a:p>
        </p:txBody>
      </p:sp>
      <p:sp>
        <p:nvSpPr>
          <p:cNvPr id="197" name="Google Shape;197;p28"/>
          <p:cNvSpPr txBox="1"/>
          <p:nvPr>
            <p:ph idx="1" type="body"/>
          </p:nvPr>
        </p:nvSpPr>
        <p:spPr>
          <a:xfrm>
            <a:off x="304800" y="1981200"/>
            <a:ext cx="8458200" cy="3581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default, assertions are </a:t>
            </a:r>
            <a:r>
              <a:rPr b="1" i="0" lang="en-US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disabled.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enable assertions, use the -enableassertions (or -ea) flag on the java command line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also enable or disable assertions for a given package or class.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java -ea className</a:t>
            </a:r>
            <a:endParaRPr b="0" i="0" sz="28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381000" y="914400"/>
            <a:ext cx="8458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To test if assert is enabled</a:t>
            </a:r>
            <a:endParaRPr/>
          </a:p>
        </p:txBody>
      </p:sp>
      <p:sp>
        <p:nvSpPr>
          <p:cNvPr id="203" name="Google Shape;203;p29"/>
          <p:cNvSpPr txBox="1"/>
          <p:nvPr>
            <p:ph idx="1" type="body"/>
          </p:nvPr>
        </p:nvSpPr>
        <p:spPr>
          <a:xfrm>
            <a:off x="304800" y="1905000"/>
            <a:ext cx="8686800" cy="44196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assertTest {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static void main(String[] args) throws Exception {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boolean assertsEnabled = false;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assert assertsEnabled = true; // Intentional side effect!!!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if (!assertsEnabled)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   throw new RuntimeException("Assert isn't enabled!!!");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System.out.println("Assert is enabled.");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title"/>
          </p:nvPr>
        </p:nvSpPr>
        <p:spPr>
          <a:xfrm>
            <a:off x="685800" y="1524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by contract</a:t>
            </a:r>
            <a:endParaRPr/>
          </a:p>
        </p:txBody>
      </p:sp>
      <p:sp>
        <p:nvSpPr>
          <p:cNvPr id="88" name="Google Shape;88;p14"/>
          <p:cNvSpPr txBox="1"/>
          <p:nvPr>
            <p:ph idx="1" type="body"/>
          </p:nvPr>
        </p:nvSpPr>
        <p:spPr>
          <a:xfrm>
            <a:off x="304800" y="990600"/>
            <a:ext cx="8686800" cy="56388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by Contract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DbC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or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by Contract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an approach to designing computer software.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prescribes that software designers should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formal, precise and verifiable interface specifications for software components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which extend the ordinary definition of abstract data types with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preconditions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postconditions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invariants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specifications are referred to as "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contracts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Because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by Contract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registered trademark of Eiffel Software in the United States, many developers refer to it as Programming by Contract, Contract Programming, or Contract-First development.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685800" y="457200"/>
            <a:ext cx="769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Contracts</a:t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5181600" y="4114800"/>
            <a:ext cx="34290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either client or supplier does not (or cannot) respect the contract, exception is signaled.</a:t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4952999" y="2590800"/>
            <a:ext cx="3810001" cy="1143001"/>
          </a:xfrm>
          <a:prstGeom prst="foldedCorner">
            <a:avLst>
              <a:gd fmla="val 12500" name="adj"/>
            </a:avLst>
          </a:prstGeom>
          <a:solidFill>
            <a:srgbClr val="C1FEEF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5029199" y="2667000"/>
            <a:ext cx="3733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 contract: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</a:t>
            </a: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precondition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fulfilled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</a:t>
            </a: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postcondition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guaranteed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914400" y="1752600"/>
            <a:ext cx="1066800" cy="45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</a:t>
            </a:r>
            <a:endParaRPr b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3276600" y="1752600"/>
            <a:ext cx="1219200" cy="46166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Supplier</a:t>
            </a:r>
            <a:endParaRPr b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0" name="Google Shape;100;p15"/>
          <p:cNvCxnSpPr/>
          <p:nvPr/>
        </p:nvCxnSpPr>
        <p:spPr>
          <a:xfrm>
            <a:off x="1600200" y="2971800"/>
            <a:ext cx="20574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01" name="Google Shape;101;p15"/>
          <p:cNvCxnSpPr/>
          <p:nvPr/>
        </p:nvCxnSpPr>
        <p:spPr>
          <a:xfrm>
            <a:off x="1600200" y="4110334"/>
            <a:ext cx="2057400" cy="4465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02" name="Google Shape;102;p15"/>
          <p:cNvCxnSpPr/>
          <p:nvPr/>
        </p:nvCxnSpPr>
        <p:spPr>
          <a:xfrm rot="10800000">
            <a:off x="1524000" y="4648200"/>
            <a:ext cx="2133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lg" w="lg" type="triangle"/>
          </a:ln>
        </p:spPr>
      </p:cxnSp>
      <p:cxnSp>
        <p:nvCxnSpPr>
          <p:cNvPr id="103" name="Google Shape;103;p15"/>
          <p:cNvCxnSpPr/>
          <p:nvPr/>
        </p:nvCxnSpPr>
        <p:spPr>
          <a:xfrm rot="10800000">
            <a:off x="1600200" y="3505200"/>
            <a:ext cx="2133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lg" w="lg" type="triangle"/>
          </a:ln>
        </p:spPr>
      </p:cxnSp>
      <p:cxnSp>
        <p:nvCxnSpPr>
          <p:cNvPr id="104" name="Google Shape;104;p15"/>
          <p:cNvCxnSpPr/>
          <p:nvPr/>
        </p:nvCxnSpPr>
        <p:spPr>
          <a:xfrm rot="10800000">
            <a:off x="3886200" y="2362200"/>
            <a:ext cx="0" cy="32004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sm" w="sm" type="none"/>
          </a:ln>
        </p:spPr>
      </p:cxnSp>
      <p:cxnSp>
        <p:nvCxnSpPr>
          <p:cNvPr id="105" name="Google Shape;105;p15"/>
          <p:cNvCxnSpPr/>
          <p:nvPr/>
        </p:nvCxnSpPr>
        <p:spPr>
          <a:xfrm rot="10800000">
            <a:off x="1371600" y="2286000"/>
            <a:ext cx="0" cy="3429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sm" w="sm" type="none"/>
          </a:ln>
        </p:spPr>
      </p:cxnSp>
      <p:sp>
        <p:nvSpPr>
          <p:cNvPr id="106" name="Google Shape;106;p15"/>
          <p:cNvSpPr/>
          <p:nvPr/>
        </p:nvSpPr>
        <p:spPr>
          <a:xfrm>
            <a:off x="1828800" y="2895600"/>
            <a:ext cx="1676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request(ok)</a:t>
            </a:r>
            <a:endParaRPr b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1752600" y="4038600"/>
            <a:ext cx="1752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request(bad)</a:t>
            </a:r>
            <a:endParaRPr b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2209800" y="3429000"/>
            <a:ext cx="1295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endParaRPr b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1905000" y="4572000"/>
            <a:ext cx="1676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exception</a:t>
            </a:r>
            <a:endParaRPr b="0"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1219200" y="2514600"/>
            <a:ext cx="304800" cy="281939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3733800" y="4038599"/>
            <a:ext cx="304800" cy="68580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3733800" y="2895599"/>
            <a:ext cx="304800" cy="68580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609600" y="2286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Benefits</a:t>
            </a:r>
            <a:endParaRPr/>
          </a:p>
        </p:txBody>
      </p:sp>
      <p:sp>
        <p:nvSpPr>
          <p:cNvPr id="118" name="Google Shape;118;p16"/>
          <p:cNvSpPr txBox="1"/>
          <p:nvPr>
            <p:ph idx="1" type="body"/>
          </p:nvPr>
        </p:nvSpPr>
        <p:spPr>
          <a:xfrm>
            <a:off x="228600" y="1219200"/>
            <a:ext cx="8686800" cy="41910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better understanding of the object-oriented method and, more generally, of software construction.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systematic approach to building bug-free object-oriented systems.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effective framework for debugging, testing and, more generally,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quality assurance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method for documenting software components.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Better understanding and control of the inheritance mechanism.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152401" y="2133600"/>
            <a:ext cx="8839199" cy="22098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Definition </a:t>
            </a:r>
            <a:endParaRPr/>
          </a:p>
          <a:p>
            <a:pPr indent="-395288" lvl="1" marL="395288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method’s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precondition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an assertion that must be true to call it.</a:t>
            </a:r>
            <a:endParaRPr/>
          </a:p>
          <a:p>
            <a:pPr indent="-395288" lvl="1" marL="395288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method’s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postcondition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an assertion that must be true when it returns normally.</a:t>
            </a:r>
            <a:endParaRPr/>
          </a:p>
        </p:txBody>
      </p:sp>
      <p:sp>
        <p:nvSpPr>
          <p:cNvPr id="124" name="Google Shape;124;p17"/>
          <p:cNvSpPr txBox="1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 and postconditions</a:t>
            </a:r>
            <a:endParaRPr b="1" i="0" sz="40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685800" y="11430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Violation of a pre/postcondition</a:t>
            </a:r>
            <a:endParaRPr b="1" i="0" sz="40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381000" y="2286000"/>
            <a:ext cx="8458200" cy="28194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precondition violation indicates a bug in the client (caller); the caller did not observe the conditions imposed on correct calls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postcondition violation is a bug in the supplier (called routine); the routine failed to deliver on its promises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76200" y="76200"/>
            <a:ext cx="8610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Documentation as a contract</a:t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6629400" y="6096000"/>
            <a:ext cx="1914525" cy="712787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Precondition</a:t>
            </a:r>
            <a:endParaRPr/>
          </a:p>
        </p:txBody>
      </p:sp>
      <p:sp>
        <p:nvSpPr>
          <p:cNvPr id="137" name="Google Shape;137;p19"/>
          <p:cNvSpPr/>
          <p:nvPr/>
        </p:nvSpPr>
        <p:spPr>
          <a:xfrm>
            <a:off x="304800" y="6019800"/>
            <a:ext cx="2667000" cy="639762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Postcondition</a:t>
            </a:r>
            <a:endParaRPr sz="2400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457200" y="1066800"/>
            <a:ext cx="8305800" cy="4724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 and postconditions are often included in the document of affected code.</a:t>
            </a:r>
            <a:endParaRPr/>
          </a:p>
          <a:p>
            <a:pPr indent="-339725" lvl="0" marL="339725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* Returns index of element in sorted list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* @param a[] array to search; </a:t>
            </a:r>
            <a:r>
              <a:rPr lang="en-US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must be sorted ascending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* @param x int to search for in 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* @return </a:t>
            </a:r>
            <a:r>
              <a:rPr lang="en-US" sz="24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x in a, index of x in a else -1</a:t>
            </a:r>
            <a:endParaRPr sz="240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static int binarySearch (int[]a, int x)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b="0" i="1" sz="2800" u="none" cap="none" strike="noStrike">
              <a:solidFill>
                <a:srgbClr val="7F010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9" name="Google Shape;139;p19"/>
          <p:cNvCxnSpPr/>
          <p:nvPr/>
        </p:nvCxnSpPr>
        <p:spPr>
          <a:xfrm flipH="1" rot="10800000">
            <a:off x="2438399" y="4572000"/>
            <a:ext cx="1143001" cy="1752600"/>
          </a:xfrm>
          <a:prstGeom prst="straightConnector1">
            <a:avLst/>
          </a:prstGeom>
          <a:noFill/>
          <a:ln cap="flat" cmpd="sng" w="12700">
            <a:solidFill>
              <a:srgbClr val="00B050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140" name="Google Shape;140;p19"/>
          <p:cNvCxnSpPr/>
          <p:nvPr/>
        </p:nvCxnSpPr>
        <p:spPr>
          <a:xfrm rot="10800000">
            <a:off x="6096000" y="3733800"/>
            <a:ext cx="1066800" cy="2362198"/>
          </a:xfrm>
          <a:prstGeom prst="straightConnector1">
            <a:avLst/>
          </a:prstGeom>
          <a:noFill/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lg" w="lg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685800" y="4572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Invariants</a:t>
            </a:r>
            <a:endParaRPr/>
          </a:p>
        </p:txBody>
      </p:sp>
      <p:sp>
        <p:nvSpPr>
          <p:cNvPr id="147" name="Google Shape;147;p20"/>
          <p:cNvSpPr txBox="1"/>
          <p:nvPr>
            <p:ph idx="1" type="body"/>
          </p:nvPr>
        </p:nvSpPr>
        <p:spPr>
          <a:xfrm>
            <a:off x="152400" y="1371600"/>
            <a:ext cx="8763000" cy="4800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Preconditions and postconditions apply to individual methods. Other kinds of assertions will characterize a class as a whole, rather than its individual methods.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assertion describing a property which holds for all instances of a class is called a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invariant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invariant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expresses the </a:t>
            </a:r>
            <a:r>
              <a:rPr b="0" i="1" lang="en-US" sz="2800" u="none" cap="none" strike="noStrike">
                <a:solidFill>
                  <a:srgbClr val="7F010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 states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objects of that class.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Stack instances must satisfy the following invariant: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≥ 0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685800" y="762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Assertions in java</a:t>
            </a:r>
            <a:endParaRPr/>
          </a:p>
        </p:txBody>
      </p:sp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228600" y="685800"/>
            <a:ext cx="8610600" cy="6096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8313" lvl="0" marL="46831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Assert is a keyword in Java as of version 1.4</a:t>
            </a:r>
            <a:endParaRPr b="0" i="0" sz="28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8313" lvl="0" marL="468313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two forms of the assert statement:</a:t>
            </a:r>
            <a:endParaRPr/>
          </a:p>
          <a:p>
            <a:pPr indent="-514350" lvl="0" marL="514350" marR="0" rtl="0" algn="l">
              <a:spcBef>
                <a:spcPts val="64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Times New Roman"/>
              <a:buAutoNum type="arabicPeriod"/>
            </a:pPr>
            <a:r>
              <a:rPr b="0" i="0" lang="en-US" sz="32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assert </a:t>
            </a:r>
            <a:r>
              <a:rPr b="0" i="1" lang="en-US" sz="32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booleanExpression</a:t>
            </a:r>
            <a:r>
              <a:rPr b="0" i="0" lang="en-US" sz="3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/>
          </a:p>
          <a:p>
            <a:pPr indent="-51435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AutoNum type="arabicPeriod"/>
            </a:pP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statement tests the boolean expression</a:t>
            </a:r>
            <a:endParaRPr/>
          </a:p>
          <a:p>
            <a:pPr indent="-51435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AutoNum type="arabicPeriod"/>
            </a:pP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does nothing if the boolean expression evaluates to true</a:t>
            </a:r>
            <a:endParaRPr/>
          </a:p>
          <a:p>
            <a:pPr indent="-51435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AutoNum type="arabicPeriod"/>
            </a:pP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boolean expression evaluates to false, this statement throws an AssertionError</a:t>
            </a:r>
            <a:endParaRPr b="0" i="0" sz="2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marR="0" rtl="0" algn="l">
              <a:spcBef>
                <a:spcPts val="64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Times New Roman"/>
              <a:buAutoNum type="arabicPeriod"/>
            </a:pPr>
            <a:r>
              <a:rPr b="0" i="0" lang="en-US" sz="32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assert </a:t>
            </a:r>
            <a:r>
              <a:rPr b="0" i="1" lang="en-US" sz="32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booleanExpression</a:t>
            </a:r>
            <a:r>
              <a:rPr b="0" i="0" lang="en-US" sz="32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</a:t>
            </a:r>
            <a:r>
              <a:rPr b="0" i="1" lang="en-US" sz="32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expression</a:t>
            </a:r>
            <a:r>
              <a:rPr b="0" i="0" lang="en-US" sz="3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/>
          </a:p>
          <a:p>
            <a:pPr indent="-51435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AutoNum type="arabicPeriod"/>
            </a:pP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form acts just like the first form</a:t>
            </a:r>
            <a:endParaRPr/>
          </a:p>
          <a:p>
            <a:pPr indent="-51435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AutoNum type="arabicPeriod"/>
            </a:pP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addition, if the boolean expression evaluates to false, the second expression is used as a detail message for the AssertionError</a:t>
            </a:r>
            <a:endParaRPr b="0" i="0" sz="2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AutoNum type="arabicPeriod"/>
            </a:pP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second expression may be of any type except void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