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934200" cy="9118600"/>
  <p:embeddedFontLs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BF19A4-A14F-41BC-B8B1-A4DE48141052}">
  <a:tblStyle styleId="{A2BF19A4-A14F-41BC-B8B1-A4DE48141052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7DF2D23-9EC1-43AE-8869-F6F79AF443A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9063" y="0"/>
            <a:ext cx="3005137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62988"/>
            <a:ext cx="30051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:notes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6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:notes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:notes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:notes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1187450" y="684213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925513" y="4332288"/>
            <a:ext cx="508317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:notes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68F39"/>
            </a:gs>
            <a:gs pos="50000">
              <a:srgbClr val="99FF66"/>
            </a:gs>
            <a:gs pos="100000">
              <a:srgbClr val="568F39"/>
            </a:gs>
          </a:gsLst>
          <a:lin ang="189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286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1(a)	if (--z == y) x += 3;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printf("%d %d %d\n", x, y, z);  </a:t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04800" y="6019800"/>
            <a:ext cx="167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1 2 5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28600" y="1752600"/>
            <a:ext cx="480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1(b)	z = (int)(x-z/3.0*y+024/z);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28600" y="1143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4 2 2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43621" y="1981200"/>
            <a:ext cx="3471779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1(c)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+= y -= z += 2;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638800" y="2743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-2 -3 5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590800" y="2895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895600" y="38862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2.0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886200" y="2895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124200" y="6096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5.0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181600" y="6096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2667000" y="2209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>
            <a:off x="2819400" y="2209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" name="Google Shape;66;p13"/>
          <p:cNvSpPr/>
          <p:nvPr/>
        </p:nvSpPr>
        <p:spPr>
          <a:xfrm>
            <a:off x="2667000" y="24384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2819400" y="27432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2971800" y="34290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cxnSp>
        <p:nvCxnSpPr>
          <p:cNvPr id="69" name="Google Shape;69;p13"/>
          <p:cNvCxnSpPr/>
          <p:nvPr/>
        </p:nvCxnSpPr>
        <p:spPr>
          <a:xfrm flipH="1">
            <a:off x="3124200" y="2209800"/>
            <a:ext cx="304800" cy="12192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2895600" y="32004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3124200" y="37338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" name="Google Shape;72;p13"/>
          <p:cNvSpPr/>
          <p:nvPr/>
        </p:nvSpPr>
        <p:spPr>
          <a:xfrm>
            <a:off x="3886200" y="24384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 flipH="1">
            <a:off x="4038600" y="2133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3886200" y="2209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4038600" y="27432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" name="Google Shape;76;p13"/>
          <p:cNvSpPr/>
          <p:nvPr/>
        </p:nvSpPr>
        <p:spPr>
          <a:xfrm>
            <a:off x="3200400" y="56388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cxnSp>
        <p:nvCxnSpPr>
          <p:cNvPr id="77" name="Google Shape;77;p13"/>
          <p:cNvCxnSpPr/>
          <p:nvPr/>
        </p:nvCxnSpPr>
        <p:spPr>
          <a:xfrm flipH="1">
            <a:off x="3352800" y="3200400"/>
            <a:ext cx="685800" cy="2438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3048000" y="54102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3352800" y="59436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" name="Google Shape;80;p13"/>
          <p:cNvSpPr/>
          <p:nvPr/>
        </p:nvSpPr>
        <p:spPr>
          <a:xfrm>
            <a:off x="4343400" y="61722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cxnSp>
        <p:nvCxnSpPr>
          <p:cNvPr id="81" name="Google Shape;81;p13"/>
          <p:cNvCxnSpPr/>
          <p:nvPr/>
        </p:nvCxnSpPr>
        <p:spPr>
          <a:xfrm rot="10800000">
            <a:off x="3657600" y="632460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4648200" y="63246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" name="Google Shape;83;p13"/>
          <p:cNvSpPr/>
          <p:nvPr/>
        </p:nvSpPr>
        <p:spPr>
          <a:xfrm>
            <a:off x="2819400" y="45720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2438400" y="2209800"/>
            <a:ext cx="533400" cy="23622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 flipH="1">
            <a:off x="2971800" y="4191000"/>
            <a:ext cx="152400" cy="3810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" name="Google Shape;86;p13"/>
          <p:cNvSpPr/>
          <p:nvPr/>
        </p:nvSpPr>
        <p:spPr>
          <a:xfrm>
            <a:off x="2743200" y="50292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-1.0</a:t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2971800" y="48768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752600" y="3810000"/>
            <a:ext cx="6553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following questions fill in is-a or has-a.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_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 class A.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_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 class E.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_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 class B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 _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 class C.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 _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 class C.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2935082" y="1443335"/>
            <a:ext cx="41398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4410749" y="1433810"/>
            <a:ext cx="396066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5858549" y="1433810"/>
            <a:ext cx="41398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2935082" y="2805410"/>
            <a:ext cx="41398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4495764" y="2805410"/>
            <a:ext cx="396065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5870248" y="2814935"/>
            <a:ext cx="37815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2" name="Google Shape;352;p22"/>
          <p:cNvCxnSpPr/>
          <p:nvPr/>
        </p:nvCxnSpPr>
        <p:spPr>
          <a:xfrm>
            <a:off x="6096000" y="21336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2"/>
          <p:cNvSpPr/>
          <p:nvPr/>
        </p:nvSpPr>
        <p:spPr>
          <a:xfrm rot="2700000">
            <a:off x="4268488" y="1901890"/>
            <a:ext cx="228600" cy="232244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4" name="Google Shape;354;p22"/>
          <p:cNvCxnSpPr/>
          <p:nvPr/>
        </p:nvCxnSpPr>
        <p:spPr>
          <a:xfrm flipH="1">
            <a:off x="3247745" y="2103120"/>
            <a:ext cx="1019455" cy="64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2"/>
          <p:cNvCxnSpPr/>
          <p:nvPr/>
        </p:nvCxnSpPr>
        <p:spPr>
          <a:xfrm>
            <a:off x="3200400" y="1905000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cxnSp>
        <p:nvCxnSpPr>
          <p:cNvPr id="356" name="Google Shape;356;p22"/>
          <p:cNvCxnSpPr/>
          <p:nvPr/>
        </p:nvCxnSpPr>
        <p:spPr>
          <a:xfrm>
            <a:off x="3352800" y="1676400"/>
            <a:ext cx="10063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lg" w="lg" type="stealth"/>
            <a:tailEnd len="sm" w="sm" type="none"/>
          </a:ln>
        </p:spPr>
      </p:cxnSp>
      <p:cxnSp>
        <p:nvCxnSpPr>
          <p:cNvPr id="357" name="Google Shape;357;p22"/>
          <p:cNvCxnSpPr/>
          <p:nvPr/>
        </p:nvCxnSpPr>
        <p:spPr>
          <a:xfrm flipH="1">
            <a:off x="4876800" y="2057400"/>
            <a:ext cx="928978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2"/>
          <p:cNvSpPr/>
          <p:nvPr/>
        </p:nvSpPr>
        <p:spPr>
          <a:xfrm>
            <a:off x="5943600" y="1950355"/>
            <a:ext cx="232244" cy="22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9" name="Google Shape;359;p22"/>
          <p:cNvCxnSpPr/>
          <p:nvPr/>
        </p:nvCxnSpPr>
        <p:spPr>
          <a:xfrm rot="10800000">
            <a:off x="3352800" y="3048000"/>
            <a:ext cx="116122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sp>
        <p:nvSpPr>
          <p:cNvPr id="360" name="Google Shape;360;p22"/>
          <p:cNvSpPr/>
          <p:nvPr/>
        </p:nvSpPr>
        <p:spPr>
          <a:xfrm rot="2220000">
            <a:off x="5653481" y="1906462"/>
            <a:ext cx="309659" cy="304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idx="1" type="subTitle"/>
          </p:nvPr>
        </p:nvSpPr>
        <p:spPr>
          <a:xfrm>
            <a:off x="76200" y="228600"/>
            <a:ext cx="8991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Assume that variable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myStack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the stack you use in method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infixToPostfix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Lab 05. Write a Java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to print “Done” if the top of myStack contains the dummy operator ‘#’.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(((Operator)myStack().top()).operator==‘#’)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System.out.println(“Done”);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idx="1" type="subTitle"/>
          </p:nvPr>
        </p:nvSpPr>
        <p:spPr>
          <a:xfrm>
            <a:off x="76200" y="228600"/>
            <a:ext cx="8991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Add the following method to your SortedList.class. </a:t>
            </a:r>
            <a:endParaRPr/>
          </a:p>
          <a:p>
            <a:pPr indent="-865188" lvl="0" marL="86518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count(double lo, double hi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</a:t>
            </a:r>
            <a:endParaRPr/>
          </a:p>
          <a:p>
            <a:pPr indent="-53975" lvl="0" marL="5699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the number of numbers greater than or equal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less than or equal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sorted list.</a:t>
            </a:r>
            <a:endParaRPr/>
          </a:p>
          <a:p>
            <a:pPr indent="-53975" lvl="0" marL="5699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count(double lo, double hi) {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DLNode cur = Head;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cnt = 0;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while(cur!=null) {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(cur.Data&gt;=lo &amp;&amp; cur.Data&lt;=hi) cnt++;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cur = cur.Next;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cnt;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idx="1" type="subTitle"/>
          </p:nvPr>
        </p:nvSpPr>
        <p:spPr>
          <a:xfrm>
            <a:off x="76200" y="228600"/>
            <a:ext cx="8991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Add the following method to your SortedList.class. </a:t>
            </a:r>
            <a:endParaRPr/>
          </a:p>
          <a:p>
            <a:pPr indent="-865188" lvl="0" marL="86518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count(double lo, double hi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</a:t>
            </a:r>
            <a:endParaRPr/>
          </a:p>
          <a:p>
            <a:pPr indent="-53975" lvl="0" marL="5699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the number of numbers greater than or equal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less than or equal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sorted list.</a:t>
            </a:r>
            <a:endParaRPr/>
          </a:p>
          <a:p>
            <a:pPr indent="-53975" lvl="0" marL="5699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count(double lo, double hi) {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DLNode cur = Head;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cnt = 0;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while(cur!=null &amp;&amp; cur.Data&lt;=hi) {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(cur.Data&gt;=lo) cnt++;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cur = cur.Next;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cnt;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76200" y="76200"/>
            <a:ext cx="8915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for(i=1,j=0; i&lt;=5; ++i) {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switch(i)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case 1: j +=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case 2: continue;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case 3: j *=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case 4: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case 5: j--;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System.out.printf("i=%d,j=%d\n", i, j);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172200" y="1676400"/>
            <a:ext cx="137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i=3,j=6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i=4,j=6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i=5,j=5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180138" y="520700"/>
            <a:ext cx="296862" cy="30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943600" y="441325"/>
            <a:ext cx="2873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477000" y="482600"/>
            <a:ext cx="304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 flipH="1" rot="10800000">
            <a:off x="6248400" y="539750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6781801" y="457200"/>
            <a:ext cx="3048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 flipH="1" rot="10800000">
            <a:off x="6553200" y="520700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 flipH="1" rot="10800000">
            <a:off x="6858000" y="520700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7070725" y="476250"/>
            <a:ext cx="3206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152400" y="762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Show lines printed.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System.out.printf("%5d %d %+5d\n", 321, 321, 321);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System.out.printf("%05d %-5d %3c\n", 321, 321, ‘a’);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457204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{A2BF19A4-A14F-41BC-B8B1-A4DE48141052}</a:tableStyleId>
              </a:tblPr>
              <a:tblGrid>
                <a:gridCol w="4572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Col#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,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,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,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,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" name="Google Shape;110;p15"/>
          <p:cNvSpPr txBox="1"/>
          <p:nvPr/>
        </p:nvSpPr>
        <p:spPr>
          <a:xfrm>
            <a:off x="152400" y="2514601"/>
            <a:ext cx="7239000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4.Design path-complete test cases for the program below;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while(x&gt;0)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(y&lt;0)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if (z&gt;0) {do something and then break;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else {do something and then break;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 something;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x--; y--; z--;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352800" y="4343400"/>
            <a:ext cx="586740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0, 		    // 0 repetition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1, y = -1, z = 1  // 1 repetition, exit break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1, y = -1, z = 0   // 1 repetition, exit break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x=1, y = 0	   // 1 repetition, exit from while(…);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2, y = 0, z=2	   // 2 repetitions, exit from break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2, y = 0, z=1	   // 2 repetitions, exit from break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x=2, y =1	   // 2 repetitions, exit from while(…)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533400" y="76201"/>
            <a:ext cx="3200400" cy="2431435"/>
          </a:xfrm>
          <a:prstGeom prst="rect">
            <a:avLst/>
          </a:prstGeom>
          <a:gradFill>
            <a:gsLst>
              <a:gs pos="0">
                <a:srgbClr val="87F3C6"/>
              </a:gs>
              <a:gs pos="50000">
                <a:srgbClr val="B7F5DA"/>
              </a:gs>
              <a:gs pos="100000">
                <a:srgbClr val="DCF9EC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protected  int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962400" y="150674"/>
            <a:ext cx="2286000" cy="1200329"/>
          </a:xfrm>
          <a:prstGeom prst="rect">
            <a:avLst/>
          </a:prstGeom>
          <a:gradFill>
            <a:gsLst>
              <a:gs pos="0">
                <a:srgbClr val="87F3C6"/>
              </a:gs>
              <a:gs pos="50000">
                <a:srgbClr val="B7F5DA"/>
              </a:gs>
              <a:gs pos="100000">
                <a:srgbClr val="DCF9EC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B{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33400" y="2590801"/>
            <a:ext cx="30480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extends A{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962400" y="1428929"/>
            <a:ext cx="23622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 extends B{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629400" y="152400"/>
            <a:ext cx="2057400" cy="1200329"/>
          </a:xfrm>
          <a:prstGeom prst="rect">
            <a:avLst/>
          </a:prstGeom>
          <a:gradFill>
            <a:gsLst>
              <a:gs pos="0">
                <a:srgbClr val="87F3C6"/>
              </a:gs>
              <a:gs pos="50000">
                <a:srgbClr val="B7F5DA"/>
              </a:gs>
              <a:gs pos="100000">
                <a:srgbClr val="DCF9EC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 </a:t>
            </a: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228600" y="4267200"/>
            <a:ext cx="86868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w be accessed?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x be accessed? 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C, D, E, F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y be accessed? 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C, 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accessed? 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553200" y="1600201"/>
            <a:ext cx="24384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extends </a:t>
            </a: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152400" y="159603"/>
            <a:ext cx="8839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Design a Java method columnMax(A) to create and return a 1-D array B such that B[i] is the largest of column i of 2-D array A.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10668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{A2BF19A4-A14F-41BC-B8B1-A4DE48141052}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0" name="Google Shape;130;p17"/>
          <p:cNvGraphicFramePr/>
          <p:nvPr/>
        </p:nvGraphicFramePr>
        <p:xfrm>
          <a:off x="1066800" y="3154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{A2BF19A4-A14F-41BC-B8B1-A4DE48141052}</a:tableStyleId>
              </a:tblPr>
              <a:tblGrid>
                <a:gridCol w="457200"/>
                <a:gridCol w="457200"/>
                <a:gridCol w="4572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1" name="Google Shape;131;p17"/>
          <p:cNvSpPr txBox="1"/>
          <p:nvPr/>
        </p:nvSpPr>
        <p:spPr>
          <a:xfrm>
            <a:off x="1143000" y="359632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630566" y="35814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2133600" y="35814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2590800" y="35814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304800" y="1701225"/>
            <a:ext cx="76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04800" y="3072825"/>
            <a:ext cx="76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flipH="1" rot="-60000">
            <a:off x="1300320" y="2560296"/>
            <a:ext cx="7620" cy="5638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38" name="Google Shape;138;p17"/>
          <p:cNvCxnSpPr/>
          <p:nvPr/>
        </p:nvCxnSpPr>
        <p:spPr>
          <a:xfrm flipH="1" rot="-60000">
            <a:off x="1757520" y="2560296"/>
            <a:ext cx="7620" cy="5638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39" name="Google Shape;139;p17"/>
          <p:cNvCxnSpPr/>
          <p:nvPr/>
        </p:nvCxnSpPr>
        <p:spPr>
          <a:xfrm flipH="1" rot="-60000">
            <a:off x="2214720" y="2560296"/>
            <a:ext cx="7620" cy="5638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40" name="Google Shape;140;p17"/>
          <p:cNvCxnSpPr/>
          <p:nvPr/>
        </p:nvCxnSpPr>
        <p:spPr>
          <a:xfrm flipH="1" rot="-60000">
            <a:off x="2654460" y="2560296"/>
            <a:ext cx="7620" cy="5638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41" name="Google Shape;141;p17"/>
          <p:cNvSpPr/>
          <p:nvPr/>
        </p:nvSpPr>
        <p:spPr>
          <a:xfrm>
            <a:off x="3276600" y="2582882"/>
            <a:ext cx="57150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columnMax(int [][]A)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row = A.length, col = A[0].length;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[] B = new int[col];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 (int i=0; i&lt;col; ++i)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B[i] = A[0][i];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(int j=1; j&lt;row; ++j)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if (A[j][i]&gt;B[i])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B[i] = A[j][i];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2400">
              <a:solidFill>
                <a:srgbClr val="2D2DB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2" name="Google Shape;142;p17"/>
          <p:cNvGraphicFramePr/>
          <p:nvPr/>
        </p:nvGraphicFramePr>
        <p:xfrm>
          <a:off x="1066800" y="1403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{A2BF19A4-A14F-41BC-B8B1-A4DE48141052}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3" name="Google Shape;143;p17"/>
          <p:cNvGraphicFramePr/>
          <p:nvPr/>
        </p:nvGraphicFramePr>
        <p:xfrm>
          <a:off x="1066800" y="31616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{A2BF19A4-A14F-41BC-B8B1-A4DE48141052}</a:tableStyleId>
              </a:tblPr>
              <a:tblGrid>
                <a:gridCol w="457200"/>
                <a:gridCol w="457200"/>
                <a:gridCol w="4572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4" name="Google Shape;144;p17"/>
          <p:cNvSpPr txBox="1"/>
          <p:nvPr/>
        </p:nvSpPr>
        <p:spPr>
          <a:xfrm>
            <a:off x="1143000" y="360325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1630566" y="3588327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2133600" y="3588327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2590800" y="3588327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304800" y="1708152"/>
            <a:ext cx="76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 flipH="1" rot="-60000">
            <a:off x="1300320" y="2567223"/>
            <a:ext cx="7620" cy="5638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50" name="Google Shape;150;p17"/>
          <p:cNvCxnSpPr/>
          <p:nvPr/>
        </p:nvCxnSpPr>
        <p:spPr>
          <a:xfrm flipH="1" rot="-60000">
            <a:off x="1757520" y="2567223"/>
            <a:ext cx="7620" cy="5638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51" name="Google Shape;151;p17"/>
          <p:cNvCxnSpPr/>
          <p:nvPr/>
        </p:nvCxnSpPr>
        <p:spPr>
          <a:xfrm flipH="1" rot="-60000">
            <a:off x="2214720" y="2567223"/>
            <a:ext cx="7620" cy="5638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52" name="Google Shape;152;p17"/>
          <p:cNvCxnSpPr/>
          <p:nvPr/>
        </p:nvCxnSpPr>
        <p:spPr>
          <a:xfrm flipH="1" rot="-60000">
            <a:off x="2654460" y="2567223"/>
            <a:ext cx="7620" cy="5638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152400" y="152400"/>
            <a:ext cx="8839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Design a Java method rowMax(A) to create and return a 1-D array B such that B[i] is the largest of row i of 2-D array A. 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4038600" y="1048266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4038600" y="139148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4038600" y="1788041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990600" y="1021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{A2BF19A4-A14F-41BC-B8B1-A4DE48141052}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3" name="Google Shape;163;p18"/>
          <p:cNvSpPr txBox="1"/>
          <p:nvPr/>
        </p:nvSpPr>
        <p:spPr>
          <a:xfrm>
            <a:off x="228600" y="1325305"/>
            <a:ext cx="76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graphicFrame>
        <p:nvGraphicFramePr>
          <p:cNvPr id="164" name="Google Shape;164;p18"/>
          <p:cNvGraphicFramePr/>
          <p:nvPr/>
        </p:nvGraphicFramePr>
        <p:xfrm>
          <a:off x="3429000" y="1021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{A2BF19A4-A14F-41BC-B8B1-A4DE48141052}</a:tableStyleId>
              </a:tblPr>
              <a:tblGrid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65" name="Google Shape;165;p18"/>
          <p:cNvCxnSpPr/>
          <p:nvPr/>
        </p:nvCxnSpPr>
        <p:spPr>
          <a:xfrm rot="-360000">
            <a:off x="2867919" y="1182323"/>
            <a:ext cx="530088" cy="3976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66" name="Google Shape;166;p18"/>
          <p:cNvCxnSpPr/>
          <p:nvPr/>
        </p:nvCxnSpPr>
        <p:spPr>
          <a:xfrm rot="-360000">
            <a:off x="2865861" y="1563323"/>
            <a:ext cx="530088" cy="3976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67" name="Google Shape;167;p18"/>
          <p:cNvCxnSpPr/>
          <p:nvPr/>
        </p:nvCxnSpPr>
        <p:spPr>
          <a:xfrm rot="-360000">
            <a:off x="2865861" y="1944323"/>
            <a:ext cx="530088" cy="3976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68" name="Google Shape;168;p18"/>
          <p:cNvSpPr txBox="1"/>
          <p:nvPr/>
        </p:nvSpPr>
        <p:spPr>
          <a:xfrm>
            <a:off x="3322434" y="2133600"/>
            <a:ext cx="76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514600" y="2735282"/>
            <a:ext cx="57150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rowMax(int [][]A)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row = A.length, col = A[0].length;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[] B = new int[row];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 (int i=0; i&lt;row; ++i)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B[i] = A[i][0];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(int j=1; j&lt;col; ++j)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if (A[i][j]&gt;B[i])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B[i] = A[i][j];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2400">
              <a:solidFill>
                <a:srgbClr val="2D2DB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52400" y="914400"/>
            <a:ext cx="8763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class Node is defined as in slide 17. Draw a picture to show the effect of the following statements.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 = a.Next.Next;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 = b.Next;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a.Data = b.Data;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c.Next = a.Next;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352800" y="396240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177" name="Google Shape;177;p19"/>
          <p:cNvCxnSpPr/>
          <p:nvPr/>
        </p:nvCxnSpPr>
        <p:spPr>
          <a:xfrm rot="10800000">
            <a:off x="3505200" y="4267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5791200" y="4770121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6781800" y="4770121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4800600" y="4770121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3810000" y="4770121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2" name="Google Shape;182;p19"/>
          <p:cNvGraphicFramePr/>
          <p:nvPr/>
        </p:nvGraphicFramePr>
        <p:xfrm>
          <a:off x="6248400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{A7DF2D23-9EC1-43AE-8869-F6F79AF443A2}</a:tableStyleId>
              </a:tblPr>
              <a:tblGrid>
                <a:gridCol w="381000"/>
                <a:gridCol w="228600"/>
              </a:tblGrid>
              <a:tr h="3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19"/>
          <p:cNvGraphicFramePr/>
          <p:nvPr/>
        </p:nvGraphicFramePr>
        <p:xfrm>
          <a:off x="5257800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{A7DF2D23-9EC1-43AE-8869-F6F79AF443A2}</a:tableStyleId>
              </a:tblPr>
              <a:tblGrid>
                <a:gridCol w="381000"/>
                <a:gridCol w="228600"/>
              </a:tblGrid>
              <a:tr h="3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19"/>
          <p:cNvGraphicFramePr/>
          <p:nvPr/>
        </p:nvGraphicFramePr>
        <p:xfrm>
          <a:off x="4267200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{A7DF2D23-9EC1-43AE-8869-F6F79AF443A2}</a:tableStyleId>
              </a:tblPr>
              <a:tblGrid>
                <a:gridCol w="381000"/>
                <a:gridCol w="228600"/>
              </a:tblGrid>
              <a:tr h="3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Google Shape;185;p19"/>
          <p:cNvGraphicFramePr/>
          <p:nvPr/>
        </p:nvGraphicFramePr>
        <p:xfrm>
          <a:off x="3276600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{A7DF2D23-9EC1-43AE-8869-F6F79AF443A2}</a:tableStyleId>
              </a:tblPr>
              <a:tblGrid>
                <a:gridCol w="381000"/>
                <a:gridCol w="228600"/>
              </a:tblGrid>
              <a:tr h="3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19"/>
          <p:cNvSpPr txBox="1"/>
          <p:nvPr/>
        </p:nvSpPr>
        <p:spPr>
          <a:xfrm>
            <a:off x="3352800" y="5257800"/>
            <a:ext cx="228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3340100" y="48768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343400" y="5257800"/>
            <a:ext cx="228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4330700" y="48768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334000" y="5257800"/>
            <a:ext cx="228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5321300" y="48768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24600" y="5257800"/>
            <a:ext cx="228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6311900" y="48768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438400" y="304800"/>
            <a:ext cx="4309979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 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5334000" y="39624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196" name="Google Shape;196;p19"/>
          <p:cNvCxnSpPr/>
          <p:nvPr/>
        </p:nvCxnSpPr>
        <p:spPr>
          <a:xfrm rot="10800000">
            <a:off x="5486400" y="4267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97" name="Google Shape;197;p19"/>
          <p:cNvSpPr txBox="1"/>
          <p:nvPr/>
        </p:nvSpPr>
        <p:spPr>
          <a:xfrm>
            <a:off x="6324600" y="3962400"/>
            <a:ext cx="2648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98" name="Google Shape;198;p19"/>
          <p:cNvCxnSpPr/>
          <p:nvPr/>
        </p:nvCxnSpPr>
        <p:spPr>
          <a:xfrm rot="10800000">
            <a:off x="6489732" y="4267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99" name="Google Shape;199;p19"/>
          <p:cNvSpPr/>
          <p:nvPr/>
        </p:nvSpPr>
        <p:spPr>
          <a:xfrm>
            <a:off x="3200400" y="4724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200" name="Google Shape;200;p19"/>
          <p:cNvCxnSpPr>
            <a:endCxn id="190" idx="1"/>
          </p:cNvCxnSpPr>
          <p:nvPr/>
        </p:nvCxnSpPr>
        <p:spPr>
          <a:xfrm>
            <a:off x="3429000" y="4800499"/>
            <a:ext cx="1905000" cy="595800"/>
          </a:xfrm>
          <a:prstGeom prst="curvedConnector3">
            <a:avLst>
              <a:gd fmla="val 21637" name="adj1"/>
            </a:avLst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9"/>
          <p:cNvCxnSpPr/>
          <p:nvPr/>
        </p:nvCxnSpPr>
        <p:spPr>
          <a:xfrm flipH="1" rot="5400000">
            <a:off x="5829302" y="3771904"/>
            <a:ext cx="1295400" cy="609600"/>
          </a:xfrm>
          <a:prstGeom prst="curvedConnector3">
            <a:avLst>
              <a:gd fmla="val 778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202" name="Google Shape;202;p19"/>
          <p:cNvCxnSpPr/>
          <p:nvPr/>
        </p:nvCxnSpPr>
        <p:spPr>
          <a:xfrm flipH="1">
            <a:off x="4724400" y="3429000"/>
            <a:ext cx="1447800" cy="1219200"/>
          </a:xfrm>
          <a:prstGeom prst="curvedConnector3">
            <a:avLst>
              <a:gd fmla="val 6722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9"/>
          <p:cNvSpPr/>
          <p:nvPr/>
        </p:nvSpPr>
        <p:spPr>
          <a:xfrm>
            <a:off x="6858000" y="438286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idx="4294967295" type="title"/>
          </p:nvPr>
        </p:nvSpPr>
        <p:spPr>
          <a:xfrm>
            <a:off x="152400" y="7620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algorithm given in class to convert the following infix expression to a postfix expression</a:t>
            </a: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609600" y="5029200"/>
            <a:ext cx="381000" cy="1600200"/>
          </a:xfrm>
          <a:prstGeom prst="rect">
            <a:avLst/>
          </a:prstGeom>
          <a:noFill/>
          <a:ln cap="flat" cmpd="sng" w="952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685800" y="5486400"/>
            <a:ext cx="304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1752600" y="5029200"/>
            <a:ext cx="381000" cy="16002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2209800" y="4800600"/>
            <a:ext cx="457200" cy="1828800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2971800" y="4800600"/>
            <a:ext cx="457200" cy="1600200"/>
          </a:xfrm>
          <a:prstGeom prst="rect">
            <a:avLst/>
          </a:prstGeom>
          <a:noFill/>
          <a:ln cap="flat" cmpd="sng" w="952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3810000" y="4953000"/>
            <a:ext cx="381000" cy="16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6019800" y="5059740"/>
            <a:ext cx="457200" cy="16002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6096000" y="5135940"/>
            <a:ext cx="3385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7467600" y="5029200"/>
            <a:ext cx="457200" cy="16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257175" y="2590800"/>
            <a:ext cx="1131888" cy="457200"/>
          </a:xfrm>
          <a:prstGeom prst="rect">
            <a:avLst/>
          </a:prstGeom>
          <a:solidFill>
            <a:srgbClr val="C1FEE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Postfix: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304800" y="4267200"/>
            <a:ext cx="944563" cy="457200"/>
          </a:xfrm>
          <a:prstGeom prst="rect">
            <a:avLst/>
          </a:prstGeom>
          <a:solidFill>
            <a:srgbClr val="C1FEE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Stack:</a:t>
            </a:r>
            <a:endParaRPr/>
          </a:p>
        </p:txBody>
      </p:sp>
      <p:cxnSp>
        <p:nvCxnSpPr>
          <p:cNvPr id="221" name="Google Shape;221;p20"/>
          <p:cNvCxnSpPr/>
          <p:nvPr/>
        </p:nvCxnSpPr>
        <p:spPr>
          <a:xfrm rot="10800000">
            <a:off x="3124200" y="3733800"/>
            <a:ext cx="152400" cy="14478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0"/>
          <p:cNvCxnSpPr/>
          <p:nvPr/>
        </p:nvCxnSpPr>
        <p:spPr>
          <a:xfrm rot="10800000">
            <a:off x="1600200" y="3810000"/>
            <a:ext cx="304800" cy="1447800"/>
          </a:xfrm>
          <a:prstGeom prst="straightConnector1">
            <a:avLst/>
          </a:prstGeom>
          <a:noFill/>
          <a:ln cap="flat" cmpd="sng" w="9525">
            <a:solidFill>
              <a:srgbClr val="D5D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0"/>
          <p:cNvCxnSpPr/>
          <p:nvPr/>
        </p:nvCxnSpPr>
        <p:spPr>
          <a:xfrm rot="10800000">
            <a:off x="2743200" y="3733800"/>
            <a:ext cx="381000" cy="12954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5943600" y="3581400"/>
            <a:ext cx="990600" cy="198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0"/>
          <p:cNvSpPr/>
          <p:nvPr/>
        </p:nvSpPr>
        <p:spPr>
          <a:xfrm>
            <a:off x="1295400" y="1524000"/>
            <a:ext cx="6096000" cy="457200"/>
          </a:xfrm>
          <a:prstGeom prst="rect">
            <a:avLst/>
          </a:prstGeom>
          <a:solidFill>
            <a:srgbClr val="C1FEEF">
              <a:alpha val="49803"/>
            </a:srgbClr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676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23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34 </a:t>
            </a: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45 </a:t>
            </a: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C808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56 </a:t>
            </a:r>
            <a:r>
              <a:rPr lang="en-US" sz="24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67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274638" y="1524000"/>
            <a:ext cx="944562" cy="457200"/>
          </a:xfrm>
          <a:prstGeom prst="rect">
            <a:avLst/>
          </a:prstGeom>
          <a:solidFill>
            <a:srgbClr val="C1FEE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Infixt:</a:t>
            </a:r>
            <a:endParaRPr/>
          </a:p>
        </p:txBody>
      </p:sp>
      <p:cxnSp>
        <p:nvCxnSpPr>
          <p:cNvPr id="227" name="Google Shape;227;p20"/>
          <p:cNvCxnSpPr/>
          <p:nvPr/>
        </p:nvCxnSpPr>
        <p:spPr>
          <a:xfrm rot="10800000">
            <a:off x="5067300" y="3886200"/>
            <a:ext cx="342900" cy="1828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8" name="Google Shape;228;p20"/>
          <p:cNvGraphicFramePr/>
          <p:nvPr/>
        </p:nvGraphicFramePr>
        <p:xfrm>
          <a:off x="76200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{A7DF2D23-9EC1-43AE-8869-F6F79AF443A2}</a:tableStyleId>
              </a:tblPr>
              <a:tblGrid>
                <a:gridCol w="506425"/>
                <a:gridCol w="9413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*,/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+,-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#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FEEF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20"/>
          <p:cNvSpPr txBox="1"/>
          <p:nvPr/>
        </p:nvSpPr>
        <p:spPr>
          <a:xfrm>
            <a:off x="381000" y="33480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914400" y="33480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1600200" y="33480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34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2895600" y="3362325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 sz="2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1371600" y="3362325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0D0F4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2514600" y="3438525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4495800" y="3438525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4800600" y="3352800"/>
            <a:ext cx="60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5638800" y="3286125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/>
          </a:p>
        </p:txBody>
      </p:sp>
      <p:cxnSp>
        <p:nvCxnSpPr>
          <p:cNvPr id="238" name="Google Shape;238;p20"/>
          <p:cNvCxnSpPr/>
          <p:nvPr/>
        </p:nvCxnSpPr>
        <p:spPr>
          <a:xfrm flipH="1" rot="10800000">
            <a:off x="14478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0"/>
          <p:cNvCxnSpPr/>
          <p:nvPr/>
        </p:nvCxnSpPr>
        <p:spPr>
          <a:xfrm flipH="1" rot="10800000">
            <a:off x="16764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0"/>
          <p:cNvCxnSpPr/>
          <p:nvPr/>
        </p:nvCxnSpPr>
        <p:spPr>
          <a:xfrm rot="10800000">
            <a:off x="19812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0"/>
          <p:cNvCxnSpPr/>
          <p:nvPr/>
        </p:nvCxnSpPr>
        <p:spPr>
          <a:xfrm flipH="1" rot="10800000">
            <a:off x="22098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0"/>
          <p:cNvCxnSpPr/>
          <p:nvPr/>
        </p:nvCxnSpPr>
        <p:spPr>
          <a:xfrm rot="10800000">
            <a:off x="25146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0"/>
          <p:cNvCxnSpPr/>
          <p:nvPr/>
        </p:nvCxnSpPr>
        <p:spPr>
          <a:xfrm flipH="1" rot="10800000">
            <a:off x="28194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0"/>
          <p:cNvCxnSpPr/>
          <p:nvPr/>
        </p:nvCxnSpPr>
        <p:spPr>
          <a:xfrm rot="10800000">
            <a:off x="31242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0"/>
          <p:cNvCxnSpPr/>
          <p:nvPr/>
        </p:nvCxnSpPr>
        <p:spPr>
          <a:xfrm rot="10800000">
            <a:off x="34290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0"/>
          <p:cNvCxnSpPr/>
          <p:nvPr/>
        </p:nvCxnSpPr>
        <p:spPr>
          <a:xfrm rot="10800000">
            <a:off x="37338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0"/>
          <p:cNvCxnSpPr/>
          <p:nvPr/>
        </p:nvCxnSpPr>
        <p:spPr>
          <a:xfrm rot="10800000">
            <a:off x="40386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0"/>
          <p:cNvCxnSpPr/>
          <p:nvPr/>
        </p:nvCxnSpPr>
        <p:spPr>
          <a:xfrm rot="10800000">
            <a:off x="42672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/>
          <p:nvPr/>
        </p:nvCxnSpPr>
        <p:spPr>
          <a:xfrm rot="10800000">
            <a:off x="44958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0"/>
          <p:cNvCxnSpPr/>
          <p:nvPr/>
        </p:nvCxnSpPr>
        <p:spPr>
          <a:xfrm flipH="1" rot="10800000">
            <a:off x="4800600" y="21336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0"/>
          <p:cNvCxnSpPr/>
          <p:nvPr/>
        </p:nvCxnSpPr>
        <p:spPr>
          <a:xfrm rot="10800000">
            <a:off x="5105400" y="21336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0"/>
          <p:cNvCxnSpPr/>
          <p:nvPr/>
        </p:nvCxnSpPr>
        <p:spPr>
          <a:xfrm rot="10800000">
            <a:off x="5410200" y="21336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0"/>
          <p:cNvSpPr txBox="1"/>
          <p:nvPr/>
        </p:nvSpPr>
        <p:spPr>
          <a:xfrm>
            <a:off x="2057400" y="3348335"/>
            <a:ext cx="533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45</a:t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3429000" y="34242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56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3962400" y="3352800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67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5105400" y="3348037"/>
            <a:ext cx="609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89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7" name="Google Shape;257;p20"/>
          <p:cNvCxnSpPr/>
          <p:nvPr/>
        </p:nvCxnSpPr>
        <p:spPr>
          <a:xfrm flipH="1" rot="10800000">
            <a:off x="5638800" y="21336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0"/>
          <p:cNvSpPr/>
          <p:nvPr/>
        </p:nvSpPr>
        <p:spPr>
          <a:xfrm>
            <a:off x="457200" y="3352800"/>
            <a:ext cx="6324600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76200" y="5029200"/>
            <a:ext cx="381000" cy="16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152400" y="5486400"/>
            <a:ext cx="304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cxnSp>
        <p:nvCxnSpPr>
          <p:cNvPr id="261" name="Google Shape;261;p20"/>
          <p:cNvCxnSpPr/>
          <p:nvPr/>
        </p:nvCxnSpPr>
        <p:spPr>
          <a:xfrm flipH="1" rot="10800000">
            <a:off x="5867400" y="21336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0"/>
          <p:cNvCxnSpPr/>
          <p:nvPr/>
        </p:nvCxnSpPr>
        <p:spPr>
          <a:xfrm flipH="1" rot="10800000">
            <a:off x="6142037" y="21336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0"/>
          <p:cNvSpPr/>
          <p:nvPr/>
        </p:nvSpPr>
        <p:spPr>
          <a:xfrm>
            <a:off x="1143000" y="5029200"/>
            <a:ext cx="381000" cy="1600200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1219200" y="5486400"/>
            <a:ext cx="304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1752600" y="5135940"/>
            <a:ext cx="304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0D0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2362200" y="5059740"/>
            <a:ext cx="381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2400">
              <a:solidFill>
                <a:srgbClr val="D0D0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3048000" y="4800600"/>
            <a:ext cx="381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 flipH="1" rot="-2784749">
            <a:off x="3366165" y="5751081"/>
            <a:ext cx="152801" cy="52322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3810000" y="5276671"/>
            <a:ext cx="304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4572000" y="5105400"/>
            <a:ext cx="457200" cy="16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4572000" y="5334000"/>
            <a:ext cx="304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60A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2400">
              <a:solidFill>
                <a:srgbClr val="F60A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5257800" y="5105400"/>
            <a:ext cx="457200" cy="1600200"/>
          </a:xfrm>
          <a:prstGeom prst="rect">
            <a:avLst/>
          </a:prstGeom>
          <a:noFill/>
          <a:ln cap="flat" cmpd="sng" w="9525">
            <a:solidFill>
              <a:srgbClr val="66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5257800" y="5181600"/>
            <a:ext cx="381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60A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2400">
              <a:solidFill>
                <a:srgbClr val="66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cxnSp>
        <p:nvCxnSpPr>
          <p:cNvPr id="274" name="Google Shape;274;p20"/>
          <p:cNvCxnSpPr/>
          <p:nvPr/>
        </p:nvCxnSpPr>
        <p:spPr>
          <a:xfrm rot="10800000">
            <a:off x="4724400" y="3810000"/>
            <a:ext cx="685800" cy="1600200"/>
          </a:xfrm>
          <a:prstGeom prst="straightConnector1">
            <a:avLst/>
          </a:prstGeom>
          <a:noFill/>
          <a:ln cap="flat" cmpd="sng" w="9525">
            <a:solidFill>
              <a:srgbClr val="66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0"/>
          <p:cNvSpPr/>
          <p:nvPr/>
        </p:nvSpPr>
        <p:spPr>
          <a:xfrm flipH="1" rot="-2784749">
            <a:off x="5649948" y="5943128"/>
            <a:ext cx="206303" cy="540038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6705600" y="5029200"/>
            <a:ext cx="457200" cy="16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6781800" y="5105400"/>
            <a:ext cx="3385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 flipH="1" rot="-2784749">
            <a:off x="7173948" y="6250898"/>
            <a:ext cx="206303" cy="540038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/>
        </p:nvSpPr>
        <p:spPr>
          <a:xfrm>
            <a:off x="76200" y="152400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following postfix expressi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5" name="Google Shape;285;p21"/>
          <p:cNvGrpSpPr/>
          <p:nvPr/>
        </p:nvGrpSpPr>
        <p:grpSpPr>
          <a:xfrm>
            <a:off x="533400" y="3108325"/>
            <a:ext cx="609600" cy="1276350"/>
            <a:chOff x="576" y="2448"/>
            <a:chExt cx="384" cy="804"/>
          </a:xfrm>
        </p:grpSpPr>
        <p:cxnSp>
          <p:nvCxnSpPr>
            <p:cNvPr id="286" name="Google Shape;286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9" name="Google Shape;289;p21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</p:txBody>
        </p:sp>
      </p:grpSp>
      <p:sp>
        <p:nvSpPr>
          <p:cNvPr id="290" name="Google Shape;290;p21"/>
          <p:cNvSpPr txBox="1"/>
          <p:nvPr/>
        </p:nvSpPr>
        <p:spPr>
          <a:xfrm>
            <a:off x="533400" y="2098615"/>
            <a:ext cx="7543800" cy="461665"/>
          </a:xfrm>
          <a:prstGeom prst="rect">
            <a:avLst/>
          </a:prstGeom>
          <a:solidFill>
            <a:srgbClr val="FFFF00">
              <a:alpha val="49803"/>
            </a:srgbClr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 10      2      /      5      *      10      +      3      -      *   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grpSp>
        <p:nvGrpSpPr>
          <p:cNvPr id="291" name="Google Shape;291;p21"/>
          <p:cNvGrpSpPr/>
          <p:nvPr/>
        </p:nvGrpSpPr>
        <p:grpSpPr>
          <a:xfrm>
            <a:off x="1143000" y="3108325"/>
            <a:ext cx="609600" cy="1276350"/>
            <a:chOff x="576" y="2448"/>
            <a:chExt cx="384" cy="804"/>
          </a:xfrm>
        </p:grpSpPr>
        <p:cxnSp>
          <p:nvCxnSpPr>
            <p:cNvPr id="292" name="Google Shape;292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" name="Google Shape;295;p21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</a:t>
              </a:r>
              <a:endParaRPr/>
            </a:p>
          </p:txBody>
        </p:sp>
      </p:grpSp>
      <p:grpSp>
        <p:nvGrpSpPr>
          <p:cNvPr id="296" name="Google Shape;296;p21"/>
          <p:cNvGrpSpPr/>
          <p:nvPr/>
        </p:nvGrpSpPr>
        <p:grpSpPr>
          <a:xfrm>
            <a:off x="1828800" y="3108325"/>
            <a:ext cx="609600" cy="1276350"/>
            <a:chOff x="576" y="2448"/>
            <a:chExt cx="384" cy="804"/>
          </a:xfrm>
        </p:grpSpPr>
        <p:cxnSp>
          <p:nvCxnSpPr>
            <p:cNvPr id="297" name="Google Shape;297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" name="Google Shape;300;p21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</a:t>
              </a:r>
              <a:endParaRPr/>
            </a:p>
          </p:txBody>
        </p:sp>
      </p:grpSp>
      <p:grpSp>
        <p:nvGrpSpPr>
          <p:cNvPr id="301" name="Google Shape;301;p21"/>
          <p:cNvGrpSpPr/>
          <p:nvPr/>
        </p:nvGrpSpPr>
        <p:grpSpPr>
          <a:xfrm>
            <a:off x="2438400" y="3108325"/>
            <a:ext cx="609600" cy="1276350"/>
            <a:chOff x="576" y="2448"/>
            <a:chExt cx="384" cy="804"/>
          </a:xfrm>
        </p:grpSpPr>
        <p:cxnSp>
          <p:nvCxnSpPr>
            <p:cNvPr id="302" name="Google Shape;302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5" name="Google Shape;305;p21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</a:t>
              </a:r>
              <a:endParaRPr/>
            </a:p>
          </p:txBody>
        </p:sp>
      </p:grpSp>
      <p:grpSp>
        <p:nvGrpSpPr>
          <p:cNvPr id="306" name="Google Shape;306;p21"/>
          <p:cNvGrpSpPr/>
          <p:nvPr/>
        </p:nvGrpSpPr>
        <p:grpSpPr>
          <a:xfrm>
            <a:off x="2971800" y="3108325"/>
            <a:ext cx="609600" cy="1276350"/>
            <a:chOff x="576" y="2448"/>
            <a:chExt cx="384" cy="804"/>
          </a:xfrm>
        </p:grpSpPr>
        <p:cxnSp>
          <p:nvCxnSpPr>
            <p:cNvPr id="307" name="Google Shape;307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0" name="Google Shape;310;p21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5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5         2</a:t>
              </a:r>
              <a:endParaRPr/>
            </a:p>
          </p:txBody>
        </p:sp>
      </p:grpSp>
      <p:grpSp>
        <p:nvGrpSpPr>
          <p:cNvPr id="311" name="Google Shape;311;p21"/>
          <p:cNvGrpSpPr/>
          <p:nvPr/>
        </p:nvGrpSpPr>
        <p:grpSpPr>
          <a:xfrm>
            <a:off x="3581400" y="3108325"/>
            <a:ext cx="609600" cy="1276350"/>
            <a:chOff x="576" y="2448"/>
            <a:chExt cx="384" cy="804"/>
          </a:xfrm>
        </p:grpSpPr>
        <p:cxnSp>
          <p:nvCxnSpPr>
            <p:cNvPr id="312" name="Google Shape;312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25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 </a:t>
              </a:r>
              <a:endParaRPr/>
            </a:p>
          </p:txBody>
        </p:sp>
      </p:grpSp>
      <p:grpSp>
        <p:nvGrpSpPr>
          <p:cNvPr id="316" name="Google Shape;316;p21"/>
          <p:cNvGrpSpPr/>
          <p:nvPr/>
        </p:nvGrpSpPr>
        <p:grpSpPr>
          <a:xfrm>
            <a:off x="4191000" y="3108325"/>
            <a:ext cx="609600" cy="1276350"/>
            <a:chOff x="576" y="2448"/>
            <a:chExt cx="384" cy="804"/>
          </a:xfrm>
        </p:grpSpPr>
        <p:cxnSp>
          <p:nvCxnSpPr>
            <p:cNvPr id="317" name="Google Shape;317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0" name="Google Shape;320;p21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4953000" y="3048000"/>
            <a:ext cx="609600" cy="1384300"/>
            <a:chOff x="576" y="2410"/>
            <a:chExt cx="384" cy="872"/>
          </a:xfrm>
        </p:grpSpPr>
        <p:cxnSp>
          <p:nvCxnSpPr>
            <p:cNvPr id="322" name="Google Shape;322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5" name="Google Shape;325;p21"/>
            <p:cNvSpPr txBox="1"/>
            <p:nvPr/>
          </p:nvSpPr>
          <p:spPr>
            <a:xfrm>
              <a:off x="576" y="2410"/>
              <a:ext cx="384" cy="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</p:txBody>
        </p:sp>
      </p:grpSp>
      <p:grpSp>
        <p:nvGrpSpPr>
          <p:cNvPr id="326" name="Google Shape;326;p21"/>
          <p:cNvGrpSpPr/>
          <p:nvPr/>
        </p:nvGrpSpPr>
        <p:grpSpPr>
          <a:xfrm>
            <a:off x="5638800" y="3108325"/>
            <a:ext cx="609600" cy="1276350"/>
            <a:chOff x="576" y="2448"/>
            <a:chExt cx="384" cy="804"/>
          </a:xfrm>
        </p:grpSpPr>
        <p:cxnSp>
          <p:nvCxnSpPr>
            <p:cNvPr id="327" name="Google Shape;327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Google Shape;330;p21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</a:t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6172200" y="3048000"/>
            <a:ext cx="609600" cy="1384300"/>
            <a:chOff x="576" y="2410"/>
            <a:chExt cx="384" cy="872"/>
          </a:xfrm>
        </p:grpSpPr>
        <p:cxnSp>
          <p:nvCxnSpPr>
            <p:cNvPr id="332" name="Google Shape;332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" name="Google Shape;335;p21"/>
            <p:cNvSpPr txBox="1"/>
            <p:nvPr/>
          </p:nvSpPr>
          <p:spPr>
            <a:xfrm>
              <a:off x="576" y="2410"/>
              <a:ext cx="384" cy="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6705600" y="3108325"/>
            <a:ext cx="609600" cy="1276350"/>
            <a:chOff x="576" y="2448"/>
            <a:chExt cx="384" cy="804"/>
          </a:xfrm>
        </p:grpSpPr>
        <p:cxnSp>
          <p:nvCxnSpPr>
            <p:cNvPr id="337" name="Google Shape;337;p21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1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1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0" name="Google Shape;340;p21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64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loyment-Intro[1]">
  <a:themeElements>
    <a:clrScheme name="Deployment-Intro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