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9144000"/>
  <p:notesSz cx="9505950" cy="70945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19563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7425" lIns="94850" spcFirstLastPara="1" rIns="94850" wrap="square" tIns="47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384800" y="0"/>
            <a:ext cx="4119563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7425" lIns="94850" spcFirstLastPara="1" rIns="94850" wrap="square" tIns="47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7425" lIns="94850" spcFirstLastPara="1" rIns="94850" wrap="square" tIns="47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38938"/>
            <a:ext cx="4119563" cy="3540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25" lIns="94850" spcFirstLastPara="1" rIns="94850" wrap="square" tIns="47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384800" y="6738938"/>
            <a:ext cx="4119563" cy="3540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25" lIns="94850" spcFirstLastPara="1" rIns="94850" wrap="square" tIns="47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0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1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2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3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4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5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6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7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8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9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0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1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2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3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4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5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6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7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950913" y="3370263"/>
            <a:ext cx="7604125" cy="3192462"/>
          </a:xfrm>
          <a:prstGeom prst="rect">
            <a:avLst/>
          </a:prstGeom>
        </p:spPr>
        <p:txBody>
          <a:bodyPr anchorCtr="0" anchor="t" bIns="47425" lIns="94850" spcFirstLastPara="1" rIns="94850" wrap="square" tIns="47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2978150" y="531813"/>
            <a:ext cx="35496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C25 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524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3810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2057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Structures in C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bit on Characters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219200" y="381000"/>
            <a:ext cx="7010400" cy="64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year;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char letter_1, letter_2, letter_3;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printf(“Enter a 3-letter nickname and press return:  “);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scanf(“%c%c%c”, &amp;letter_1, &amp;letter_2, &amp;letter_3);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printf(“\nEnter the current year and press return:  “);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scanf(“%d”, &amp;year);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printf(“Welcome, %c%c%c.  %d is a great year 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“to study C! \n\n”, letter_1, letter_2, letter_3,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year);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Welcome, Liz.  2017 is a great year to study C!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ASCII Table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1828800" y="533400"/>
            <a:ext cx="425450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Character Codes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                   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  000   00   NULL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  001   01   SOH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002  002   02   STX, Start TX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003  003   03   ETX, End TX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004  004   04   EOT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005  005   05   ENQ, Inquire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006  006   06   ACK, Acknowledge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007  007   07   BEL, Bell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008  010   08   BS, Back Space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009  011   09   HT, Horizontal Tab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  012   0A   LF, New Line(Line Feed)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  013   0B   VT, Vertical Tab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  014   0C   FF, Form Feed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013  015   0D   CR, Carriage Return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014  016   0E   SO, Stand Out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015  017   0F   SI, Stand 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2209800" y="533400"/>
            <a:ext cx="4106863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016  020   10   DLE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017  021   11   DC1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018  022   12   DC2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019  023   13   DC3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020  024   14   DC4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021  025   15   NAK, Negative ACK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022  026   16   SYN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023  027   17   ETB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024  030   18   CAN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025  031   19   EM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026  032   1A   SUB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027  033   1B   ESC, Escape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028  034   1C   FS, Cursor Right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029  035   1D   GS, Cursor Left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030  036   1E   RS, Cursor Up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031  037   1F   US, Cursor Down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032  040   20   SP, Space             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2057400" y="762000"/>
            <a:ext cx="3368675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033  041   21     !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034  042   22     "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035  043   23     #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036  044   24     $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037  045   25     %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038  046   26     &amp;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039  047   27     '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040  050   28     (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041  051   29     )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042  052   2A     *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043  053   2B     +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044  054   2C     ,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045  055   2D     -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046  056   2E     ,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047  057   2F     /                        </a:t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2057400" y="381000"/>
            <a:ext cx="381000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048  060   30    0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049  061   31    1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050  062   32    2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051  063   33    3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052  064   34    4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053  065   35    5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054  066   36    6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055  067   37    7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056  070   38    8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057  071   39    9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058  072   3A   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059  073   3B    ;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060  074   3C    &lt;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061  075  3D   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062  076   3E    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063  077   3F    ?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064  100   40    @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2209800" y="685800"/>
            <a:ext cx="33528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065  101   41   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066  102   42   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067  103   43   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068  104   44   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069  105   45   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070  106   46    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071  107   47    G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072  110   48    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073  111   49     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074  112   4A    J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075  113   4B   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076  114   4C    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077  115   4D   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078  116   4E   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079  117   4F    O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080  120   50    P                                  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2438400" y="533400"/>
            <a:ext cx="298767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081  121   51    Q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082  122   52    R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083  123   53    S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084  124   54    T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085  125   55    U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086  126   56    V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087  127   57    W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088  130   58    X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089  131   59    Y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090  132   5A    Z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091  133   5B    [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092  134   5C    \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093  135   5D    ]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094  136   5E    ^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095  137   5F    _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096  140   60    `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2209800" y="533400"/>
            <a:ext cx="2759075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097  141   61    a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098  142   62    b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099  143   63    c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 144   64    d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  145   65    e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  146   66    f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  147   67    g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  150   68    h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  151   69    i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  152   6A    j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107  153   6B    k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108  154   6C    l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109  155   6D    m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  156   66    n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  157   66    o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  160   70    p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113  161   71    q                       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2209800" y="838200"/>
            <a:ext cx="39624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114  162   72    r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115  163   73    s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116  164   74    t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117  165   75    u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  166   76    v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119  167   77    w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120  170   78    x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  171   79    y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  172   7A    z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  173   7B    {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124  174   7C    |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125  175   7D    }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126  176   7E    ~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127  177   7F    DEL, Delete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09600" y="228600"/>
            <a:ext cx="8153400" cy="6370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	   American Standard Code for Information Interchange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EBCDIC	   Extended Binary Coded Decimal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Interchange Code  (from IBM)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 need to be stored in the ones and zeros of the binary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at heart of computer.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portion of the ASCII chart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 (new line)	   10	    0001010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(plus sign)	   43	    0101011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	   51	    0110011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		   66	    1000010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		   98	    1100010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Making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1752600" y="1706563"/>
            <a:ext cx="3581400" cy="458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less than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less than or equal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greater than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greater than or equal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compare equal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not equal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1371600" y="1066800"/>
            <a:ext cx="6503988" cy="3786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TRUE condition is assigned a value of NON-ZERO.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FALSE condition is assigned a value of ZERO.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1676400" y="1041400"/>
            <a:ext cx="6486525" cy="415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conditions: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 &gt;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(x == y + z)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(x)		where if x = 0, false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if x = 2, true/non-zero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1066800" y="381000"/>
            <a:ext cx="6934200" cy="634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Operators: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keyboard location, on the “7” 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||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keyboard location, on key with “\”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usually in upper right corner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!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keyboard location, on the “1” 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logical operators (Truth Table):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  B    A &amp;&amp; B    A || B    !A    !B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    F         F            F           T      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    T         F            T           T      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    F         F            T           F      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    T         T            T           F      F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37"/>
          <p:cNvCxnSpPr/>
          <p:nvPr/>
        </p:nvCxnSpPr>
        <p:spPr>
          <a:xfrm>
            <a:off x="1143000" y="4572000"/>
            <a:ext cx="396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7"/>
          <p:cNvCxnSpPr/>
          <p:nvPr/>
        </p:nvCxnSpPr>
        <p:spPr>
          <a:xfrm>
            <a:off x="1524000" y="4191000"/>
            <a:ext cx="0" cy="2165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7"/>
          <p:cNvCxnSpPr/>
          <p:nvPr/>
        </p:nvCxnSpPr>
        <p:spPr>
          <a:xfrm>
            <a:off x="1981200" y="4191000"/>
            <a:ext cx="0" cy="2165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7"/>
          <p:cNvCxnSpPr/>
          <p:nvPr/>
        </p:nvCxnSpPr>
        <p:spPr>
          <a:xfrm>
            <a:off x="3048000" y="4191000"/>
            <a:ext cx="0" cy="2165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7"/>
          <p:cNvCxnSpPr/>
          <p:nvPr/>
        </p:nvCxnSpPr>
        <p:spPr>
          <a:xfrm>
            <a:off x="4038600" y="4191000"/>
            <a:ext cx="0" cy="2165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7"/>
          <p:cNvCxnSpPr/>
          <p:nvPr/>
        </p:nvCxnSpPr>
        <p:spPr>
          <a:xfrm>
            <a:off x="4648200" y="41910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7"/>
          <p:cNvCxnSpPr/>
          <p:nvPr/>
        </p:nvCxnSpPr>
        <p:spPr>
          <a:xfrm>
            <a:off x="1905000" y="4191000"/>
            <a:ext cx="0" cy="2165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1446213" y="1066800"/>
            <a:ext cx="6069012" cy="317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Conditions: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 a = 2.2, b = -1.2;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5, done =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! (a == 2 *  b))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Will it be true or false?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1524000" y="596900"/>
            <a:ext cx="5792788" cy="61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Conditions: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 a = 2.2, b = -1.2;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5, done =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! (a == 2 *  b))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Will it be true or false?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!(2.2 == 2 * -1.2)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!(2.2 == -2.4)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!(false)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1219200" y="838200"/>
            <a:ext cx="6715125" cy="317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Conditions: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 a = 2.2, b = -1.2;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5, done =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((a &lt; 10.0) &amp;&amp; (b &gt; 5.0))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Will it be true or false?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1219200" y="838200"/>
            <a:ext cx="67151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Conditions: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 a = 2.2, b = -1.2;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5, done =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((a &lt; 10.0) &amp;&amp; (b &gt; 5.0))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Will it be true or false?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((2.2 &lt; 10.0) &amp;&amp; (-1.2 &gt; 5.0))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true        &amp;&amp;   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1219200" y="1066800"/>
            <a:ext cx="5792788" cy="317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Conditions: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 a = 2.2, b = -1.2;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5, done =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((abs(i) &gt; 2) || done)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Will it be true or false?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371600" y="152400"/>
            <a:ext cx="6781800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   k = 97;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c = ‘a’;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print both as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printf(“value of k: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value of c: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\n”, k, 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value of k:  a;  value of c: 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print both as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printf(“value of k: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value of c: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\n”, k, 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RESULT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value of k:  97;  value of c:  97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3"/>
          <p:cNvSpPr txBox="1"/>
          <p:nvPr/>
        </p:nvSpPr>
        <p:spPr>
          <a:xfrm>
            <a:off x="1295400" y="914400"/>
            <a:ext cx="5792788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with Conditions: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 a = 2.2, b = -1.2;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5, done = 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((abs(i) &gt; 2) || done)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Will it be true or false?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((abs(5) &gt; 2) || done)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5 &gt; 2    ||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true   || 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4"/>
          <p:cNvSpPr txBox="1"/>
          <p:nvPr/>
        </p:nvSpPr>
        <p:spPr>
          <a:xfrm>
            <a:off x="914400" y="14288"/>
            <a:ext cx="7329488" cy="643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Precedence: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 ( )		innermost 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 ++  --		post-increment. left to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++ --		pre-increment.  right to left	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 -		left to right. (+ positive, - negative)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+=  -=  *=  /=  %=	right to left.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 *  /  %	left to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 + -		left to right  (add and subtract)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 &lt;  &lt;=  &gt;  &gt;=	left to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==  !=		left to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left to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8)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left to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9) =		right to left (assignment)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simple </a:t>
            </a:r>
            <a:r>
              <a:rPr b="0" i="1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</a:t>
            </a:r>
            <a:endParaRPr/>
          </a:p>
        </p:txBody>
      </p:sp>
      <p:sp>
        <p:nvSpPr>
          <p:cNvPr id="294" name="Google Shape;294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6"/>
          <p:cNvSpPr txBox="1"/>
          <p:nvPr/>
        </p:nvSpPr>
        <p:spPr>
          <a:xfrm>
            <a:off x="1166813" y="609600"/>
            <a:ext cx="6324600" cy="42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simple IF statement: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if(condition)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statement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condition is True, do statement 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condition is False, skip statement 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7"/>
          <p:cNvSpPr txBox="1"/>
          <p:nvPr/>
        </p:nvSpPr>
        <p:spPr>
          <a:xfrm>
            <a:off x="685800" y="457200"/>
            <a:ext cx="70866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(a &lt;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sum = sum + a;	/* simple if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(time &gt; 1.5) {		/* another simple if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scanf(“%d”, &amp;distance);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838200" y="457200"/>
            <a:ext cx="7696200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Compound Statement or 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set of statements enclosed in braces {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if(condition)			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if(condition)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			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statement 1;			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statement 2;			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statement 3;			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				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different styles of indentation.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version of VIM defaults to the style on the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K&amp;R book uses the style on the </a:t>
            </a: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indentation with a consistent style.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both styles, the contents inside the braces are indented!!!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1192213" y="914400"/>
            <a:ext cx="526573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if(x != 0.0)		/* compound if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sum = sum +x;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count = count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printf(“/nEnter another number:  “);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scanf(“%f”, &amp;x);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0"/>
          <p:cNvSpPr txBox="1"/>
          <p:nvPr/>
        </p:nvSpPr>
        <p:spPr>
          <a:xfrm>
            <a:off x="1524000" y="914400"/>
            <a:ext cx="458152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IF: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(gpa &gt;= 3.0)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printf(“Honor Roll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 (gpa &gt; 3.5)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printf(“President’s List \n”);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  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       	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1"/>
          <p:cNvSpPr txBox="1"/>
          <p:nvPr/>
        </p:nvSpPr>
        <p:spPr>
          <a:xfrm>
            <a:off x="1219200" y="354013"/>
            <a:ext cx="6823075" cy="612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IF: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(gpa &gt;= 3.0)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printf(“Honor Roll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 (gpa &gt; 3.5)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printf(“President’s List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if(gpa &lt; 2.0)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printf(“Flirting with trouble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“Flirting with trouble” can never print from this code.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2"/>
          <p:cNvSpPr txBox="1"/>
          <p:nvPr/>
        </p:nvSpPr>
        <p:spPr>
          <a:xfrm>
            <a:off x="1122363" y="609600"/>
            <a:ext cx="7378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 statement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(course_code !=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printf(“No course listed \n”);  	     /* true section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printf(“No room listed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printf(“Computer Science \n”);	     /* false section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printf(“Ruthann Biel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914400" y="838200"/>
            <a:ext cx="8027197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Characters &amp; Integers 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name, a1 = ‘b’;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   n1, n2;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3"/>
          <p:cNvSpPr txBox="1"/>
          <p:nvPr/>
        </p:nvSpPr>
        <p:spPr>
          <a:xfrm>
            <a:off x="1066800" y="350838"/>
            <a:ext cx="5776646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examples – both result in same output.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(marital_status == ‘s’)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 (gender == ‘M’)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if (age &gt;= 18)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if (age &lt;= 26)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b="0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printf(“All criteria are met.\n”);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b="0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4"/>
          <p:cNvSpPr txBox="1"/>
          <p:nvPr/>
        </p:nvSpPr>
        <p:spPr>
          <a:xfrm>
            <a:off x="1371600" y="685800"/>
            <a:ext cx="5643563" cy="415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examples – both result in same output.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(marital_status == ‘S’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&amp;&amp; gender == ‘M’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&amp;&amp; age &gt;= 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&amp;&amp; age &lt;= 26)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printf(“All criteria are met.\n”);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1797050" y="304800"/>
            <a:ext cx="5730875" cy="747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(road_status == ‘S’)	/* for slick road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(temp &gt; 32)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printf(“Wet Roads Ahead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printf(“Stopping Time Doubled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printf(“Icy Roads Ahead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printf(“Stopping Time Quadrupled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printf(“Drive Carefully! \n”);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5"/>
          <p:cNvSpPr/>
          <p:nvPr/>
        </p:nvSpPr>
        <p:spPr>
          <a:xfrm>
            <a:off x="1565275" y="800100"/>
            <a:ext cx="339725" cy="4457700"/>
          </a:xfrm>
          <a:prstGeom prst="leftBracket">
            <a:avLst>
              <a:gd fmla="val 114449" name="adj"/>
            </a:avLst>
          </a:prstGeom>
          <a:noFill/>
          <a:ln cap="flat" cmpd="sng" w="3175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5"/>
          <p:cNvSpPr/>
          <p:nvPr/>
        </p:nvSpPr>
        <p:spPr>
          <a:xfrm>
            <a:off x="1604963" y="5257800"/>
            <a:ext cx="300037" cy="1098550"/>
          </a:xfrm>
          <a:prstGeom prst="leftBracket">
            <a:avLst>
              <a:gd fmla="val 45784" name="adj"/>
            </a:avLst>
          </a:prstGeom>
          <a:noFill/>
          <a:ln cap="flat" cmpd="sng" w="3175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5"/>
          <p:cNvSpPr/>
          <p:nvPr/>
        </p:nvSpPr>
        <p:spPr>
          <a:xfrm>
            <a:off x="1992313" y="1447800"/>
            <a:ext cx="228600" cy="1676400"/>
          </a:xfrm>
          <a:prstGeom prst="leftBracket">
            <a:avLst>
              <a:gd fmla="val 61111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5"/>
          <p:cNvSpPr/>
          <p:nvPr/>
        </p:nvSpPr>
        <p:spPr>
          <a:xfrm>
            <a:off x="1916113" y="3124200"/>
            <a:ext cx="293687" cy="1409700"/>
          </a:xfrm>
          <a:prstGeom prst="leftBracket">
            <a:avLst>
              <a:gd fmla="val 332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1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</a:t>
            </a:r>
            <a:endParaRPr/>
          </a:p>
        </p:txBody>
      </p:sp>
      <p:sp>
        <p:nvSpPr>
          <p:cNvPr id="365" name="Google Shape;365;p5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7"/>
          <p:cNvSpPr txBox="1"/>
          <p:nvPr/>
        </p:nvSpPr>
        <p:spPr>
          <a:xfrm>
            <a:off x="914400" y="152400"/>
            <a:ext cx="3260725" cy="670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if-else-if structure: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(weight &lt;= 50.0)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category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(weight &lt;= 125.0)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category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(weight &lt;= 200.0)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category =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category = 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72" name="Google Shape;372;p57"/>
          <p:cNvSpPr txBox="1"/>
          <p:nvPr/>
        </p:nvSpPr>
        <p:spPr>
          <a:xfrm>
            <a:off x="914400" y="152400"/>
            <a:ext cx="3260725" cy="72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if-else-if structure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(weight &lt;= 50.0)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category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(weight &lt;= 125.0)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category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(weight &lt;= 200.0)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category =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category = 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8"/>
          <p:cNvSpPr txBox="1"/>
          <p:nvPr/>
        </p:nvSpPr>
        <p:spPr>
          <a:xfrm>
            <a:off x="668338" y="596900"/>
            <a:ext cx="8475662" cy="61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if-else-if structure generic form: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(condition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statements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(condition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statements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 repeat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else-if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many times as needed within reason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	/*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optional but often used for catching errors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last set of statements;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Conditional Operator</a:t>
            </a:r>
            <a:endParaRPr/>
          </a:p>
        </p:txBody>
      </p:sp>
      <p:sp>
        <p:nvSpPr>
          <p:cNvPr id="385" name="Google Shape;385;p5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for the if-else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0"/>
          <p:cNvSpPr txBox="1"/>
          <p:nvPr/>
        </p:nvSpPr>
        <p:spPr>
          <a:xfrm>
            <a:off x="1447800" y="919163"/>
            <a:ext cx="6278563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Operator =   </a:t>
            </a: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ternary operator can be used instead of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(Ternary means it has 3 parts with 2 operators.)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1"/>
          <p:cNvSpPr txBox="1"/>
          <p:nvPr/>
        </p:nvSpPr>
        <p:spPr>
          <a:xfrm>
            <a:off x="990600" y="76200"/>
            <a:ext cx="6301662" cy="6063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Operator - 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_____________________________________________________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if(count &lt;= 100)	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if-else way 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count +=5;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sum = count + hiho;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}___________________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Conditional Operator way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&lt;= 100  ?  </a:t>
            </a:r>
            <a:r>
              <a:rPr b="1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count +=5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</a:t>
            </a:r>
            <a:r>
              <a:rPr b="1" i="0" lang="en-US" sz="1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sum = count + hiho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condition               section          section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to be                     done              done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evaluated              on </a:t>
            </a:r>
            <a:r>
              <a:rPr b="1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on </a:t>
            </a:r>
            <a:r>
              <a:rPr b="1" i="0" lang="en-US" sz="1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condition       condition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61"/>
          <p:cNvSpPr/>
          <p:nvPr/>
        </p:nvSpPr>
        <p:spPr>
          <a:xfrm>
            <a:off x="1752600" y="4419600"/>
            <a:ext cx="228600" cy="533400"/>
          </a:xfrm>
          <a:prstGeom prst="upArrow">
            <a:avLst>
              <a:gd fmla="val 50000" name="adj1"/>
              <a:gd fmla="val 58333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1"/>
          <p:cNvSpPr/>
          <p:nvPr/>
        </p:nvSpPr>
        <p:spPr>
          <a:xfrm>
            <a:off x="3198812" y="4419600"/>
            <a:ext cx="225425" cy="533400"/>
          </a:xfrm>
          <a:prstGeom prst="upArrow">
            <a:avLst>
              <a:gd fmla="val 50000" name="adj1"/>
              <a:gd fmla="val 58344" name="adj2"/>
            </a:avLst>
          </a:prstGeom>
          <a:solidFill>
            <a:srgbClr val="1E4E79"/>
          </a:solidFill>
          <a:ln cap="flat" cmpd="sng" w="9525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1"/>
          <p:cNvSpPr/>
          <p:nvPr/>
        </p:nvSpPr>
        <p:spPr>
          <a:xfrm>
            <a:off x="4413249" y="4419600"/>
            <a:ext cx="228600" cy="533400"/>
          </a:xfrm>
          <a:prstGeom prst="upArrow">
            <a:avLst>
              <a:gd fmla="val 50000" name="adj1"/>
              <a:gd fmla="val 58333" name="adj2"/>
            </a:avLst>
          </a:prstGeom>
          <a:solidFill>
            <a:srgbClr val="385623"/>
          </a:solidFill>
          <a:ln cap="flat" cmpd="sng" w="9525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2"/>
          <p:cNvSpPr txBox="1"/>
          <p:nvPr/>
        </p:nvSpPr>
        <p:spPr>
          <a:xfrm>
            <a:off x="914400" y="0"/>
            <a:ext cx="7145338" cy="686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	/* voltage.c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float led_voltage;          /* Voltage across LED in volts.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float resistor_voltage;   /* Voltage across resistor in volts.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float source_voltage;    /* Voltage of the source in volts.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float circuit_current;      /* Current in the LED in amperes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float resistor_value;      /* Value of resistor in ohms.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printf(“\n\nEnter the source voltage in volts =&gt;  “);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scanf(“%f”, &amp;source_voltage);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printf(“\n\nEnter value of resistor in ohms =&gt;  “);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scanf(“%f”, &amp;resistor_value);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led_voltage  = (source_voltage &lt; 2.3) ? source_voltage: 2.3;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resistor_voltage = source_voltage – led_voltage;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circuit_current = resistor_voltage / resistor_value;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 (“Total circuit current is %f amperes. \n”, circuit_current);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system(“pause”);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524000" y="381000"/>
            <a:ext cx="6248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 c1, c2, c3;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c1 = ‘x’;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c2 = ‘#’: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c3 = ‘\n’;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printf(“%c %c \n”, c1, c2);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putchar(c1);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putchar(32);   /* a space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putchar(c2);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putchar(32);   /* a space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putchar(c3);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# (NL)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# (NL)			where (NL) means a NewLine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3"/>
          <p:cNvSpPr txBox="1"/>
          <p:nvPr/>
        </p:nvSpPr>
        <p:spPr>
          <a:xfrm>
            <a:off x="914400" y="350838"/>
            <a:ext cx="8001000" cy="412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the two ways: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?: 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if-else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led_voltage  = (source_voltage &lt; 2.3) ? source_voltage: 2.3;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 (source_voltage &lt; 2.3)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led_voltage = source_voltage;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else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led_voltage = 2.3;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4"/>
          <p:cNvSpPr txBox="1"/>
          <p:nvPr/>
        </p:nvSpPr>
        <p:spPr>
          <a:xfrm>
            <a:off x="838200" y="609600"/>
            <a:ext cx="7427913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RUNs of the previous program: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source voltage in volts =&gt; 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value of resistor in ohms =&gt; 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circuit current is 0.000000 amperes.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source voltage in volts =&gt; 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value of resistor in ohms =&gt; 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circuit current is 0.540000 amperes.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1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</a:t>
            </a:r>
            <a:endParaRPr/>
          </a:p>
        </p:txBody>
      </p:sp>
      <p:sp>
        <p:nvSpPr>
          <p:cNvPr id="425" name="Google Shape;425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6"/>
          <p:cNvSpPr txBox="1"/>
          <p:nvPr/>
        </p:nvSpPr>
        <p:spPr>
          <a:xfrm>
            <a:off x="990600" y="990600"/>
            <a:ext cx="7445375" cy="3786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if-else-if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produce similar results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they operate in a different way internally.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if-else-if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tests each condition until a True 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encountered.  It does that section, then jumps out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structure.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creates an internal table, determines 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jump to, and then does it.  It does not repeatedly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for true.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7"/>
          <p:cNvSpPr txBox="1"/>
          <p:nvPr/>
        </p:nvSpPr>
        <p:spPr>
          <a:xfrm>
            <a:off x="990600" y="838200"/>
            <a:ext cx="5548313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(code)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case 10: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printf (“Too hot – turn equipment off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case 11: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printf(“Caution – recheck in 5 minutes.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case 13: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printf(“Turn on the circulating fan.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default: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printf(“Normal mode of operation.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8"/>
          <p:cNvSpPr txBox="1"/>
          <p:nvPr/>
        </p:nvSpPr>
        <p:spPr>
          <a:xfrm>
            <a:off x="914400" y="123825"/>
            <a:ext cx="6010275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(code)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case 10: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printf (“Too hot – turn equipment off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 11: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case 12: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printf(“Caution – recheck in 5 minutes.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case 13: case 14: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printf(“Turn on the circulating fan.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default: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printf(“Normal mode of operation.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Note two cases for one print statement, two styles */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9"/>
          <p:cNvSpPr txBox="1"/>
          <p:nvPr/>
        </p:nvSpPr>
        <p:spPr>
          <a:xfrm>
            <a:off x="685800" y="130175"/>
            <a:ext cx="8229600" cy="673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General form of the Switch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(controlling expression or variable)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case label_1: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statements;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label_2: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statements;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default: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statements;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default – optional, recommended*/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break – forces flow-of-control out of the switch statement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0"/>
          <p:cNvSpPr txBox="1"/>
          <p:nvPr>
            <p:ph type="ctrTitle"/>
          </p:nvPr>
        </p:nvSpPr>
        <p:spPr>
          <a:xfrm>
            <a:off x="685800" y="2057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Structures in C</a:t>
            </a:r>
            <a:endParaRPr/>
          </a:p>
        </p:txBody>
      </p:sp>
      <p:sp>
        <p:nvSpPr>
          <p:cNvPr id="455" name="Google Shape;455;p7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bit on Characters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/>
          </a:p>
        </p:txBody>
      </p:sp>
      <p:sp>
        <p:nvSpPr>
          <p:cNvPr id="456" name="Google Shape;456;p7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057400" y="1574800"/>
            <a:ext cx="5654675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printf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%c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print single character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447800" y="685800"/>
            <a:ext cx="4926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three prints do the SAME thing.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putchar(32);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putchar(‘ ‘);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#define SPACE ‘ 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putchar (SPACE);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all print a space.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066800" y="228600"/>
            <a:ext cx="708660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c1, c2;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printf(“Enter two characters (without spaces), then”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“press return: 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scanf(“%c%c”, &amp;c1, &amp;c2);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putchar(c1);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putchar(c2);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%d \n”, c1, c2);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%c %c \n”, c1, c2);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two characters (without spaces), then press return: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 (NL)      		from the keyboard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 			from the putchars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(NL)			from the 1st printf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120 121 (NL)		from the 1st printf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(NL)			from the 1st &amp; 2nd printf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y (nl)			from the 2nd printf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066800" y="228600"/>
            <a:ext cx="5520294" cy="65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c1, c2;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printf(“Enter 2 chars. (no spaces), then press “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“return:  \n “);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 = getchar();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 = getchar();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putchar(c1);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putchar(c2);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putchar(‘\n’);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2 chars. (no spaces), then press return: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 (NL)		from the keyboard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 (NL)		from the putchars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Buffer: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|-----|-----|-------|---------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a   |  b  |  NL  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|-----|-----|-------|---------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