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</p:sldIdLst>
  <p:sldSz cy="6858000" cx="9144000"/>
  <p:notesSz cx="6858000" cy="93138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46553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:notes"/>
          <p:cNvSpPr txBox="1"/>
          <p:nvPr>
            <p:ph idx="12" type="sldNum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2" name="Google Shape;212;p17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ClassExamples/Functions2.c</a:t>
            </a:r>
            <a:endParaRPr/>
          </a:p>
        </p:txBody>
      </p:sp>
      <p:sp>
        <p:nvSpPr>
          <p:cNvPr id="213" name="Google Shape;213;p17:notes"/>
          <p:cNvSpPr txBox="1"/>
          <p:nvPr>
            <p:ph idx="12" type="sldNum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9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5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6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7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8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9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2" type="sldNum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0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1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2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3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4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5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6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7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8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9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2" type="sldNum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0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0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1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2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3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3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4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4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5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5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6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6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7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9" name="Google Shape;399;p47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ClassExamples/functions4.c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7:notes"/>
          <p:cNvSpPr txBox="1"/>
          <p:nvPr>
            <p:ph idx="12" type="sldNum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8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8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9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9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:notes"/>
          <p:cNvSpPr txBox="1"/>
          <p:nvPr>
            <p:ph idx="12" type="sldNum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0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0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1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51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2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2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3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53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4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54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5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55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6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6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7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57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8:notes"/>
          <p:cNvSpPr/>
          <p:nvPr>
            <p:ph idx="2" type="sldImg"/>
          </p:nvPr>
        </p:nvSpPr>
        <p:spPr>
          <a:xfrm>
            <a:off x="858838" y="752475"/>
            <a:ext cx="4948237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8" name="Google Shape;468;p58:notes"/>
          <p:cNvSpPr txBox="1"/>
          <p:nvPr>
            <p:ph idx="1" type="body"/>
          </p:nvPr>
        </p:nvSpPr>
        <p:spPr>
          <a:xfrm>
            <a:off x="666751" y="4702207"/>
            <a:ext cx="5332413" cy="4456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9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9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0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1" name="Google Shape;481;p60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csc60/ClassExamples/StaticDemo.c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60:notes"/>
          <p:cNvSpPr txBox="1"/>
          <p:nvPr>
            <p:ph idx="12" type="sldNum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1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61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2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62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3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63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2" type="sldNum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slide shows the first printf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ClassExamples/Functions1.c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01725" y="698500"/>
            <a:ext cx="4654550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SC25 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ustom Layout">
  <p:cSld name="1_Custom Layou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- Horizontal">
  <p:cSld name="Two Content - Horizontal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827213"/>
            <a:ext cx="8229600" cy="21732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457200" y="4229100"/>
            <a:ext cx="82296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u="non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u="non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u="non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u="non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u="non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u="non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u="non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u="non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u="non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u="non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u="non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-152400" y="95065"/>
            <a:ext cx="9144000" cy="1600200"/>
          </a:xfrm>
          <a:prstGeom prst="rect">
            <a:avLst/>
          </a:prstGeom>
          <a:gradFill>
            <a:gsLst>
              <a:gs pos="0">
                <a:srgbClr val="222A35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457200" y="1143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152400" y="0"/>
            <a:ext cx="0" cy="6858000"/>
          </a:xfrm>
          <a:prstGeom prst="straightConnector1">
            <a:avLst/>
          </a:prstGeom>
          <a:noFill/>
          <a:ln cap="flat" cmpd="sng" w="762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381000" y="0"/>
            <a:ext cx="0" cy="68580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C-5 Functions</a:t>
            </a:r>
            <a:endParaRPr/>
          </a:p>
        </p:txBody>
      </p:sp>
      <p:sp>
        <p:nvSpPr>
          <p:cNvPr id="110" name="Google Shape;110;p1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609600" y="1143000"/>
            <a:ext cx="8679734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after we finish with </a:t>
            </a:r>
            <a:r>
              <a:rPr b="1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1</a:t>
            </a: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value of m in main is m = 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1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void function that does not receive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 from main.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685800" y="152400"/>
            <a:ext cx="8305800" cy="7325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/*-------------------------------------------------------------------*/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function2 (int n, double 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int k, 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double z;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k = 2 * n + 2;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 = 5 * n + 37;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z = 4.0 * x – 58.4;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printf(“function2 is a void function that does receive \n”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“values from main.  The values received from main are:  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“\t n = %d \n\t x = %lf \n\n”, n, 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printf(“function2 creates three new variables, k, m, and z \n”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“These variables have the values : \n”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“\t t = %d \n\t m = %d \n\t z = %lf \n\n”, k, m, z);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/*-------------------------------------------------------------------*/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533401" y="228600"/>
            <a:ext cx="8610600" cy="63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– FINAL – after </a:t>
            </a: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2</a:t>
            </a: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value of m in main is m = 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1 is a void function that does not receive values from main.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function2 is a void function that does receive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 from main.  The values received from main are: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n = 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x = 308.240000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function2 creates three new variables, k, m, and z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variables have the values: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k = 32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m = 112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z = 1174.560000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value of m in main is still m = 15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985574" y="168590"/>
            <a:ext cx="7320225" cy="6678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Form of Functions: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that </a:t>
            </a:r>
            <a:r>
              <a:rPr i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 value: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function_name (parameter declarations)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declarations;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statements;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return;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Example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function2 (int n, double 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prototype for this sort of function: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void function_name (parameter declarations);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Prototype Example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function2 (int n, double x);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p28"/>
          <p:cNvCxnSpPr/>
          <p:nvPr/>
        </p:nvCxnSpPr>
        <p:spPr>
          <a:xfrm flipH="1" rot="10800000">
            <a:off x="1064287" y="5715000"/>
            <a:ext cx="7015426" cy="76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818561" y="152400"/>
            <a:ext cx="8001000" cy="6740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Form of Functions: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that return </a:t>
            </a:r>
            <a:r>
              <a:rPr i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</a:t>
            </a: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 </a:t>
            </a:r>
            <a:r>
              <a:rPr i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one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value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return_type function_name (parameter declarations)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declarations;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statements;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return expression;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Example: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reverse (int num)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prototype for this sort of function: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return_type function_name (parameter declarations);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Prototype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reverse (int num);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561" y="4343400"/>
            <a:ext cx="7035394" cy="109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609600" y="1828800"/>
            <a:ext cx="7783093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use a </a:t>
            </a: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every function that we write;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good engineering practice.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628650" y="1524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Call-by-value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604297" y="1477962"/>
            <a:ext cx="7886700" cy="4770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passing a value to a function,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actual value stored in memory is passed to the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sub-function,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its memory location.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other words,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rPr b="0" i="0" lang="en-US" sz="272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keeps the original copy.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72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sub-function </a:t>
            </a: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gets a xerox copy. 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sub-function alters its xerox copy,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does not change the original copy/value in main.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762000" y="152400"/>
            <a:ext cx="8153400" cy="63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/*--------------------------------------------Functions2.c---------------*/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&lt;stdlib.h&gt;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 = 12;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/*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scope variable (global)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function1 (int a, int b, int c, int d);   /*function prototype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/*----------------------------------------------------------------------------*/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 (void)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int n = 30;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int e, f, g, h, i;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 =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 =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g = 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h = 4;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printf(“\n\nIn main (before call to function 1): \n”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“  m = %d\n  n = %d\n  e = %d\n\n”, m, n, e);   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3"/>
          <p:cNvSpPr txBox="1"/>
          <p:nvPr/>
        </p:nvSpPr>
        <p:spPr>
          <a:xfrm>
            <a:off x="1524000" y="765175"/>
            <a:ext cx="6532301" cy="4555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stop and see the output of that printf: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main (before the call to function1):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 = 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n = 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now on with the code, repeating that printf to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 us in context…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990601" y="838200"/>
            <a:ext cx="7924800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printf(“\n\nIn main (before call to function 1): \n”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“  m = %d\n  n = %d\n  e = %d\n\n”, m, n, e);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 = function1(e, f, g, h);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printf(“After returning to main:  \n”);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printf(“  n = %d \n  m = %d \n  e = %d \n  I = %d\n\n”,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n, m, e, i);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EXIT_SUCCESS;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/*-----end of main -------------------------------------------------------*/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 Functions: 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come with the system.  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already used some of them.</a:t>
            </a:r>
            <a:endParaRPr/>
          </a:p>
          <a:p>
            <a:pPr indent="1651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 	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x = </a:t>
            </a:r>
            <a:r>
              <a:rPr b="1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sqrt</a:t>
            </a: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(y);</a:t>
            </a:r>
            <a:endParaRPr/>
          </a:p>
          <a:p>
            <a:pPr indent="-18732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5"/>
              <a:buFont typeface="Arial"/>
              <a:buNone/>
            </a:pPr>
            <a:r>
              <a:t/>
            </a:r>
            <a:endParaRPr b="0" i="0" sz="240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w = </a:t>
            </a:r>
            <a:r>
              <a:rPr b="1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</a:t>
            </a: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(x,3);</a:t>
            </a:r>
            <a:endParaRPr/>
          </a:p>
          <a:p>
            <a:pPr indent="-42227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Sine = </a:t>
            </a:r>
            <a:r>
              <a:rPr b="1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</a:t>
            </a: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(start);</a:t>
            </a:r>
            <a:endParaRPr/>
          </a:p>
          <a:p>
            <a:pPr indent="1651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653156" y="75605"/>
            <a:ext cx="7347844" cy="6678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/*-------------------------------------------------------------------*/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function1 (int a, int b, int c, int 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n = 400;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printf(“In function1: \n  n = %d \n  m = %d  intially \n”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“  a = %d initially \n\n”, n, m, 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 = 999;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(a &gt;= 1)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a += b + m + 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printf(“   m = %d after being modified \n”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“  a = %d after being modified \n\n”, m, 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return 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 += d + m + 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return 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/*------end of function 1--------------------------------------*/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6"/>
          <p:cNvSpPr txBox="1"/>
          <p:nvPr/>
        </p:nvSpPr>
        <p:spPr>
          <a:xfrm>
            <a:off x="990600" y="304800"/>
            <a:ext cx="5264150" cy="7109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to see the WHOLE 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main (before the call to function1):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 = 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n = 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function1: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n = 400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 = 12 initially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 = 1    initially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= 999 after being modified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1402 after being modified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returning to main: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n = 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 = 999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 = 1402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 of Variables</a:t>
            </a:r>
            <a:endParaRPr/>
          </a:p>
        </p:txBody>
      </p:sp>
      <p:sp>
        <p:nvSpPr>
          <p:cNvPr id="246" name="Google Shape;246;p3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47" name="Google Shape;247;p3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SCOPE</a:t>
            </a:r>
            <a:endParaRPr/>
          </a:p>
        </p:txBody>
      </p:sp>
      <p:sp>
        <p:nvSpPr>
          <p:cNvPr id="253" name="Google Shape;253;p3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8"/>
          <p:cNvSpPr txBox="1"/>
          <p:nvPr/>
        </p:nvSpPr>
        <p:spPr>
          <a:xfrm>
            <a:off x="914400" y="1828800"/>
            <a:ext cx="760095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scope in any programming is a region of the program where a defined variable can have its existence and beyond that variable it cannot be accessed.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three types of Scope.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9"/>
          <p:cNvSpPr txBox="1"/>
          <p:nvPr/>
        </p:nvSpPr>
        <p:spPr>
          <a:xfrm>
            <a:off x="1016181" y="457200"/>
            <a:ext cx="8174482" cy="5878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 of Variables: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arenBoth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local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variables – 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located inside a function or a block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 identifier declared within a block unit 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only active within the block.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blocks are surrounded by { }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an identifier declared within a function is 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active within the function.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533400" y="762000"/>
            <a:ext cx="8822865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 of Variables: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arenBoth" startAt="2"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variables – 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located outside of all functions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 on top of the program.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hold their values throughout the lifetime 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your program 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can be accessed inside any of the 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defined for the program.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1"/>
          <p:cNvSpPr txBox="1"/>
          <p:nvPr/>
        </p:nvSpPr>
        <p:spPr>
          <a:xfrm>
            <a:off x="457201" y="533400"/>
            <a:ext cx="8305800" cy="569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 of Variables: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 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prototype scope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an identifier used in a function prototype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used only within the one line of the prototype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not declared outside that line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treated as local variables with-in a function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take precedence over global variables.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title"/>
          </p:nvPr>
        </p:nvSpPr>
        <p:spPr>
          <a:xfrm>
            <a:off x="628650" y="381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do you Declare Variables?</a:t>
            </a:r>
            <a:endParaRPr/>
          </a:p>
        </p:txBody>
      </p:sp>
      <p:sp>
        <p:nvSpPr>
          <p:cNvPr id="278" name="Google Shape;278;p42"/>
          <p:cNvSpPr txBox="1"/>
          <p:nvPr>
            <p:ph idx="1" type="body"/>
          </p:nvPr>
        </p:nvSpPr>
        <p:spPr>
          <a:xfrm>
            <a:off x="628650" y="1367127"/>
            <a:ext cx="7693025" cy="5033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Outside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any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definition</a:t>
            </a:r>
            <a:endParaRPr/>
          </a:p>
          <a:p>
            <a:pPr indent="0" lvl="1" marL="25717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.e.g., </a:t>
            </a:r>
            <a:r>
              <a:rPr b="0" i="0" lang="en-US" sz="28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Prior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the start of the </a:t>
            </a:r>
            <a:r>
              <a:rPr b="1" i="0" lang="en-US" sz="28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main()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</a:t>
            </a:r>
            <a:endParaRPr/>
          </a:p>
          <a:p>
            <a:pPr indent="0" lvl="1" marL="25717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Global/external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variables </a:t>
            </a:r>
            <a:endParaRPr/>
          </a:p>
          <a:p>
            <a:pPr indent="0" lvl="1" marL="25717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rgbClr val="0033CC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Within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after the opening </a:t>
            </a:r>
            <a:r>
              <a:rPr b="1" i="0" lang="en-US" sz="28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1" marL="25717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the function </a:t>
            </a:r>
            <a:endParaRPr/>
          </a:p>
          <a:p>
            <a:pPr indent="0" lvl="1" marL="25717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rgbClr val="0033CC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Within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of code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after the</a:t>
            </a:r>
            <a:r>
              <a:rPr b="0" i="0" lang="en-US" sz="28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8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1" marL="25717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the area surrounded by the </a:t>
            </a:r>
            <a:r>
              <a:rPr b="1" i="0" lang="en-US" sz="28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{}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braces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Numbers</a:t>
            </a:r>
            <a:endParaRPr/>
          </a:p>
        </p:txBody>
      </p:sp>
      <p:sp>
        <p:nvSpPr>
          <p:cNvPr id="284" name="Google Shape;284;p4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85" name="Google Shape;285;p4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4"/>
          <p:cNvSpPr txBox="1"/>
          <p:nvPr/>
        </p:nvSpPr>
        <p:spPr>
          <a:xfrm>
            <a:off x="522891" y="304800"/>
            <a:ext cx="8610599" cy="5940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NUMBERS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stdlib.h there is a function to generate random numbers: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		int rand (void);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generates a random integer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between 0 and RAND_MAX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RAND_MAX is a system-defined integer in stdlib.h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 our system, it is: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/* The largest number rand will return (same 		      as INT_MAX). 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#define RAND_MAX        2,147,483,647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685800" y="152400"/>
            <a:ext cx="7543800" cy="5478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Vocabulary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Prototype 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definition or outline of a function to be used.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function requires a Function Prototype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Prototype can tell us: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function will return a value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values will be sent in to the function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type those values have (int, double, etc)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name of the function.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5"/>
          <p:cNvSpPr txBox="1"/>
          <p:nvPr/>
        </p:nvSpPr>
        <p:spPr>
          <a:xfrm>
            <a:off x="1143000" y="1066800"/>
            <a:ext cx="7024231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numbers are generated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a seed value.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default, the seed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6"/>
          <p:cNvSpPr txBox="1"/>
          <p:nvPr/>
        </p:nvSpPr>
        <p:spPr>
          <a:xfrm>
            <a:off x="569731" y="152400"/>
            <a:ext cx="8574269" cy="624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 (“%i %i %i\n”, rand( ), rand( ), rand( )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41  18467  6334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(k=1; k &lt;= 10; k++)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printf(“%i”, rand( )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41  18467  6334  26500  19169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15724  11478  29358  26962  24464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two examples show that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 ( )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 random.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7"/>
          <p:cNvSpPr txBox="1"/>
          <p:nvPr/>
        </p:nvSpPr>
        <p:spPr>
          <a:xfrm>
            <a:off x="609600" y="685800"/>
            <a:ext cx="8298396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numbers are generated using a seed value.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default, the seed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same random number sequence will be generated given a certain seed.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called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pseudo-randomness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8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8"/>
          <p:cNvSpPr txBox="1"/>
          <p:nvPr/>
        </p:nvSpPr>
        <p:spPr>
          <a:xfrm>
            <a:off x="822325" y="569913"/>
            <a:ext cx="1847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8"/>
          <p:cNvSpPr txBox="1"/>
          <p:nvPr/>
        </p:nvSpPr>
        <p:spPr>
          <a:xfrm>
            <a:off x="685800" y="587231"/>
            <a:ext cx="7829550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change the value of seed from the default by using another function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srand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 prototype in stdlib.h is: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srand (unsigned int);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different seed will generate a different sequence of random numbers.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9"/>
          <p:cNvSpPr txBox="1"/>
          <p:nvPr/>
        </p:nvSpPr>
        <p:spPr>
          <a:xfrm>
            <a:off x="1066800" y="288192"/>
            <a:ext cx="7448550" cy="5663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 seed;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printf(“Enter a seed: ‘);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scanf(“%u”, &amp;seed);         /* %u for unsigned int*/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srand(seed);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printf(“%i”, rand( )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seed of 1     →  41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seed of 123 → 440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seed of 5     → 54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using the different seeds produces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list of numbers that look random.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50"/>
          <p:cNvSpPr txBox="1"/>
          <p:nvPr/>
        </p:nvSpPr>
        <p:spPr>
          <a:xfrm>
            <a:off x="781050" y="373386"/>
            <a:ext cx="6705600" cy="5847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/*-------------------------------------------------------------------*/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 This program generates and prints ten random    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 integers between user-specified limits.                  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&lt;stdlib.h&gt;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rand_int(int a, int b);      // function prototype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/*-------------------------------------------------------------------*/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main(void)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/*  Declare variables and function prototypes. 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unsigned int seed;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int 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int 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int 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char go_on[3] = "y";  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51"/>
          <p:cNvSpPr txBox="1"/>
          <p:nvPr/>
        </p:nvSpPr>
        <p:spPr>
          <a:xfrm>
            <a:off x="838200" y="457200"/>
            <a:ext cx="8382000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(go_on[0] == 'y' || go_on[0] == 'Y')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/*  Get seed value and interval limits. 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printf("\nEnter a positive integer seed value:  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scanf("%u",&amp;seed);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srand(seed);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printf("\nEnter integer limits a and b (a&lt;b):  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scanf("%i %i",&amp;a,&amp;b);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/*  Generate and print ten random numbers 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printf("\nRandom Numbers: \n\n");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for (k=1; k&lt;=10; k++)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printf("%i ",rand_int(a,b));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printf("\n\n");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printf("Enter \"y\" or \"Y\" for YES if you wish to continue:  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scanf("%s", go_on);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52"/>
          <p:cNvSpPr txBox="1"/>
          <p:nvPr/>
        </p:nvSpPr>
        <p:spPr>
          <a:xfrm>
            <a:off x="762000" y="533400"/>
            <a:ext cx="7986081" cy="600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return EXIT_SUCCESS: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/*------End of main--------------------------------------------*/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 This function generates one random integer      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 between specified limits a and b (a&lt;b).               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rand_int(int a, int 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return (rand( ) % (b - a + 1) + 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/*------End of rand_int---------------------------------------*/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that “return” more than one value</a:t>
            </a:r>
            <a:endParaRPr/>
          </a:p>
        </p:txBody>
      </p:sp>
      <p:sp>
        <p:nvSpPr>
          <p:cNvPr id="346" name="Google Shape;346;p5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47" name="Google Shape;347;p5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54"/>
          <p:cNvSpPr txBox="1"/>
          <p:nvPr/>
        </p:nvSpPr>
        <p:spPr>
          <a:xfrm>
            <a:off x="1143000" y="1143000"/>
            <a:ext cx="67818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a look at a variable.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name      →   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counter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          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←  contents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address  →   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664136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54"/>
          <p:cNvSpPr/>
          <p:nvPr/>
        </p:nvSpPr>
        <p:spPr>
          <a:xfrm>
            <a:off x="3733800" y="3120642"/>
            <a:ext cx="1066800" cy="445919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685800" y="152400"/>
            <a:ext cx="8077200" cy="5139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Prototype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functions that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write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prototype is located: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Above the line “int main(void)”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Later we will learn to put them in a separate file.</a:t>
            </a:r>
            <a:endParaRPr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functions that come with the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prototype is located in the system include file.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 The prototype for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located in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stdio.h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we are not required to re-enter it as long as our program starts with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&lt;stdio.h&gt;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55"/>
          <p:cNvSpPr txBox="1"/>
          <p:nvPr/>
        </p:nvSpPr>
        <p:spPr>
          <a:xfrm>
            <a:off x="819150" y="304800"/>
            <a:ext cx="7696200" cy="5139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use of operators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We will use the </a:t>
            </a: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operator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address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of the variable to a sub-function.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Inside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sub-function, we will use the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indirection operator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	(the asterisk)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to refer to the contents of the variable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rather than its address.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56"/>
          <p:cNvSpPr txBox="1"/>
          <p:nvPr/>
        </p:nvSpPr>
        <p:spPr>
          <a:xfrm>
            <a:off x="762000" y="41126"/>
            <a:ext cx="7620000" cy="683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&lt;stdio.h&gt;		//Functions3.c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&lt;stdlib.h&gt;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&lt;math.h&gt;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find_area(double s,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double *b, double *h, double *a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/* function prototype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/*-----------------------------------------------------------------------*/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main(void)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double side = 5.1875;  /* triangle parts*/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double base = 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double height = 5;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double area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printf ("\nIn main before function, the values are:  \n"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"    Side   = %f \n"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“    Base   = %f \n"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"    Height = %f \n"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"    Area   = %f \n", side, base, height, area);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7"/>
          <p:cNvSpPr txBox="1"/>
          <p:nvPr/>
        </p:nvSpPr>
        <p:spPr>
          <a:xfrm>
            <a:off x="1981200" y="990600"/>
            <a:ext cx="63246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of the Run: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main before function, the values are: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Side    = 5.187500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Base   = 3.000000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Height = 5.000000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Area    = 0.000000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8"/>
          <p:cNvSpPr txBox="1"/>
          <p:nvPr/>
        </p:nvSpPr>
        <p:spPr>
          <a:xfrm>
            <a:off x="514350" y="315497"/>
            <a:ext cx="8477250" cy="569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/* after the printf statement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find_area(side,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&amp;base, &amp;height, &amp;area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printf ("\nIn main after function, the values are: \n"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"    Side   = %f \n"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"    Base   = %f \n"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"    Height = %f \n"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"    Area   = %f \n\n", side, base, height, area);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return EXIT_SUCCESS;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/*----end of main-----------------------------------------------*/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59"/>
          <p:cNvSpPr txBox="1"/>
          <p:nvPr/>
        </p:nvSpPr>
        <p:spPr>
          <a:xfrm>
            <a:off x="457200" y="228600"/>
            <a:ext cx="8686800" cy="63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/*----------------------------------------------------------------------*/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 This function will calculate the area of a triangle     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find_area(double s,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double *b, double *h, double *a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 (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*b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* (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*h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 / 2.0;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 = 400;    /* Just to see what will happen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printf ("\n   In find_area after computation, the values are: \n"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"       Side   = %f \n"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"       Base   = %f \n"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"       Height = %f \n"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"       Area   = %f \n", s,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*b, *h, *a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return;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/*------end of find_area-------------------------------------------*/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60"/>
          <p:cNvSpPr txBox="1"/>
          <p:nvPr/>
        </p:nvSpPr>
        <p:spPr>
          <a:xfrm>
            <a:off x="1524000" y="0"/>
            <a:ext cx="6415859" cy="6709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of the Run: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main before function, the values are: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Side   = 5.187500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Base   = 3.000000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Height = 5.000000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Area   = 0.000000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In find_area after computation, the values are: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Side   = 400.000000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Base   = 3.000000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Height = 5.000000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Area   = 7.500000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main after function, the values are: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Side   = 5.187500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Base   = 3.000000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Height = 5.000000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Area   = 7.500000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61"/>
          <p:cNvSpPr txBox="1"/>
          <p:nvPr/>
        </p:nvSpPr>
        <p:spPr>
          <a:xfrm>
            <a:off x="762000" y="838200"/>
            <a:ext cx="7283450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to really understand why the “&amp;” and “*” pair work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(the address operator and the indirection operator).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re-run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above program but this time we will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out the actual addresses in memory of the variables we used.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%p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prints an address in a notation consistent with the 	addressing scheme of our computers.  (for our 	computers, this is HEX)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%u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prints an unsigned integer (in base ten)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62"/>
          <p:cNvSpPr txBox="1"/>
          <p:nvPr/>
        </p:nvSpPr>
        <p:spPr>
          <a:xfrm>
            <a:off x="838200" y="609600"/>
            <a:ext cx="7772400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/*------------------------------------------------------------------------*/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&lt;stdio.h&gt;		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//functions4.c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&lt;stdlib.h&gt;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&lt;math.h&gt;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find_area(double s, double *b, double *h, double *a);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/* function prototype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/*------------------------------------------------------------------------*/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main(void)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double side    = 5.1875;  /* triangle parts*/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double base   = 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double height = 5;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double area    = 0;    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63"/>
          <p:cNvSpPr txBox="1"/>
          <p:nvPr/>
        </p:nvSpPr>
        <p:spPr>
          <a:xfrm>
            <a:off x="685800" y="228600"/>
            <a:ext cx="8077200" cy="63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printf ("\n In main before function, the values are:  \n"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"    Side    = %f \n"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"    Base   = %f \n"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"    Height = %f \n"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"    Area    = %f \n", side, base, height, area);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/* </a:t>
            </a:r>
            <a:r>
              <a:rPr i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NEW Printf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follows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printf ("\n In main, the addresses are: \n"             	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"    Side    = %p   %u\n"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"    Base   = %p   %u\n"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"    Height = %p   %u\n"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"    Area    = %p   %u\n",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	&amp;side,&amp;side,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&amp;base,&amp;base,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&amp;height,&amp;height,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&amp;area,&amp;area);	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64"/>
          <p:cNvSpPr txBox="1"/>
          <p:nvPr/>
        </p:nvSpPr>
        <p:spPr>
          <a:xfrm>
            <a:off x="1676400" y="838200"/>
            <a:ext cx="5638800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main before function, the values are: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Side    = 5.187500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Base   = 3.000000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Height = 5.000000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Area    = 0.000000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main, the addresses are: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Side    = 0012FF78   1245048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Base   = 0012FF70   1245040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Height = 0012FF68   1245032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Area    = 0012FF60   1245024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533400" y="165835"/>
            <a:ext cx="7391400" cy="6555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example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/*--------------------------------------------------------*/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&lt;stdlib.h&gt;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reverse (int num);        /* function prototype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/*--------------------------------------------------------*/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 (void)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int num_in;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printf ("\nEnter a 2-digit number:  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scanf ("%i", &amp;num_in);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printf ("\n\nThe number %i reversed is %d \n\n",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num_in,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reverse(num_in)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return EXIT_SUCCESS;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/*---End of main-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-----*/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65"/>
          <p:cNvSpPr txBox="1"/>
          <p:nvPr/>
        </p:nvSpPr>
        <p:spPr>
          <a:xfrm>
            <a:off x="874877" y="609600"/>
            <a:ext cx="7616825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/* rest of function main 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find_area(side, &amp;base, &amp;height, &amp;area);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printf ("\nIn main after function, the values are: \n"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"    Side    = %f \n"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"    Base   = %f \n"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"    Height = %f \n"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“    Area    = %f \n", side, base, height, area);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return EXIT_SUCCESS;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/*-----end of main---------------------------------------------------*/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66"/>
          <p:cNvSpPr txBox="1"/>
          <p:nvPr/>
        </p:nvSpPr>
        <p:spPr>
          <a:xfrm>
            <a:off x="685800" y="136524"/>
            <a:ext cx="8458200" cy="63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 This function will calculate the area of a triangle     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find_area(double s, double *b, double *h, double *a)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*a = ( *b * *h) / 2.0;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 = 400;    /* Just to see what will happen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printf ("\n   In find_area after computation, the values are: \n"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"       Side    = %f \n"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"       Base   = %f \n"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"       Height = %f \n"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"       Area    = %f \n", s, *b, *h, *a);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printf ("\n   In find_area, the addresses are: \n"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"       Side    = %p   %u\n"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"       Base   = %p   %u\n"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"       Height = %p   %u\n"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"       Area    = %p   %u\n", &amp;s,&amp;s,  b,b,  h,h,  a,a);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return;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/*----end of find_area---*/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67"/>
          <p:cNvSpPr txBox="1"/>
          <p:nvPr/>
        </p:nvSpPr>
        <p:spPr>
          <a:xfrm>
            <a:off x="1371600" y="1143000"/>
            <a:ext cx="6324600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In find_area after computation, the values are: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Side    = 400.000000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Base   = 3.000000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Height = 5.000000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Area    = 7.500000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In find_area, the addresses are: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Side    = 0012FF00   1244928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Base   = 0012FF70   1245040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Height = 0012FF68   1245032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Area    = 0012FF60   1245024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68"/>
          <p:cNvSpPr txBox="1"/>
          <p:nvPr/>
        </p:nvSpPr>
        <p:spPr>
          <a:xfrm>
            <a:off x="1752600" y="1066800"/>
            <a:ext cx="55626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main after function, the values are: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Side    = 5.187500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Base   = 3.000000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Height = 5.000000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Area    = 7.500000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on Scope of Variables</a:t>
            </a:r>
            <a:endParaRPr/>
          </a:p>
        </p:txBody>
      </p:sp>
      <p:sp>
        <p:nvSpPr>
          <p:cNvPr id="445" name="Google Shape;445;p6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46" name="Google Shape;446;p6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70"/>
          <p:cNvSpPr txBox="1"/>
          <p:nvPr/>
        </p:nvSpPr>
        <p:spPr>
          <a:xfrm>
            <a:off x="762000" y="304800"/>
            <a:ext cx="7924800" cy="680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 Classes Specifiers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the default.  We may use the word “auto”.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Ex.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	auto int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for global variables initially declared in other files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	extern  int  count;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specifies that memory for this local variable should be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kept or saved even after control has returned 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the calling function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static  int  function_count;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specifies use of computer registers, rather than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memory IF POSSIBLE.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register  int  speed;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typedef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to be covered in class later this semester.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71"/>
          <p:cNvSpPr txBox="1"/>
          <p:nvPr/>
        </p:nvSpPr>
        <p:spPr>
          <a:xfrm>
            <a:off x="685800" y="76200"/>
            <a:ext cx="3276600" cy="6555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</a:t>
            </a:r>
            <a:r>
              <a:rPr b="1" lang="en-US" sz="2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1" lang="en-US" sz="2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 Class</a:t>
            </a:r>
            <a:r>
              <a:rPr b="1" lang="en-US" sz="2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count=0;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(void)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int x, y, z;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/*---------------------------*/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 int count;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(int a, int b)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int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/*---------------------------*/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 int count;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(int sum)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/*---------------------------*/</a:t>
            </a:r>
            <a:endParaRPr/>
          </a:p>
        </p:txBody>
      </p:sp>
      <p:sp>
        <p:nvSpPr>
          <p:cNvPr id="459" name="Google Shape;459;p71"/>
          <p:cNvSpPr txBox="1"/>
          <p:nvPr/>
        </p:nvSpPr>
        <p:spPr>
          <a:xfrm>
            <a:off x="4724400" y="291049"/>
            <a:ext cx="4132066" cy="6555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global variable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referenced by </a:t>
            </a:r>
            <a:r>
              <a:rPr b="1" i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1" i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check.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x, y. &amp; z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local variables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referenced only by </a:t>
            </a:r>
            <a:r>
              <a:rPr b="1" i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b, x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local variables only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referenced by </a:t>
            </a:r>
            <a:r>
              <a:rPr b="1" i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local variable that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only be referenced by </a:t>
            </a:r>
            <a:r>
              <a:rPr b="1" i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TWO local variables </a:t>
            </a:r>
            <a:r>
              <a:rPr b="1" i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they are different variables with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scopes.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0" name="Google Shape;460;p71"/>
          <p:cNvCxnSpPr/>
          <p:nvPr/>
        </p:nvCxnSpPr>
        <p:spPr>
          <a:xfrm>
            <a:off x="4114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2"/>
          <p:cNvSpPr txBox="1"/>
          <p:nvPr>
            <p:ph idx="1" type="subTitle"/>
          </p:nvPr>
        </p:nvSpPr>
        <p:spPr>
          <a:xfrm>
            <a:off x="1066800" y="2590800"/>
            <a:ext cx="6921500" cy="164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Variables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3"/>
          <p:cNvSpPr txBox="1"/>
          <p:nvPr>
            <p:ph type="title"/>
          </p:nvPr>
        </p:nvSpPr>
        <p:spPr>
          <a:xfrm>
            <a:off x="457200" y="273050"/>
            <a:ext cx="8228013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 Rules for “Static” variables</a:t>
            </a:r>
            <a:endParaRPr/>
          </a:p>
        </p:txBody>
      </p:sp>
      <p:sp>
        <p:nvSpPr>
          <p:cNvPr id="471" name="Google Shape;471;p73"/>
          <p:cNvSpPr txBox="1"/>
          <p:nvPr>
            <p:ph idx="1" type="body"/>
          </p:nvPr>
        </p:nvSpPr>
        <p:spPr>
          <a:xfrm>
            <a:off x="457200" y="1604963"/>
            <a:ext cx="8228013" cy="4551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Variables: use static prefix on functions and variable declarations to </a:t>
            </a:r>
            <a:r>
              <a:rPr b="1" i="0" lang="en-US" sz="296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 scope</a:t>
            </a:r>
            <a:endParaRPr/>
          </a:p>
          <a:p>
            <a:pPr indent="1651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prefix on external variables will limit scope to the rest of the source file (not accessible in other files)‏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4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prefix on functions will make them invisible to other files</a:t>
            </a:r>
            <a:endParaRPr/>
          </a:p>
          <a:p>
            <a:pPr indent="-6984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prefix on internal variables will create permanent private storage; retained even upon function exit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operator:  sizeof()</a:t>
            </a:r>
            <a:endParaRPr/>
          </a:p>
        </p:txBody>
      </p:sp>
      <p:sp>
        <p:nvSpPr>
          <p:cNvPr id="477" name="Google Shape;477;p7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sizeof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operator may be used to determine the size of a data object or type.</a:t>
            </a:r>
            <a:endParaRPr/>
          </a:p>
        </p:txBody>
      </p:sp>
      <p:sp>
        <p:nvSpPr>
          <p:cNvPr id="478" name="Google Shape;478;p7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838200" y="350501"/>
            <a:ext cx="6858000" cy="63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/*----------------------------------------------------------*/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This function will reverse a two digit number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reverse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(int num)	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int digit1, digit2;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digit1 = num / 10;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digit2 = num % 10;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return (digit2 * 10) + digit1;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/*---End of reverse------------------------------------*/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Run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 27 reversed is 72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75"/>
          <p:cNvSpPr txBox="1"/>
          <p:nvPr/>
        </p:nvSpPr>
        <p:spPr>
          <a:xfrm>
            <a:off x="914400" y="152400"/>
            <a:ext cx="8229600" cy="7017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Demonstrate static variables (4_UNIX)        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&lt;stdlib.h&gt;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name[100];                   /* variable accessible from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files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int i;                              /* variable accessible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from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file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int max_so_far(int);   /* function prototype accessible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from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file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 (void)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int val[] = {14, 25, 10, 100, 20};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int i;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for (i=0; i&lt;sizeof(val)/sizeof(int); 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printf("max = %d \n", max_so_far(val[i]));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(EXIT_SUCCESS);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/*-----------------------------------------------*/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76"/>
          <p:cNvSpPr txBox="1"/>
          <p:nvPr/>
        </p:nvSpPr>
        <p:spPr>
          <a:xfrm>
            <a:off x="914400" y="457200"/>
            <a:ext cx="822960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/*-----------------------------------------------*/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code for the function                       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max_so_far(int curr)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static int biggest=0;       /*Variable whose value is retained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between each function call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if(curr &gt; biggest)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biggest=curr;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biggest;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/*-----------------------------------------------*/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77"/>
          <p:cNvSpPr txBox="1"/>
          <p:nvPr/>
        </p:nvSpPr>
        <p:spPr>
          <a:xfrm>
            <a:off x="914400" y="457200"/>
            <a:ext cx="8229600" cy="4216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run with the static variable: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[bielr@athena ClassExamples]&gt; a.out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= 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= 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= 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= 100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= 100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[bielr@athena ClassExamples]&gt;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8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C-5 </a:t>
            </a: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/>
          </a:p>
        </p:txBody>
      </p:sp>
      <p:sp>
        <p:nvSpPr>
          <p:cNvPr id="503" name="Google Shape;503;p78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End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7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990600" y="58846"/>
            <a:ext cx="7391400" cy="6740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&lt;stdio.h&gt;		//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example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&lt;stdlib.h&gt;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function1 (void);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/* function prototypes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function2 (int n, double x);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/*--------------------------------------------------------*/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 (void)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  int m;   double 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 = 15;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y = 308.24;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printf (“The value of m in main is m = %d \n\n”, m);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function1 ( );	/* has no argument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function2 (m, 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printf (“The value of m in main is still m = %d \n\n”, m);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EXIT_SUCCESS;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/*--------------------------------------------------------*/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2057400" y="1524000"/>
            <a:ext cx="56388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after the 1</a:t>
            </a:r>
            <a:r>
              <a:rPr baseline="30000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printf in main: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value of m in main is m = 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838200" y="838200"/>
            <a:ext cx="75438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/*---------------------------------------------------------*/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function1 (void)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printf(“function 1 is a void function that does”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” not receive values from main. \n\n”);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/*---------------------------------------------------------*/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