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8ACBC3B-6EAF-4A51-89F0-710C67D10BD1}">
  <a:tblStyle styleId="{D8ACBC3B-6EAF-4A51-89F0-710C67D10BD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9B5A3BA2-9005-4895-8475-F3E9055DF0B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3" name="Google Shape;26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SC25 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- Horizontal">
  <p:cSld name="Two Content - Horizontal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-152400" y="95250"/>
            <a:ext cx="9144000" cy="1600200"/>
          </a:xfrm>
          <a:prstGeom prst="rect">
            <a:avLst/>
          </a:prstGeom>
          <a:gradFill>
            <a:gsLst>
              <a:gs pos="0">
                <a:srgbClr val="222A35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827213"/>
            <a:ext cx="8229600" cy="2173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457200" y="4229100"/>
            <a:ext cx="82296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1143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152400" y="0"/>
            <a:ext cx="0" cy="6858000"/>
          </a:xfrm>
          <a:prstGeom prst="straightConnector1">
            <a:avLst/>
          </a:prstGeom>
          <a:noFill/>
          <a:ln cap="flat" cmpd="sng" w="762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381000" y="0"/>
            <a:ext cx="0" cy="68580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C-6 ARRAYS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1066800" y="762000"/>
            <a:ext cx="5308600" cy="323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Printing Arrays – example 2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(k = 0; k &lt;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k++)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printf(“%d \n”, miles[k]);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762000" y="228600"/>
            <a:ext cx="5309274" cy="59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Printing Arrays – example 3: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(k = 0; k &lt;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MSIZE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k++)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if (k % 4 ==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printf(“\n %f”, miles[k]);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printf(“%f   “, miles[k]);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printf(“\n”);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Prints 4 numbers per line.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2133600" y="914400"/>
            <a:ext cx="5241925" cy="24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Precedence of [ ]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] appears high on chart with (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are at the same level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838200" y="152400"/>
            <a:ext cx="6340197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/*--------------------------------------------------------*/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 try initialization of array with 2 values     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&lt;stdlib.h&gt;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int i;		/* loop counter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int a[10] = {1, 2};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for (i = 0; i &lt; 10;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printf("\nPosition %i has %i", i, a[i]);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printf("\n\n");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return EXIT_SUCCESS;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990600" y="304800"/>
            <a:ext cx="6400800" cy="5816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run looks like this: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 0 has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Position 1 has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Position 2 has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Position 3 has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Position 4 has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Position 5 has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Position 6 has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Position 7 has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Position 8 has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Position 9 has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part of an array is initialized,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remaining array is initialized to zero.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&amp; Arrays</a:t>
            </a:r>
            <a:endParaRPr/>
          </a:p>
        </p:txBody>
      </p:sp>
      <p:sp>
        <p:nvSpPr>
          <p:cNvPr id="199" name="Google Shape;199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762000" y="304800"/>
            <a:ext cx="7788671" cy="6063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Arguments and Arrays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Arrays are not the same as simple variables.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variables in function call are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call-by-value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Value of variables passed to function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(xerox copy concept)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Arrays in function call are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call-by-address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The starting address of the array is passed to 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Not just the values!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The function can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values in the array.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(original copy concept)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Just like what we did with the ( &amp; * ) pair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838200" y="457200"/>
            <a:ext cx="7596823" cy="5386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Prototype: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max (double x[ ], int 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where x is an array and n is its size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main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declare an array and use it in this function call: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y[N];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declare array of size N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npts;            /* actual length of array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printf(“The maximum value is: %f \n”, max(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npts));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685800" y="457200"/>
            <a:ext cx="7909345" cy="39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Examples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x[10] = {-5, 4, 3};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initializing sequence is shorter than the array, then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rest of the values are initialized to zero.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Values of x: -5, 4, 3, 0, 0, 0, 0, 0, 0,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1143000" y="685800"/>
            <a:ext cx="4924169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contents of this array: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z[4];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z[1] = -5.5;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z[2] = z[3] = fabs(z[1]);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Dimensional Arrays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914400" y="533400"/>
            <a:ext cx="4924169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contents of this array: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z[4];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z[1] = -5.5;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z[2] = z[3] = fabs(z[1]);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 would be: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?    -5.5    5.5    5.5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861353" y="381000"/>
            <a:ext cx="5596597" cy="5201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contents of this array: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time[9];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(k = 0; k &lt; 9; k++)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time[k] = (k – 4) * 0.1;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838200" y="299831"/>
            <a:ext cx="7273145" cy="6432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contents of this array: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time[9];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(k = 0; k &lt; 9; k++)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time[k] = (k – 4) * 0.1;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 would be: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-0.4    -0.3   -0.2    -0.1    0.0    0.1    0.2    0.3    0.4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914400" y="354013"/>
            <a:ext cx="6821676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what is printed for the following: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k, s[ ] = {3, 8, 15, 21, 30, 41};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(k = 0; k &lt; 6; k += 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printf(“%i  %i  \n”, s[k], s[k + 1]);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9"/>
          <p:cNvSpPr txBox="1"/>
          <p:nvPr/>
        </p:nvSpPr>
        <p:spPr>
          <a:xfrm>
            <a:off x="630762" y="152400"/>
            <a:ext cx="7598838" cy="621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what is printed for the following: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k, s[ ] = {3, 8, 15, 21, 30, 41};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   1       2        3         4        5   ←position in array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(k = 0; k &lt; 6; k += 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printf(“%i  %i  \n”, s[k], s[k + 1]);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would print: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3     8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15   21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30   41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0"/>
          <p:cNvSpPr txBox="1"/>
          <p:nvPr/>
        </p:nvSpPr>
        <p:spPr>
          <a:xfrm>
            <a:off x="990600" y="381000"/>
            <a:ext cx="6821676" cy="612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what is printed for the following: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k, s[ ] = {3, 8, 15, 21, 30, 41};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(k = 0; k &lt; 6; k++)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if (s[k] % 2 ==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printf(“%i”, s[k]);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1"/>
          <p:cNvSpPr txBox="1"/>
          <p:nvPr/>
        </p:nvSpPr>
        <p:spPr>
          <a:xfrm>
            <a:off x="990600" y="192271"/>
            <a:ext cx="6821676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what is printed for the following: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k, s[ ] = {3, 8, 15, 21, 30, 41};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(k = 0; k &lt; 6; k++)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if (s[k] % 2 ==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printf(“%i”, s[k]);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8 30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Dimensional Arrays</a:t>
            </a:r>
            <a:b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3"/>
          <p:cNvSpPr txBox="1"/>
          <p:nvPr/>
        </p:nvSpPr>
        <p:spPr>
          <a:xfrm>
            <a:off x="1066800" y="365125"/>
            <a:ext cx="6408738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Two-dimensional Arrays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Arrays with both rows and columns:</a:t>
            </a:r>
            <a:endParaRPr/>
          </a:p>
        </p:txBody>
      </p:sp>
      <p:graphicFrame>
        <p:nvGraphicFramePr>
          <p:cNvPr id="281" name="Google Shape;281;p43"/>
          <p:cNvGraphicFramePr/>
          <p:nvPr/>
        </p:nvGraphicFramePr>
        <p:xfrm>
          <a:off x="10668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{9B5A3BA2-9005-4895-8475-F3E9055DF0B7}</a:tableStyleId>
              </a:tblPr>
              <a:tblGrid>
                <a:gridCol w="1219200"/>
                <a:gridCol w="1371600"/>
                <a:gridCol w="1447800"/>
                <a:gridCol w="1371600"/>
                <a:gridCol w="1524000"/>
              </a:tblGrid>
              <a:tr h="51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2800"/>
                        <a:buFont typeface="Calibri"/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 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6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2800"/>
                        <a:buFont typeface="Calibri"/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 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2800"/>
                        <a:buFont typeface="Calibri"/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 2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9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Calibri"/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008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Calibri"/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008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Calibri"/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008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2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Calibri"/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008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3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4"/>
          <p:cNvSpPr txBox="1"/>
          <p:nvPr/>
        </p:nvSpPr>
        <p:spPr>
          <a:xfrm>
            <a:off x="782638" y="838200"/>
            <a:ext cx="7696200" cy="403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Row first, then column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c[3][4];  	/* the array on the last slide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c[3][4] = {{-1, 3, 2, 6}, {5, 3, 1, -1}, {10, 4, -2, 9}};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/* initialization of the same array */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named </a:t>
            </a: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seconds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graphicFrame>
        <p:nvGraphicFramePr>
          <p:cNvPr id="123" name="Google Shape;123;p18"/>
          <p:cNvGraphicFramePr/>
          <p:nvPr/>
        </p:nvGraphicFramePr>
        <p:xfrm>
          <a:off x="7620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{D8ACBC3B-6EAF-4A51-89F0-710C67D10BD1}</a:tableStyleId>
              </a:tblPr>
              <a:tblGrid>
                <a:gridCol w="2737075"/>
                <a:gridCol w="3600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Contents of the Cell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Name of Each Cell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10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seconds [0] 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13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seconds [1] 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9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seconds [2] 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45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seconds [3] 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14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seconds [4] </a:t>
                      </a:r>
                      <a:endParaRPr/>
                    </a:p>
                  </a:txBody>
                  <a:tcPr marT="45725" marB="45725" marR="91425" marL="91425"/>
                </a:tc>
              </a:tr>
            </a:tbl>
          </a:graphicData>
        </a:graphic>
      </p:graphicFrame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838200" y="5334000"/>
            <a:ext cx="62611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array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five values.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5"/>
          <p:cNvSpPr txBox="1"/>
          <p:nvPr/>
        </p:nvSpPr>
        <p:spPr>
          <a:xfrm>
            <a:off x="1030288" y="533400"/>
            <a:ext cx="7046912" cy="526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nested loops with two-dim. arrays.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in this array when it is finished?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r, c, x[3][4];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(r = 0; r &lt; 3; r++)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for (c = 0; c &lt; 4; c++)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x[r][c] = 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6"/>
          <p:cNvSpPr txBox="1"/>
          <p:nvPr/>
        </p:nvSpPr>
        <p:spPr>
          <a:xfrm>
            <a:off x="990600" y="457200"/>
            <a:ext cx="7239000" cy="563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nested loops with two-dim. arrays.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be in this array when it is finished?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r, c, x[3][4];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(r = 0; r &lt; 3; r++)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for (c = 0; c &lt; 4; c++)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x[r][c] = 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0 0 0 0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	1 1 1 1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	2 2 2 2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7"/>
          <p:cNvSpPr txBox="1"/>
          <p:nvPr/>
        </p:nvSpPr>
        <p:spPr>
          <a:xfrm>
            <a:off x="1066800" y="381000"/>
            <a:ext cx="5562600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to fill an Identity Matrix: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r, c, m[4][4];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(r = 0; r &lt; 4; r++)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for (c = 0; c &lt; 4; c++)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if (r == 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m[r][c]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m[r][c]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8"/>
          <p:cNvSpPr txBox="1"/>
          <p:nvPr/>
        </p:nvSpPr>
        <p:spPr>
          <a:xfrm>
            <a:off x="914400" y="381000"/>
            <a:ext cx="4674100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to fill an Identity Matrix: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r, c, m[4][4];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(r = 0; r &lt; 4; r++)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for (c = 0; c &lt; 4; c++)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if (r == 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m[r][c]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m[r][c]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8"/>
          <p:cNvSpPr txBox="1"/>
          <p:nvPr/>
        </p:nvSpPr>
        <p:spPr>
          <a:xfrm>
            <a:off x="5546725" y="1408113"/>
            <a:ext cx="2530475" cy="22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1  0  0  0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	0  1  0  0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	0  0  1  0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	0  0  0  1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to add 2 matrices</a:t>
            </a:r>
            <a:endParaRPr/>
          </a:p>
        </p:txBody>
      </p:sp>
      <p:sp>
        <p:nvSpPr>
          <p:cNvPr id="318" name="Google Shape;318;p4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0"/>
          <p:cNvSpPr txBox="1"/>
          <p:nvPr/>
        </p:nvSpPr>
        <p:spPr>
          <a:xfrm>
            <a:off x="990600" y="369498"/>
            <a:ext cx="6989763" cy="6370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N 4	/*parts of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 int r, 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d[N][N], e[N][N], f[N][N];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void matrix_add(int d[N][N], int e[N][N], int f[N][N]);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matrix_add(d, e, f);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/* loop to print matrix c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 (r = 0; r &lt; N; r++)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for (c = 0; c &lt; N; c++)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printf(“%i  “, f[r][c]);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/*----end of main-----------------------------------*/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51"/>
          <p:cNvSpPr txBox="1"/>
          <p:nvPr/>
        </p:nvSpPr>
        <p:spPr>
          <a:xfrm>
            <a:off x="914400" y="457200"/>
            <a:ext cx="7470775" cy="526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function to add 2 matrices                   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matrix_add(int d[N][N], int e[N][N], int f[N][N])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 int r, 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 (r = 0; r &lt; N; r++)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for (c = 0; c &lt; N; c++)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f[r][c] = d[r][c] + e[r][c];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return;	/* void return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/*----end of matrix_add----------------------------*/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contents </a:t>
            </a:r>
            <a:b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these arrays</a:t>
            </a:r>
            <a:endParaRPr/>
          </a:p>
        </p:txBody>
      </p:sp>
      <p:sp>
        <p:nvSpPr>
          <p:cNvPr id="337" name="Google Shape;337;p52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5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3"/>
          <p:cNvSpPr txBox="1"/>
          <p:nvPr/>
        </p:nvSpPr>
        <p:spPr>
          <a:xfrm>
            <a:off x="1143000" y="1219200"/>
            <a:ext cx="4641850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contents of the array: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d[3][1] = {{1}, {4}, {6}};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54"/>
          <p:cNvSpPr txBox="1"/>
          <p:nvPr/>
        </p:nvSpPr>
        <p:spPr>
          <a:xfrm>
            <a:off x="1219200" y="1219200"/>
            <a:ext cx="5410200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contents of the array: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d[3][1] = {{1}, {4}, {6}};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	1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	4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	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Declaring an array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seconds[5];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float time[100];</a:t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5"/>
          <p:cNvSpPr txBox="1"/>
          <p:nvPr/>
        </p:nvSpPr>
        <p:spPr>
          <a:xfrm>
            <a:off x="990600" y="1600200"/>
            <a:ext cx="5251450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contents of the array: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g[6][2] = {{5,2}, {-2,3}};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56"/>
          <p:cNvSpPr txBox="1"/>
          <p:nvPr/>
        </p:nvSpPr>
        <p:spPr>
          <a:xfrm>
            <a:off x="1447800" y="627063"/>
            <a:ext cx="5099050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contents of the array: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g[6][2] = {{5,2}, {-2,3}};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5   2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-2   3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0   0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0   0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0   0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0   0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7"/>
          <p:cNvSpPr txBox="1"/>
          <p:nvPr/>
        </p:nvSpPr>
        <p:spPr>
          <a:xfrm>
            <a:off x="1143000" y="1371600"/>
            <a:ext cx="4794250" cy="2678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contents of the array: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h[4][4] = {{0.0}};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8"/>
          <p:cNvSpPr txBox="1"/>
          <p:nvPr/>
        </p:nvSpPr>
        <p:spPr>
          <a:xfrm>
            <a:off x="1123950" y="914400"/>
            <a:ext cx="5334000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contents of the array: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h[4][4] = {{0.0}};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0.0   0.0   0.0   0.0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0.0   0.0   0.0   0.0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0.0   0.0   0.0   0.0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0.0   0.0   0.0   0.0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9"/>
          <p:cNvSpPr txBox="1"/>
          <p:nvPr/>
        </p:nvSpPr>
        <p:spPr>
          <a:xfrm>
            <a:off x="1066800" y="762000"/>
            <a:ext cx="509905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contents of the array: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k, p[3][3] = {{0,0,0}};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(k = 0; k &lt; 3; k++)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p[k][k] = 1;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0"/>
          <p:cNvSpPr txBox="1"/>
          <p:nvPr/>
        </p:nvSpPr>
        <p:spPr>
          <a:xfrm>
            <a:off x="1066800" y="436563"/>
            <a:ext cx="5251450" cy="569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contents of the array: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k, p[3][3] = {{0,0,0}};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(k = 0; k &lt; 3; k++)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p[k][k] = 1;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1   0   0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0   1   0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0   0   1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61"/>
          <p:cNvSpPr txBox="1"/>
          <p:nvPr/>
        </p:nvSpPr>
        <p:spPr>
          <a:xfrm>
            <a:off x="1676400" y="609600"/>
            <a:ext cx="5486400" cy="569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contents of the array: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r, c, g[5][5];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(r = 0; r &lt; 5; r++)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 (c = 0; c &lt; 5; c++)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g[r][c] = r + c;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62"/>
          <p:cNvSpPr txBox="1"/>
          <p:nvPr/>
        </p:nvSpPr>
        <p:spPr>
          <a:xfrm>
            <a:off x="990600" y="152400"/>
            <a:ext cx="4038600" cy="5754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contents of the array: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r, c, g[5][5];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(r = 0; r &lt; 5; r++)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 (c = 0; c &lt; 5; c++)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g[r][c] = r + c;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62"/>
          <p:cNvSpPr txBox="1"/>
          <p:nvPr/>
        </p:nvSpPr>
        <p:spPr>
          <a:xfrm>
            <a:off x="5638800" y="2667000"/>
            <a:ext cx="2079625" cy="2678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0   1   2   3   4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1   2   3   4   5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2   3   4   5   6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3   4   5   6   7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4   5   6   7   8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0" name="Google Shape;400;p62"/>
          <p:cNvCxnSpPr/>
          <p:nvPr/>
        </p:nvCxnSpPr>
        <p:spPr>
          <a:xfrm>
            <a:off x="5181600" y="152400"/>
            <a:ext cx="0" cy="54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3"/>
          <p:cNvSpPr txBox="1"/>
          <p:nvPr/>
        </p:nvSpPr>
        <p:spPr>
          <a:xfrm>
            <a:off x="685800" y="533400"/>
            <a:ext cx="5251450" cy="569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contents of the array: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r, c, g[5][5];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(r = 0; r &lt; 5; r++)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 (c = 0; c &lt; 5; c++)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g[r][c] = pow(-1, c);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64"/>
          <p:cNvSpPr txBox="1"/>
          <p:nvPr/>
        </p:nvSpPr>
        <p:spPr>
          <a:xfrm>
            <a:off x="914400" y="228600"/>
            <a:ext cx="3810000" cy="612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contents of the array: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r, c, g[5][5];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(r = 0; r &lt; 5; r++)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 (c = 0; c &lt; 5; c++)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g[r][c] = pow(-1, c);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/>
          </a:p>
        </p:txBody>
      </p:sp>
      <p:sp>
        <p:nvSpPr>
          <p:cNvPr id="413" name="Google Shape;413;p64"/>
          <p:cNvSpPr txBox="1"/>
          <p:nvPr/>
        </p:nvSpPr>
        <p:spPr>
          <a:xfrm>
            <a:off x="6180138" y="2438400"/>
            <a:ext cx="2300287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1   -1   1   -1 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1   -1   1   -1 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1   -1   1   -1 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1   -1   1   -1 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1   -1   1   -1   1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4" name="Google Shape;414;p64"/>
          <p:cNvCxnSpPr/>
          <p:nvPr/>
        </p:nvCxnSpPr>
        <p:spPr>
          <a:xfrm>
            <a:off x="5181600" y="304800"/>
            <a:ext cx="0" cy="54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Initializing the array at start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seconds[5] = {10, 13, 9, 45, 14};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float time[100] = {0.0};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a[ ] = {2, 4, 6};</a:t>
            </a:r>
            <a:endParaRPr/>
          </a:p>
          <a:p>
            <a:pPr indent="317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C-6 ARRAYS</a:t>
            </a:r>
            <a:endParaRPr/>
          </a:p>
        </p:txBody>
      </p:sp>
      <p:sp>
        <p:nvSpPr>
          <p:cNvPr id="420" name="Google Shape;420;p6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END</a:t>
            </a:r>
            <a:endParaRPr/>
          </a:p>
        </p:txBody>
      </p:sp>
      <p:sp>
        <p:nvSpPr>
          <p:cNvPr id="421" name="Google Shape;421;p6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838200" y="609600"/>
            <a:ext cx="6934200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– Fill an array with values: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j, c = 2, a[100];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(j = 0; j &lt; 100; j++)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a[ j ] = 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c = c + 2;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838201" y="709612"/>
            <a:ext cx="7315200" cy="538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 a variable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for the length of the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#define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A_SIZE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j, c = 2, a[A_SIZE];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(j = 0; j &lt; A_SIZE; j++)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a[ j ] = 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c = c + 2;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762000" y="76200"/>
            <a:ext cx="6172200" cy="6462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 Arrays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#define MSIZE 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 = 0, miles[MSIZE], sum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*datfile;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datfile = fopen(“travel.dat”, “r”);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if(datfile == NULL)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printf(“Error opening file”);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exit EXIT_FAILURE;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while( (fscanf(datfile, “%d”, &amp;miles[c])) == 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sum += miles[c];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c++;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914400" y="838200"/>
            <a:ext cx="5308600" cy="292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Printing Arrays – example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(k = 0; k &lt;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MSIZE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k++)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printf(“%i \n”, miles[k]);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