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slides go from 1 through 54.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8" name="Google Shape;648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0" name="Google Shape;720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7" name="Google Shape;737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slides go from 1 through 54.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SC25 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- Horizontal">
  <p:cSld name="Two Content - Horizontal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-152400" y="95250"/>
            <a:ext cx="9144000" cy="1600200"/>
          </a:xfrm>
          <a:prstGeom prst="rect">
            <a:avLst/>
          </a:prstGeom>
          <a:gradFill>
            <a:gsLst>
              <a:gs pos="0">
                <a:srgbClr val="222A35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827213"/>
            <a:ext cx="8229600" cy="2173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457200" y="4229100"/>
            <a:ext cx="82296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1143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152400" y="0"/>
            <a:ext cx="0" cy="6858000"/>
          </a:xfrm>
          <a:prstGeom prst="straightConnector1">
            <a:avLst/>
          </a:prstGeom>
          <a:noFill/>
          <a:ln cap="flat" cmpd="sng" w="762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381000" y="0"/>
            <a:ext cx="0" cy="68580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C-7Pointers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685800" y="304800"/>
            <a:ext cx="832651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main(void)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1, b = 2, *A_ptr = &amp;a;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printf(“a = %i; address of a = %u \n”,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&amp;a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printf(“b = %i; address of b = %u \n”,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&amp;b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printf(“A_ptr = %u; address of A_ptr = %u \n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A_ptr, &amp;A_ptr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printf(“A_ptr points to the value %i \n”,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*A_ptr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return EXIT_SUCCESS;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 = 1; address of a = 65524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 = 2; address of b = 65522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A_ptr = 65524; address of A_ptr = 65520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A_ptr points to the value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914400" y="1358900"/>
            <a:ext cx="7886700" cy="310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memory snapshot after this set of statements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executed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1, b = 2, *pointer;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= &amp;b;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1524000" y="685800"/>
            <a:ext cx="5772150" cy="397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 first line, the picture is: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1, b = 2, *pointer;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a   1       	b   2         pointer →  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1905000" y="2819400"/>
            <a:ext cx="4572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3733800" y="2819400"/>
            <a:ext cx="4572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6324600" y="2819400"/>
            <a:ext cx="4572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1143000" y="619919"/>
            <a:ext cx="6559550" cy="569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 second line of code, the picture is: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1, b = 2, *pointer;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= &amp;b;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a   1       	b   2    ←pointer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pointer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contains the address of b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*pointer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contains the value of 2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1516063" y="3200400"/>
            <a:ext cx="4572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8"/>
          <p:cNvSpPr/>
          <p:nvPr/>
        </p:nvSpPr>
        <p:spPr>
          <a:xfrm>
            <a:off x="3352800" y="3200400"/>
            <a:ext cx="4572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609600" y="354013"/>
            <a:ext cx="8191500" cy="612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memory snapshot after this set of statements is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1, b = 2, *my_ptr = &amp;b;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*my_ptr;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a   1	b   2    ← my_ptr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after line 1 of code */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a   2	b   2    ← my_ptr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/* after line 2 of code */</a:t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990600" y="3733800"/>
            <a:ext cx="4572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1981200" y="3733800"/>
            <a:ext cx="4572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1979613" y="5029200"/>
            <a:ext cx="4572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990600" y="5029200"/>
            <a:ext cx="4572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838200" y="315913"/>
            <a:ext cx="8001000" cy="711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memory snapshot after this set of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statements is executed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1, b = 2, c = 5, *ptr = &amp;c;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*ptr;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*ptr = a;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a   1	b   2	c   5    ← ptr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/* after line 1 of code */</a:t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a   1	b   5	c   5    ← ptr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after line 2 of code */</a:t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a   1	b   5	c   1    ← ptr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after line 3 of code */</a:t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1219200" y="3494088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1219200" y="47244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2133600" y="3494088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2971800" y="3489325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0"/>
          <p:cNvSpPr/>
          <p:nvPr/>
        </p:nvSpPr>
        <p:spPr>
          <a:xfrm>
            <a:off x="2133600" y="4754563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2971800" y="4754563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1219200" y="6016625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2154238" y="60198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2971800" y="60198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762000" y="457200"/>
            <a:ext cx="8175625" cy="664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memory snapshot after this set of statements is executed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1, b = 2, c = 5, *ptr;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= &amp;c;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b;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*ptr;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a   1  	b   2	c   5	ptr→  ?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after 1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 */</a:t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a   1  	b   2	c   5   ← ptr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after 2nd line */</a:t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a   1  	b   2	c   2   ← ptr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after 3rd line */</a:t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a   2  	b   2	c   2   ← ptr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after 4th line */</a:t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1138238" y="2971800"/>
            <a:ext cx="304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2055813" y="2967038"/>
            <a:ext cx="304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2962275" y="2967038"/>
            <a:ext cx="304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2962275" y="5846763"/>
            <a:ext cx="304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2057400" y="5867400"/>
            <a:ext cx="304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1138238" y="5867400"/>
            <a:ext cx="304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1104900" y="4108450"/>
            <a:ext cx="304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1"/>
          <p:cNvSpPr/>
          <p:nvPr/>
        </p:nvSpPr>
        <p:spPr>
          <a:xfrm>
            <a:off x="2038350" y="4108450"/>
            <a:ext cx="304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1"/>
          <p:cNvSpPr/>
          <p:nvPr/>
        </p:nvSpPr>
        <p:spPr>
          <a:xfrm>
            <a:off x="2962275" y="4084638"/>
            <a:ext cx="304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1"/>
          <p:cNvSpPr/>
          <p:nvPr/>
        </p:nvSpPr>
        <p:spPr>
          <a:xfrm>
            <a:off x="4343400" y="2946400"/>
            <a:ext cx="304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1"/>
          <p:cNvSpPr/>
          <p:nvPr/>
        </p:nvSpPr>
        <p:spPr>
          <a:xfrm>
            <a:off x="1138238" y="5154613"/>
            <a:ext cx="304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1"/>
          <p:cNvSpPr/>
          <p:nvPr/>
        </p:nvSpPr>
        <p:spPr>
          <a:xfrm>
            <a:off x="2962275" y="5153025"/>
            <a:ext cx="304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1"/>
          <p:cNvSpPr/>
          <p:nvPr/>
        </p:nvSpPr>
        <p:spPr>
          <a:xfrm>
            <a:off x="2055813" y="5157788"/>
            <a:ext cx="304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890588" y="228600"/>
            <a:ext cx="6591300" cy="6002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pointer can point to only one location,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several pointers can point to the same location.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x = -5, y = 8, *ptr_1, *ptr_2;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ptr_1 = &amp;x;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ptr_2 = ptr_1;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x   -5	y   8	ptr_1 →   ?	ptr_2  →  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x   -5   ← ptr_1	        y   8	ptr_2  →  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ptr_2  →   x   -5   ← ptr_1		y   8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0" y="2667000"/>
            <a:ext cx="502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1295400" y="2849563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2157413" y="28067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3929063" y="277495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5867400" y="2797175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5802313" y="50292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6781800" y="3887788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1295400" y="3946525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4457700" y="38862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2"/>
          <p:cNvSpPr/>
          <p:nvPr/>
        </p:nvSpPr>
        <p:spPr>
          <a:xfrm>
            <a:off x="2514600" y="5014913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Pointers</a:t>
            </a:r>
            <a:endParaRPr/>
          </a:p>
        </p:txBody>
      </p:sp>
      <p:sp>
        <p:nvSpPr>
          <p:cNvPr id="269" name="Google Shape;269;p33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70" name="Google Shape;270;p3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1387475" y="685800"/>
            <a:ext cx="6800850" cy="526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Pointer – a special pointer that holds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starting address of file.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* sensor1;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sensor1 = fopen(“sensor1.dat”, “r”);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1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sensor1 is a pointer variable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fscanf(sensor1, “%f %f”, &amp;t, &amp;motion);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data from the file pointed to by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628650" y="101083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have  pointers?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628650" y="1437279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 allow different sections of code to share information easily. You can get the same effect by copying information back and forth, but pointers solve the problem better.</a:t>
            </a:r>
            <a:endParaRPr/>
          </a:p>
          <a:p>
            <a:pPr indent="-190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 enable complex "linked" data structures like linked lists and binary trees.</a:t>
            </a:r>
            <a:endParaRPr/>
          </a:p>
          <a:p>
            <a:pPr indent="-190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 of strings in C require a knowledge of pointers.</a:t>
            </a:r>
            <a:endParaRPr/>
          </a:p>
          <a:p>
            <a:pPr indent="63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Address Arithmetic</a:t>
            </a:r>
            <a:endParaRPr/>
          </a:p>
        </p:txBody>
      </p:sp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Address Arithmetic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628650" y="1825625"/>
            <a:ext cx="82867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operations can be performed on pointers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Increment/decrement pointer  (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an integer to a pointer(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 may be subtracted from each other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meaningless unless performed on an array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7"/>
          <p:cNvSpPr txBox="1"/>
          <p:nvPr/>
        </p:nvSpPr>
        <p:spPr>
          <a:xfrm>
            <a:off x="762000" y="609600"/>
            <a:ext cx="7312025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Arithmetic #1: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pointer can be assigned to another pointer of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same type.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*p1, *p2;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p1 = &amp;x;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p2 = p1;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8"/>
          <p:cNvSpPr txBox="1"/>
          <p:nvPr/>
        </p:nvSpPr>
        <p:spPr>
          <a:xfrm>
            <a:off x="838200" y="533400"/>
            <a:ext cx="8050217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Arithmetic #2: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integer value can be added to or subtracted from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pointer.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ptr++;   increments the pointer to point to the next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value in memory;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           only works correctly with arrays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9"/>
          <p:cNvSpPr txBox="1"/>
          <p:nvPr/>
        </p:nvSpPr>
        <p:spPr>
          <a:xfrm>
            <a:off x="685800" y="376237"/>
            <a:ext cx="8180388" cy="526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Arithmetic #3: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pointer can be assigned or compared to the integer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zero, or equivalently,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symbolic constant NULL which is in &lt;stdio.h&gt;.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(ptr == NULL)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printf(“Error \n”);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0"/>
          <p:cNvSpPr txBox="1"/>
          <p:nvPr/>
        </p:nvSpPr>
        <p:spPr>
          <a:xfrm>
            <a:off x="762000" y="457200"/>
            <a:ext cx="7095725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Arithmetic #4: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 to elements of the same array can be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subtracted or compared.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-= 3;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(ptr &lt; ptr + 1)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1"/>
          <p:cNvSpPr txBox="1"/>
          <p:nvPr/>
        </p:nvSpPr>
        <p:spPr>
          <a:xfrm>
            <a:off x="609600" y="249238"/>
            <a:ext cx="8494713" cy="606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Errors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y, *ptr1, *ptr2;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are all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invalid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&amp;y = ptr1;	attempts to change the address of 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ptr2 = y;	attempts to change ptr2 to a non-address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*ptr1 = ptr2;	attempts to move an address to 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integer variable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ptr1 = *ptr2;	attempts to change ptr1 to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non-address value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2"/>
          <p:cNvSpPr txBox="1"/>
          <p:nvPr/>
        </p:nvSpPr>
        <p:spPr>
          <a:xfrm>
            <a:off x="685800" y="1219200"/>
            <a:ext cx="8321675" cy="397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</a:t>
            </a: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allowed to mix pointers of different types.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shows an int with an int pointer,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 float with a float pointer, using correct procedure.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a,  *ptr_a;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b, *ptr_b;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3"/>
          <p:cNvSpPr txBox="1"/>
          <p:nvPr/>
        </p:nvSpPr>
        <p:spPr>
          <a:xfrm>
            <a:off x="620712" y="457200"/>
            <a:ext cx="7894638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assignments for elements of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guaranteed to be sequential.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a pointer to reference each element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an array.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a pointer to the first element of the array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reference the elements of the array by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incrementing or decrementing the pointer.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4"/>
          <p:cNvSpPr txBox="1"/>
          <p:nvPr/>
        </p:nvSpPr>
        <p:spPr>
          <a:xfrm>
            <a:off x="609600" y="381000"/>
            <a:ext cx="8289925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x[10], *ptr_x;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ptr_x = &amp;x[0];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ptr_x++;	increment ptr_x to point to the next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value in memory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894564" y="152400"/>
            <a:ext cx="7620000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1, b =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printf(“a = %i; address of a = </a:t>
            </a:r>
            <a:r>
              <a:rPr b="0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%u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\n”, a, </a:t>
            </a:r>
            <a:r>
              <a:rPr b="0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printf(“b = %i; address of b = </a:t>
            </a:r>
            <a:r>
              <a:rPr b="0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%u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\n”, b, </a:t>
            </a:r>
            <a:r>
              <a:rPr b="0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EXIT_SUCCESS;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 = 1; address of a = 65524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 = 2; address of b = 65522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&amp;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is called an address operator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%u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conversion specifier for an unsigned integer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539750" y="457200"/>
            <a:ext cx="8531225" cy="526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examples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x[10], *ptr_x = &amp;x[0];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ptr_x += 1;		increment ptr_x to point to the next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value in memory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ptr_x = &amp;x[1];	ptr_x is assigned the address of x[1]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ptr_x += k;		ptr_x is assigned the address k values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past the one it was pointing to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6"/>
          <p:cNvSpPr txBox="1"/>
          <p:nvPr/>
        </p:nvSpPr>
        <p:spPr>
          <a:xfrm>
            <a:off x="646113" y="457200"/>
            <a:ext cx="8079584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memory snapshots after this set of statements is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x = 15.6, y = 10.2, *ptr1 = &amp;y, *ptr2 = &amp;x;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		x   15.6   ← ptr2		y   10.2   ← ptr1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*ptr1 = *ptr2 + x;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6666"/>
                </a:solidFill>
                <a:latin typeface="Calibri"/>
                <a:ea typeface="Calibri"/>
                <a:cs typeface="Calibri"/>
                <a:sym typeface="Calibri"/>
              </a:rPr>
              <a:t>		so 15.6 + 15.6 = 31.2 hence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		x   15.6   ← ptr2		y    31.2   ← ptr1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351" name="Google Shape;351;p46"/>
          <p:cNvSpPr/>
          <p:nvPr/>
        </p:nvSpPr>
        <p:spPr>
          <a:xfrm>
            <a:off x="1981200" y="2667000"/>
            <a:ext cx="838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6"/>
          <p:cNvSpPr/>
          <p:nvPr/>
        </p:nvSpPr>
        <p:spPr>
          <a:xfrm>
            <a:off x="5688641" y="2649166"/>
            <a:ext cx="7620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6"/>
          <p:cNvSpPr/>
          <p:nvPr/>
        </p:nvSpPr>
        <p:spPr>
          <a:xfrm>
            <a:off x="1981200" y="5178458"/>
            <a:ext cx="838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6"/>
          <p:cNvSpPr/>
          <p:nvPr/>
        </p:nvSpPr>
        <p:spPr>
          <a:xfrm>
            <a:off x="5657685" y="5178458"/>
            <a:ext cx="823913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7"/>
          <p:cNvSpPr txBox="1"/>
          <p:nvPr/>
        </p:nvSpPr>
        <p:spPr>
          <a:xfrm>
            <a:off x="914400" y="457200"/>
            <a:ext cx="7775014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memory snapshots after this set of statements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executed.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w = 10, x = 2, *ptr2 = &amp;x;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		w   10		x   2   ← ptr2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*ptr2 -= w;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6666"/>
                </a:solidFill>
                <a:latin typeface="Calibri"/>
                <a:ea typeface="Calibri"/>
                <a:cs typeface="Calibri"/>
                <a:sym typeface="Calibri"/>
              </a:rPr>
              <a:t>		so 2 – 10 = -8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		w   10		x   -8   ← ptr2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7"/>
          <p:cNvSpPr/>
          <p:nvPr/>
        </p:nvSpPr>
        <p:spPr>
          <a:xfrm>
            <a:off x="2362200" y="2590800"/>
            <a:ext cx="533400" cy="536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7"/>
          <p:cNvSpPr/>
          <p:nvPr/>
        </p:nvSpPr>
        <p:spPr>
          <a:xfrm>
            <a:off x="4022457" y="2580588"/>
            <a:ext cx="533400" cy="536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7"/>
          <p:cNvSpPr/>
          <p:nvPr/>
        </p:nvSpPr>
        <p:spPr>
          <a:xfrm>
            <a:off x="2362200" y="5169031"/>
            <a:ext cx="533400" cy="536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7"/>
          <p:cNvSpPr/>
          <p:nvPr/>
        </p:nvSpPr>
        <p:spPr>
          <a:xfrm>
            <a:off x="4076700" y="5169031"/>
            <a:ext cx="533400" cy="5381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8"/>
          <p:cNvSpPr txBox="1"/>
          <p:nvPr/>
        </p:nvSpPr>
        <p:spPr>
          <a:xfrm>
            <a:off x="533400" y="20638"/>
            <a:ext cx="8154988" cy="655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memory snapshots after this set of statements is executed.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x[5] = {2, 4, 6, 8, 3};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*ptr1 = NULL, *ptr2 = NULL, *ptr3 = NULL;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ptr3 = &amp;x[0];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ptr1 = ptr2 = ptr3 + 2;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x  2   4   6   8   3		ptr1 → NULL	ptr2 → NULL	ptr3 → NULL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			   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-----------------------------------------------------------------------------------------------------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x  2   4   6   8   3		ptr1 → NULL	ptr2 → NULL	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   ptr3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-----------------------------------------------------------------------------------------------------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x  2   4   6   8   3			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ptr3       ptr2, ptr1</a:t>
            </a:r>
            <a:endParaRPr/>
          </a:p>
        </p:txBody>
      </p:sp>
      <p:sp>
        <p:nvSpPr>
          <p:cNvPr id="371" name="Google Shape;371;p48"/>
          <p:cNvSpPr/>
          <p:nvPr/>
        </p:nvSpPr>
        <p:spPr>
          <a:xfrm>
            <a:off x="830263" y="4148138"/>
            <a:ext cx="152400" cy="381000"/>
          </a:xfrm>
          <a:prstGeom prst="upArrow">
            <a:avLst>
              <a:gd fmla="val 50000" name="adj1"/>
              <a:gd fmla="val 625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8"/>
          <p:cNvSpPr/>
          <p:nvPr/>
        </p:nvSpPr>
        <p:spPr>
          <a:xfrm>
            <a:off x="785813" y="2465388"/>
            <a:ext cx="16764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8"/>
          <p:cNvSpPr/>
          <p:nvPr/>
        </p:nvSpPr>
        <p:spPr>
          <a:xfrm>
            <a:off x="785813" y="3683000"/>
            <a:ext cx="16764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8"/>
          <p:cNvSpPr/>
          <p:nvPr/>
        </p:nvSpPr>
        <p:spPr>
          <a:xfrm>
            <a:off x="811213" y="5675313"/>
            <a:ext cx="152400" cy="381000"/>
          </a:xfrm>
          <a:prstGeom prst="upArrow">
            <a:avLst>
              <a:gd fmla="val 50000" name="adj1"/>
              <a:gd fmla="val 625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8"/>
          <p:cNvSpPr/>
          <p:nvPr/>
        </p:nvSpPr>
        <p:spPr>
          <a:xfrm>
            <a:off x="1458913" y="5675313"/>
            <a:ext cx="152400" cy="381000"/>
          </a:xfrm>
          <a:prstGeom prst="upArrow">
            <a:avLst>
              <a:gd fmla="val 50000" name="adj1"/>
              <a:gd fmla="val 625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8"/>
          <p:cNvSpPr/>
          <p:nvPr/>
        </p:nvSpPr>
        <p:spPr>
          <a:xfrm>
            <a:off x="777875" y="5218113"/>
            <a:ext cx="16764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9"/>
          <p:cNvSpPr txBox="1"/>
          <p:nvPr/>
        </p:nvSpPr>
        <p:spPr>
          <a:xfrm>
            <a:off x="685800" y="0"/>
            <a:ext cx="8155759" cy="6494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memory snapshots after this set of statements is executed.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w[4], *first = NULL, *last = NULL;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= &amp;w[0];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= first + 3;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w   ?    ?     ?    ?		first → NULL	last → NULL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---------------------------------------------------------------------------------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w   ?    ?     ?    ?		last → NULL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first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----------------------------------------------------------------------------------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w   ?    ?     ?    ?			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first              last</a:t>
            </a:r>
            <a:endParaRPr/>
          </a:p>
        </p:txBody>
      </p:sp>
      <p:sp>
        <p:nvSpPr>
          <p:cNvPr id="383" name="Google Shape;383;p49"/>
          <p:cNvSpPr/>
          <p:nvPr/>
        </p:nvSpPr>
        <p:spPr>
          <a:xfrm>
            <a:off x="1219200" y="3886200"/>
            <a:ext cx="76200" cy="228600"/>
          </a:xfrm>
          <a:prstGeom prst="upArrow">
            <a:avLst>
              <a:gd fmla="val 50000" name="adj1"/>
              <a:gd fmla="val 75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9"/>
          <p:cNvSpPr/>
          <p:nvPr/>
        </p:nvSpPr>
        <p:spPr>
          <a:xfrm>
            <a:off x="2514600" y="5656263"/>
            <a:ext cx="76200" cy="287337"/>
          </a:xfrm>
          <a:prstGeom prst="upArrow">
            <a:avLst>
              <a:gd fmla="val 50000" name="adj1"/>
              <a:gd fmla="val 74945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9"/>
          <p:cNvSpPr/>
          <p:nvPr/>
        </p:nvSpPr>
        <p:spPr>
          <a:xfrm>
            <a:off x="1219200" y="5656263"/>
            <a:ext cx="76200" cy="287337"/>
          </a:xfrm>
          <a:prstGeom prst="upArrow">
            <a:avLst>
              <a:gd fmla="val 50000" name="adj1"/>
              <a:gd fmla="val 74945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 and Arrays</a:t>
            </a:r>
            <a:endParaRPr/>
          </a:p>
        </p:txBody>
      </p:sp>
      <p:sp>
        <p:nvSpPr>
          <p:cNvPr id="391" name="Google Shape;391;p50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5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1"/>
          <p:cNvSpPr txBox="1"/>
          <p:nvPr/>
        </p:nvSpPr>
        <p:spPr>
          <a:xfrm>
            <a:off x="1143000" y="414338"/>
            <a:ext cx="5413661" cy="612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 and Arrays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A[6] = {3, 2, 1, 4, 5, 6}, *ptr;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A[0]	A[1]	A[2]	A[3]	A[4]	A[5]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3	   2	   1	   4	   5	  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= &amp;A[0];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+ 2 refers to A[2]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+ 4 refers to A[4]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2"/>
          <p:cNvSpPr txBox="1"/>
          <p:nvPr/>
        </p:nvSpPr>
        <p:spPr>
          <a:xfrm>
            <a:off x="1114425" y="133350"/>
            <a:ext cx="5324475" cy="673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 and Arrays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A[6] = {3, 2, 1, 4, 5, 6}, *ptr=&amp;A[0];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A[0]	A[1]	A[2]	A[3]	A[4]	A[5]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3	   2	   1	   4	   5	  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sum the array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sum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(k = 0; k &lt; 6; k++)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sum += </a:t>
            </a:r>
            <a:r>
              <a:rPr b="0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A[k];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sum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(k = 0; k &lt; 6; k++)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sum += </a:t>
            </a:r>
            <a:r>
              <a:rPr b="0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*(ptr + k);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3"/>
          <p:cNvSpPr txBox="1"/>
          <p:nvPr/>
        </p:nvSpPr>
        <p:spPr>
          <a:xfrm>
            <a:off x="838200" y="236538"/>
            <a:ext cx="7772400" cy="458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g[ ] = {2, 4, 5, 8, 10, 32, 78};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                </a:t>
            </a:r>
            <a:r>
              <a:rPr b="0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  1  2   3    4    5    6   →  positions in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800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*ptr1 = &amp;g[0];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int *ptr2 = &amp;g[3];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value of: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*g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411" name="Google Shape;411;p53"/>
          <p:cNvSpPr/>
          <p:nvPr/>
        </p:nvSpPr>
        <p:spPr>
          <a:xfrm>
            <a:off x="2362200" y="457200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53"/>
          <p:cNvSpPr/>
          <p:nvPr/>
        </p:nvSpPr>
        <p:spPr>
          <a:xfrm>
            <a:off x="3429000" y="473075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00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4"/>
          <p:cNvSpPr txBox="1"/>
          <p:nvPr/>
        </p:nvSpPr>
        <p:spPr>
          <a:xfrm>
            <a:off x="838200" y="236538"/>
            <a:ext cx="7772400" cy="66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g[ ] = {2, 4, 5, 8, 10, 32, 78};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                </a:t>
            </a:r>
            <a:r>
              <a:rPr b="0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  1  2   3    4    5    6   →  positions in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800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*ptr1 = &amp;g[0];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int *ptr2 = &amp;g[3];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value of: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*g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answer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name of an array acts like a pointer to the beginning of the array when the array name is missing the brackets  [ ].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419" name="Google Shape;419;p54"/>
          <p:cNvSpPr/>
          <p:nvPr/>
        </p:nvSpPr>
        <p:spPr>
          <a:xfrm>
            <a:off x="2362200" y="457200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4"/>
          <p:cNvSpPr/>
          <p:nvPr/>
        </p:nvSpPr>
        <p:spPr>
          <a:xfrm>
            <a:off x="3429000" y="473075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00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762000" y="354013"/>
            <a:ext cx="822960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Declaration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– a variable that contains the memory address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of another variable.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pointer must be defined to point to a specific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variable.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pointer may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 to a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 as an example.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5"/>
          <p:cNvSpPr txBox="1"/>
          <p:nvPr/>
        </p:nvSpPr>
        <p:spPr>
          <a:xfrm>
            <a:off x="609600" y="304800"/>
            <a:ext cx="671195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g[ ] = {2, 4, 5, 8, 10, 32, 78};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r>
              <a:rPr b="0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  1  2  3    4    5    6 → positions in 					 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*ptr1 = &amp;g[0];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int *ptr2 = &amp;g[3];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value of: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*g + 1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427" name="Google Shape;427;p55"/>
          <p:cNvSpPr/>
          <p:nvPr/>
        </p:nvSpPr>
        <p:spPr>
          <a:xfrm>
            <a:off x="2133600" y="533400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55"/>
          <p:cNvSpPr/>
          <p:nvPr/>
        </p:nvSpPr>
        <p:spPr>
          <a:xfrm>
            <a:off x="3124200" y="542925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00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56"/>
          <p:cNvSpPr txBox="1"/>
          <p:nvPr/>
        </p:nvSpPr>
        <p:spPr>
          <a:xfrm>
            <a:off x="609600" y="304800"/>
            <a:ext cx="7905750" cy="6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g[ ] = {2, 4, 5, 8, 10, 32, 78};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r>
              <a:rPr b="0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  1  2  3    4    5    6 → positions in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*ptr1 = &amp;g[0];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int *ptr2 = &amp;g[3];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value of: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*g + 1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= answer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g, position zero.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Dereference getting the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1 to the 2 and get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6"/>
          <p:cNvSpPr/>
          <p:nvPr/>
        </p:nvSpPr>
        <p:spPr>
          <a:xfrm>
            <a:off x="2133600" y="533400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56"/>
          <p:cNvSpPr/>
          <p:nvPr/>
        </p:nvSpPr>
        <p:spPr>
          <a:xfrm>
            <a:off x="3124200" y="542925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00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7"/>
          <p:cNvSpPr txBox="1"/>
          <p:nvPr/>
        </p:nvSpPr>
        <p:spPr>
          <a:xfrm>
            <a:off x="914400" y="350838"/>
            <a:ext cx="7772400" cy="44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g[ ] = {2, 4, 5, 8, 10, 32, 78};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r>
              <a:rPr b="0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  1  2  3    4    5    6   →  positions in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*ptr1 = &amp;g[0];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int *ptr2 = &amp;g[3];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C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value of:  	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*(g + 1)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443" name="Google Shape;443;p57"/>
          <p:cNvSpPr/>
          <p:nvPr/>
        </p:nvSpPr>
        <p:spPr>
          <a:xfrm>
            <a:off x="2438400" y="407988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7"/>
          <p:cNvSpPr/>
          <p:nvPr/>
        </p:nvSpPr>
        <p:spPr>
          <a:xfrm>
            <a:off x="3429000" y="407988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00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58"/>
          <p:cNvSpPr txBox="1"/>
          <p:nvPr/>
        </p:nvSpPr>
        <p:spPr>
          <a:xfrm>
            <a:off x="914400" y="350838"/>
            <a:ext cx="7772400" cy="667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g[ ] = {2, 4, 5, 8, 10, 32, 78};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r>
              <a:rPr b="0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  1  2  3    4    5    6   →  positions in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*ptr1 = &amp;g[0];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int *ptr2 = &amp;g[3];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C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value of:  	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*(g + 1)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= answer.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g, position zero.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over one address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Dereference and get the four.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451" name="Google Shape;451;p58"/>
          <p:cNvSpPr/>
          <p:nvPr/>
        </p:nvSpPr>
        <p:spPr>
          <a:xfrm>
            <a:off x="2438400" y="407988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8"/>
          <p:cNvSpPr/>
          <p:nvPr/>
        </p:nvSpPr>
        <p:spPr>
          <a:xfrm>
            <a:off x="3429000" y="407988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00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59"/>
          <p:cNvSpPr txBox="1"/>
          <p:nvPr/>
        </p:nvSpPr>
        <p:spPr>
          <a:xfrm>
            <a:off x="609600" y="304800"/>
            <a:ext cx="671195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g[ ] = {2, 4, 5, 8, 10, 32, 78};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r>
              <a:rPr b="0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  1  2  3    4    5    6 → positions in 					 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*ptr1 = &amp;g[0];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int *ptr2 = &amp;g[3];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value of: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*(g + 5)	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459" name="Google Shape;459;p59"/>
          <p:cNvSpPr/>
          <p:nvPr/>
        </p:nvSpPr>
        <p:spPr>
          <a:xfrm>
            <a:off x="2133600" y="533400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9"/>
          <p:cNvSpPr/>
          <p:nvPr/>
        </p:nvSpPr>
        <p:spPr>
          <a:xfrm>
            <a:off x="3124200" y="542925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00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60"/>
          <p:cNvSpPr txBox="1"/>
          <p:nvPr/>
        </p:nvSpPr>
        <p:spPr>
          <a:xfrm>
            <a:off x="609600" y="304800"/>
            <a:ext cx="6711950" cy="655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g[ ] = {2, 4, 5, 8, 10, 32, 78};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r>
              <a:rPr b="0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  1  2  3    4    5    6 → positions in 					 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*ptr1 = &amp;g[0];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int *ptr2 = &amp;g[3];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value of: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*(g + 5)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 = answer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g position zero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over 5 address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Dereference and get the 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467" name="Google Shape;467;p60"/>
          <p:cNvSpPr/>
          <p:nvPr/>
        </p:nvSpPr>
        <p:spPr>
          <a:xfrm>
            <a:off x="2133600" y="533400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60"/>
          <p:cNvSpPr/>
          <p:nvPr/>
        </p:nvSpPr>
        <p:spPr>
          <a:xfrm>
            <a:off x="3124200" y="542925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00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61"/>
          <p:cNvSpPr txBox="1"/>
          <p:nvPr/>
        </p:nvSpPr>
        <p:spPr>
          <a:xfrm>
            <a:off x="914400" y="304800"/>
            <a:ext cx="760095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g[ ] = {2, 4, 5, 8, 10, 32, 78};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                 0  1  2  3    4    5    6 -&gt; positions in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800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*ptr1 = &amp;g[0];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int *ptr2 = &amp;g[3];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value of: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*ptr1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61"/>
          <p:cNvSpPr/>
          <p:nvPr/>
        </p:nvSpPr>
        <p:spPr>
          <a:xfrm>
            <a:off x="2438400" y="501650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61"/>
          <p:cNvSpPr/>
          <p:nvPr/>
        </p:nvSpPr>
        <p:spPr>
          <a:xfrm>
            <a:off x="3429000" y="501650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00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62"/>
          <p:cNvSpPr txBox="1"/>
          <p:nvPr/>
        </p:nvSpPr>
        <p:spPr>
          <a:xfrm>
            <a:off x="914400" y="304800"/>
            <a:ext cx="7696200" cy="612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g[ ] = {2, 4, 5, 8, 10, 32, 78};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                 0  1  2  3    4    5    6 -&gt; positions in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800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*ptr1 = &amp;g[0];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int *ptr2 = &amp;g[3];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value of: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*ptr1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answer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what ptr1 points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Dereference and get the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62"/>
          <p:cNvSpPr/>
          <p:nvPr/>
        </p:nvSpPr>
        <p:spPr>
          <a:xfrm>
            <a:off x="2438400" y="501650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62"/>
          <p:cNvSpPr/>
          <p:nvPr/>
        </p:nvSpPr>
        <p:spPr>
          <a:xfrm>
            <a:off x="3429000" y="514350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00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63"/>
          <p:cNvSpPr txBox="1"/>
          <p:nvPr/>
        </p:nvSpPr>
        <p:spPr>
          <a:xfrm>
            <a:off x="838200" y="609600"/>
            <a:ext cx="7677150" cy="397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g[ ] = {2, 4, 5, 8, 10, 32, 78};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                0  1  2  3    4    5    6 -&gt; positions in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800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*ptr1 = &amp;g[0];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int *ptr2 = &amp;g[3];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value of: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*ptr2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</a:t>
            </a:r>
            <a:endParaRPr/>
          </a:p>
        </p:txBody>
      </p:sp>
      <p:sp>
        <p:nvSpPr>
          <p:cNvPr id="491" name="Google Shape;491;p63"/>
          <p:cNvSpPr/>
          <p:nvPr/>
        </p:nvSpPr>
        <p:spPr>
          <a:xfrm>
            <a:off x="2362200" y="827088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63"/>
          <p:cNvSpPr/>
          <p:nvPr/>
        </p:nvSpPr>
        <p:spPr>
          <a:xfrm>
            <a:off x="3352800" y="827088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00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64"/>
          <p:cNvSpPr txBox="1"/>
          <p:nvPr/>
        </p:nvSpPr>
        <p:spPr>
          <a:xfrm>
            <a:off x="838200" y="609600"/>
            <a:ext cx="7677150" cy="554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g[ ] = {2, 4, 5, 8, 10, 32, 78};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                0  1  2  3    4    5    6 -&gt; positions in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800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*ptr1 = &amp;g[0];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int *ptr2 = &amp;g[3];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value of: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*ptr2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= answer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what ptr2 points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Dereference and get the 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/>
          </a:p>
        </p:txBody>
      </p:sp>
      <p:sp>
        <p:nvSpPr>
          <p:cNvPr id="499" name="Google Shape;499;p64"/>
          <p:cNvSpPr/>
          <p:nvPr/>
        </p:nvSpPr>
        <p:spPr>
          <a:xfrm>
            <a:off x="2362200" y="827088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64"/>
          <p:cNvSpPr/>
          <p:nvPr/>
        </p:nvSpPr>
        <p:spPr>
          <a:xfrm>
            <a:off x="3352800" y="827088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00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609600" y="344488"/>
            <a:ext cx="8229600" cy="5293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int a, b, *ptr;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float c, *fptr;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Reminders: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(asterisk) is called 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dereferencing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or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operator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type declaration statement, the asterisk shows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that the variable is being declared a pointer variable.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65"/>
          <p:cNvSpPr txBox="1"/>
          <p:nvPr/>
        </p:nvSpPr>
        <p:spPr>
          <a:xfrm>
            <a:off x="822325" y="381000"/>
            <a:ext cx="8016875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g[ ] = {2, 4, 5, 8, 10, 32, 78};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                0  1  2  3    4    5    6 -&gt; positions in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800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*ptr1 = &amp;g[0];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int *ptr2 = &amp;g[3];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C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value of: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*(ptr1 + 1)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507" name="Google Shape;507;p65"/>
          <p:cNvSpPr/>
          <p:nvPr/>
        </p:nvSpPr>
        <p:spPr>
          <a:xfrm>
            <a:off x="2286000" y="571500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5"/>
          <p:cNvSpPr/>
          <p:nvPr/>
        </p:nvSpPr>
        <p:spPr>
          <a:xfrm>
            <a:off x="3352800" y="571500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00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66"/>
          <p:cNvSpPr txBox="1"/>
          <p:nvPr/>
        </p:nvSpPr>
        <p:spPr>
          <a:xfrm>
            <a:off x="822325" y="381000"/>
            <a:ext cx="8016875" cy="6986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g[ ] = {2, 4, 5, 8, 10, 32, 78};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                0  1  2  3    4    5    6 -&gt; positions in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800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*ptr1 = &amp;g[0];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int *ptr2 = &amp;g[3];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C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value of: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*(ptr1 + 1)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= answer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what ptr1 points to (position zero)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over one address (position one)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Deference and get the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515" name="Google Shape;515;p66"/>
          <p:cNvSpPr/>
          <p:nvPr/>
        </p:nvSpPr>
        <p:spPr>
          <a:xfrm>
            <a:off x="2286000" y="571500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66"/>
          <p:cNvSpPr/>
          <p:nvPr/>
        </p:nvSpPr>
        <p:spPr>
          <a:xfrm>
            <a:off x="3352800" y="571500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00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67"/>
          <p:cNvSpPr txBox="1"/>
          <p:nvPr/>
        </p:nvSpPr>
        <p:spPr>
          <a:xfrm>
            <a:off x="822325" y="381000"/>
            <a:ext cx="7693025" cy="397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g[ ] = {2, 4, 5, 8, 10, 32, 78};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                0  1  2  3    4    5    6 -&gt; positions in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800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*ptr1 = &amp;g[0];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int *ptr2 = &amp;g[3];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value of: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*(ptr2 + 2)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523" name="Google Shape;523;p67"/>
          <p:cNvSpPr/>
          <p:nvPr/>
        </p:nvSpPr>
        <p:spPr>
          <a:xfrm>
            <a:off x="2286000" y="457200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67"/>
          <p:cNvSpPr/>
          <p:nvPr/>
        </p:nvSpPr>
        <p:spPr>
          <a:xfrm>
            <a:off x="3352800" y="457200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00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8"/>
          <p:cNvSpPr txBox="1"/>
          <p:nvPr/>
        </p:nvSpPr>
        <p:spPr>
          <a:xfrm>
            <a:off x="822325" y="381000"/>
            <a:ext cx="7693025" cy="6278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g[ ] = {2, 4, 5, 8, 10, 32, 78};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                0  1  2  3    4    5    6 -&gt; positions in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800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*ptr1 = &amp;g[0];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int *ptr2 = &amp;g[3];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value of: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*(ptr2 + 2)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 = answer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what ptr2 points to (position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over 2 addresses (position 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Dereference and get the 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531" name="Google Shape;531;p68"/>
          <p:cNvSpPr/>
          <p:nvPr/>
        </p:nvSpPr>
        <p:spPr>
          <a:xfrm>
            <a:off x="2286000" y="457200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68"/>
          <p:cNvSpPr/>
          <p:nvPr/>
        </p:nvSpPr>
        <p:spPr>
          <a:xfrm>
            <a:off x="3352800" y="457200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00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69"/>
          <p:cNvSpPr txBox="1"/>
          <p:nvPr/>
        </p:nvSpPr>
        <p:spPr>
          <a:xfrm>
            <a:off x="822325" y="400050"/>
            <a:ext cx="7864475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g[ ] = {2, 4, 5, 8, 10, 32, 78};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              0  1  2  3    4    5    6 -&gt; positions in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800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*ptr1 = &amp;g[0];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int *ptr2 = &amp;g[3];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value of: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*ptr2 + 10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69"/>
          <p:cNvSpPr/>
          <p:nvPr/>
        </p:nvSpPr>
        <p:spPr>
          <a:xfrm>
            <a:off x="2286000" y="558800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69"/>
          <p:cNvSpPr/>
          <p:nvPr/>
        </p:nvSpPr>
        <p:spPr>
          <a:xfrm>
            <a:off x="3352800" y="558800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00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70"/>
          <p:cNvSpPr txBox="1"/>
          <p:nvPr/>
        </p:nvSpPr>
        <p:spPr>
          <a:xfrm>
            <a:off x="822325" y="381000"/>
            <a:ext cx="7864475" cy="655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g[ ] = {2, 4, 5, 8, 10, 32, 78};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                0  1  2  3    4    5    6 -&gt; positions in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800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*ptr1 = &amp;g[0];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int *ptr2 = &amp;g[3];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value of: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*ptr2 + 10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= answer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what ptr2 points to (position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Dereference and get 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8 + 10 and get 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70"/>
          <p:cNvSpPr/>
          <p:nvPr/>
        </p:nvSpPr>
        <p:spPr>
          <a:xfrm>
            <a:off x="2286000" y="568325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70"/>
          <p:cNvSpPr/>
          <p:nvPr/>
        </p:nvSpPr>
        <p:spPr>
          <a:xfrm>
            <a:off x="3352800" y="568325"/>
            <a:ext cx="152400" cy="228600"/>
          </a:xfrm>
          <a:prstGeom prst="downArrow">
            <a:avLst>
              <a:gd fmla="val 50000" name="adj1"/>
              <a:gd fmla="val 37500" name="adj2"/>
            </a:avLst>
          </a:prstGeom>
          <a:solidFill>
            <a:srgbClr val="00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 and Functions</a:t>
            </a:r>
            <a:b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7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7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72"/>
          <p:cNvSpPr txBox="1"/>
          <p:nvPr/>
        </p:nvSpPr>
        <p:spPr>
          <a:xfrm>
            <a:off x="533400" y="381000"/>
            <a:ext cx="8407400" cy="5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 and Functions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Functions send arguments by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call-by-value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following </a:t>
            </a:r>
            <a:r>
              <a:rPr b="0" i="0" lang="en-US" sz="2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exceptions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call-by-address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Address of array is passed to the function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 Address of variable, array, or string of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characters is passed-to/returned-from a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function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or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the pointer is used to step through an array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73"/>
          <p:cNvSpPr txBox="1"/>
          <p:nvPr/>
        </p:nvSpPr>
        <p:spPr>
          <a:xfrm>
            <a:off x="838200" y="152400"/>
            <a:ext cx="6115050" cy="6278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a function to switch two values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void switch_it(int *a, int *b)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int hold;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hold = *a;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*a = *b;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*b = hold;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return;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valid call to this function would be: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switch_it(&amp;x, &amp;y);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74"/>
          <p:cNvSpPr txBox="1"/>
          <p:nvPr/>
        </p:nvSpPr>
        <p:spPr>
          <a:xfrm>
            <a:off x="762000" y="381000"/>
            <a:ext cx="7845425" cy="612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Prototype is: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switch_it(int *a, int *b);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Below is a call to the switch_it function.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it a valid call?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x = 1.5, y = 3.0, *ptr_x = &amp;x, *ptr_y = &amp;y;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switch_it(ptr_x, ptr_y);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</a:t>
            </a: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work since x &amp; y are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float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but the function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the incoming arguments to be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1066800" y="476250"/>
            <a:ext cx="5103813" cy="5786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a, b, *ptr;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   ?        b   ?        ptr   ? →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- - - - - - - - - - - - - - - - - - - - - - - - -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a, b, *ptr;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= &amp;a;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→ a   ?		b    ?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ptr points to variable a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048000" y="2057400"/>
            <a:ext cx="3048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4559300" y="2058988"/>
            <a:ext cx="2286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1803400" y="2057400"/>
            <a:ext cx="3048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2376488" y="4572000"/>
            <a:ext cx="5334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4254500" y="4568825"/>
            <a:ext cx="5334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75"/>
          <p:cNvSpPr txBox="1"/>
          <p:nvPr/>
        </p:nvSpPr>
        <p:spPr>
          <a:xfrm>
            <a:off x="798513" y="266700"/>
            <a:ext cx="7824787" cy="526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Prototype is: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switch_it(int *a, int *b);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Below is a call to the switch_it function.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a valid call?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	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f = 2, g = 7, *ptr_f = &amp;f, *ptr_g = &amp;g;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	switch_it(ptr_f, ptr_g);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All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Passes in the addresses of  f &amp; g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76"/>
          <p:cNvSpPr txBox="1"/>
          <p:nvPr/>
        </p:nvSpPr>
        <p:spPr>
          <a:xfrm>
            <a:off x="798513" y="304800"/>
            <a:ext cx="7824787" cy="569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Prototype is: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switch_it(int *a, int *b);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Below is a call to the switch_it function.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it a valid call?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f = 2, g = 7, *ptr_f = &amp;f, *ptr_g = &amp;g;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switch_it(*ptr_f, *ptr_g);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good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  not passing the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f &amp; g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but rather the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2 &amp; 7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77"/>
          <p:cNvSpPr txBox="1"/>
          <p:nvPr/>
        </p:nvSpPr>
        <p:spPr>
          <a:xfrm>
            <a:off x="990600" y="1143000"/>
            <a:ext cx="7826375" cy="569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Prototype is: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switch_it(int *a, int *b);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Below is a call to the switch_it function.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a valid call?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f = 2, g = 7, *ptr_f = &amp;f, *ptr_g = &amp;g;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switch_it(&amp;ptr_f, &amp;ptr_g);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good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  Passing the addresses of the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not the addresses of the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78"/>
          <p:cNvSpPr txBox="1"/>
          <p:nvPr/>
        </p:nvSpPr>
        <p:spPr>
          <a:xfrm>
            <a:off x="609600" y="533400"/>
            <a:ext cx="7826375" cy="569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Prototype is: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switch_it(int *a, int *b);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Below is a call to the switch_it function.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a valid call?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f = 2, g = 7, *ptr_f = &amp;f, *ptr_g = &amp;g;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switch_it(&amp;f, &amp;g);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the addresses of  f and g are being passed.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79"/>
          <p:cNvSpPr txBox="1"/>
          <p:nvPr/>
        </p:nvSpPr>
        <p:spPr>
          <a:xfrm>
            <a:off x="609600" y="390525"/>
            <a:ext cx="7826375" cy="569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Prototype is: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switch_it(int *a, int *b);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Below is a call to the switch_it function.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a valid call?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f = 2, g = 7, *ptr_f = &amp;f, *ptr_g = &amp;g;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switch_it(f, g);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good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This passing the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 f &amp; g,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not the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 f &amp; g.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0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</a:t>
            </a:r>
            <a:r>
              <a:rPr b="1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Qualifier with Pointers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80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10" name="Google Shape;610;p8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</a:t>
            </a: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Qualifier with Pointers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8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a keyword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qualifier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cannot be changed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function does not need to change a variable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Attempting to change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 produces an error</a:t>
            </a:r>
            <a:endParaRPr/>
          </a:p>
          <a:p>
            <a:pPr indent="317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8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</a:t>
            </a: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Qualifier with Pointers. Examples.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8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*const myPtr = &amp;x;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*const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constant pointer to an </a:t>
            </a: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*const myPtr = &amp;x;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myPtr = &amp;b;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because we are trying to change the address.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The *const freezes the pointer.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17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8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</a:t>
            </a: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Qualifier with Pointers. Examples.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83"/>
          <p:cNvSpPr txBox="1"/>
          <p:nvPr>
            <p:ph idx="1" type="body"/>
          </p:nvPr>
        </p:nvSpPr>
        <p:spPr>
          <a:xfrm>
            <a:off x="685800" y="1849421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int *myPtr = &amp;x;</a:t>
            </a:r>
            <a:endParaRPr/>
          </a:p>
          <a:p>
            <a:pPr indent="0" lvl="2" marL="685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pointer to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int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int *myPtr = &amp;x;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*myPtr = 9;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because we are not allowed to change the value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of x because the position of the * causes the 	value of x to freeze.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17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8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</a:t>
            </a: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Qualifier with Pointers. Examples.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84"/>
          <p:cNvSpPr txBox="1"/>
          <p:nvPr>
            <p:ph idx="1" type="body"/>
          </p:nvPr>
        </p:nvSpPr>
        <p:spPr>
          <a:xfrm>
            <a:off x="762000" y="184785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int *const Ptr = &amp;x;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pointer to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int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 can be changed.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17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8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725488" y="457200"/>
            <a:ext cx="8404225" cy="5754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5, b = 9, *ptr = &amp;a;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→ a    5		b   9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*ptr;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→ a    5		b    5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the value from the variable-pointer points to,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contains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place it in the variable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*ptr;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a;                both do same thing</a:t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2093913" y="1298575"/>
            <a:ext cx="444500" cy="4778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3905250" y="1298575"/>
            <a:ext cx="444500" cy="4778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2093913" y="3057525"/>
            <a:ext cx="444500" cy="4778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3948113" y="3057525"/>
            <a:ext cx="444500" cy="4778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Pointers</a:t>
            </a:r>
            <a:endParaRPr/>
          </a:p>
        </p:txBody>
      </p:sp>
      <p:sp>
        <p:nvSpPr>
          <p:cNvPr id="644" name="Google Shape;644;p8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8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function Pointers?</a:t>
            </a:r>
            <a:endParaRPr/>
          </a:p>
        </p:txBody>
      </p:sp>
      <p:sp>
        <p:nvSpPr>
          <p:cNvPr id="652" name="Google Shape;652;p8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does not require that pointers only point to data, it is possible to have pointers to functions</a:t>
            </a:r>
            <a:endParaRPr/>
          </a:p>
          <a:p>
            <a:pPr indent="63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occupy memory locations therefore every function has an address just like each variable</a:t>
            </a:r>
            <a:endParaRPr/>
          </a:p>
          <a:p>
            <a:pPr indent="63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pointers are different from regular pointers.  They point to a function as opposed to a value.  Hence they behave differently.</a:t>
            </a:r>
            <a:endParaRPr/>
          </a:p>
        </p:txBody>
      </p:sp>
      <p:sp>
        <p:nvSpPr>
          <p:cNvPr id="653" name="Google Shape;653;p8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7"/>
          <p:cNvSpPr txBox="1"/>
          <p:nvPr>
            <p:ph type="title"/>
          </p:nvPr>
        </p:nvSpPr>
        <p:spPr>
          <a:xfrm>
            <a:off x="628650" y="1524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we need function Pointers?</a:t>
            </a:r>
            <a:endParaRPr/>
          </a:p>
        </p:txBody>
      </p:sp>
      <p:sp>
        <p:nvSpPr>
          <p:cNvPr id="659" name="Google Shape;659;p87"/>
          <p:cNvSpPr txBox="1"/>
          <p:nvPr>
            <p:ph idx="1" type="body"/>
          </p:nvPr>
        </p:nvSpPr>
        <p:spPr>
          <a:xfrm>
            <a:off x="628650" y="1600200"/>
            <a:ext cx="78867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when alternative functions may be used to perform similar tasks on data (eg: sorting)</a:t>
            </a:r>
            <a:endParaRPr/>
          </a:p>
          <a:p>
            <a:pPr indent="63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common use is in passing a function as a parameter in a function call.</a:t>
            </a:r>
            <a:endParaRPr/>
          </a:p>
          <a:p>
            <a:pPr indent="63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pass the data and the function to be used to some control function</a:t>
            </a:r>
            <a:endParaRPr/>
          </a:p>
          <a:p>
            <a:pPr indent="63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Greater flexibility and better code reuse</a:t>
            </a:r>
            <a:endParaRPr/>
          </a:p>
        </p:txBody>
      </p:sp>
      <p:sp>
        <p:nvSpPr>
          <p:cNvPr id="660" name="Google Shape;660;p8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a Function Pointer</a:t>
            </a:r>
            <a:endParaRPr/>
          </a:p>
        </p:txBody>
      </p:sp>
      <p:sp>
        <p:nvSpPr>
          <p:cNvPr id="666" name="Google Shape;666;p8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function pointer is nothing else than a variable, it must be defined as usual.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(*funcPointer) (int, char, int);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funcPointer is a pointer to a function.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extra parentheses around (*funcPointer) is needed because there are precedence relationships in declaration just as there are in expressions </a:t>
            </a:r>
            <a:endParaRPr/>
          </a:p>
        </p:txBody>
      </p:sp>
      <p:sp>
        <p:nvSpPr>
          <p:cNvPr id="667" name="Google Shape;667;p8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9"/>
          <p:cNvSpPr txBox="1"/>
          <p:nvPr>
            <p:ph type="title"/>
          </p:nvPr>
        </p:nvSpPr>
        <p:spPr>
          <a:xfrm>
            <a:off x="533400" y="61815"/>
            <a:ext cx="8637588" cy="143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an address to a Function Pointer</a:t>
            </a:r>
            <a:endParaRPr/>
          </a:p>
        </p:txBody>
      </p:sp>
      <p:sp>
        <p:nvSpPr>
          <p:cNvPr id="673" name="Google Shape;673;p89"/>
          <p:cNvSpPr txBox="1"/>
          <p:nvPr>
            <p:ph idx="1" type="body"/>
          </p:nvPr>
        </p:nvSpPr>
        <p:spPr>
          <a:xfrm>
            <a:off x="533400" y="1535752"/>
            <a:ext cx="7886700" cy="4941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//assign an address to the function pointer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(*funcPointer) (int, char, int);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firstExample ( int a, char b, int c)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printf(“ Welcome to the first example”);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a+b+c;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funcPointer= firstExample;      //assignment of address of 						 the function to a pointer 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funcPointer=&amp;firstExample;    //alternative using 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//address operator</a:t>
            </a:r>
            <a:endParaRPr/>
          </a:p>
        </p:txBody>
      </p:sp>
      <p:sp>
        <p:nvSpPr>
          <p:cNvPr id="674" name="Google Shape;674;p8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90"/>
          <p:cNvSpPr txBox="1"/>
          <p:nvPr>
            <p:ph type="title"/>
          </p:nvPr>
        </p:nvSpPr>
        <p:spPr>
          <a:xfrm>
            <a:off x="317500" y="52388"/>
            <a:ext cx="8637588" cy="143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Calling a function using a Function Pointer</a:t>
            </a:r>
            <a:endParaRPr/>
          </a:p>
        </p:txBody>
      </p:sp>
      <p:sp>
        <p:nvSpPr>
          <p:cNvPr id="680" name="Google Shape;680;p9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alternatives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name of the function pointer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explicitly dereference it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(*funcPointer) (int, char, int);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calling a function using function pointer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int answer= funcPointer (7, ’A’ , 2 );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int answer=(* funcPointer) (7, ’A’ , 2 );</a:t>
            </a:r>
            <a:endParaRPr/>
          </a:p>
        </p:txBody>
      </p:sp>
      <p:sp>
        <p:nvSpPr>
          <p:cNvPr id="681" name="Google Shape;681;p9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91"/>
          <p:cNvSpPr txBox="1"/>
          <p:nvPr>
            <p:ph type="title"/>
          </p:nvPr>
        </p:nvSpPr>
        <p:spPr>
          <a:xfrm>
            <a:off x="546100" y="-720725"/>
            <a:ext cx="8078788" cy="165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Trigonometric Functions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91"/>
          <p:cNvSpPr txBox="1"/>
          <p:nvPr>
            <p:ph idx="1" type="body"/>
          </p:nvPr>
        </p:nvSpPr>
        <p:spPr>
          <a:xfrm>
            <a:off x="685800" y="609600"/>
            <a:ext cx="80645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prints tables showing the values of cos,sin 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&lt;math.h&gt;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tabulate(double (*f)(double), double first, double last, double incr);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main(void) {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double final, increment, initial;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printf (“Enter initial value: “);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scanf (“%lf”, &amp;initial);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printf (“Enter final value: “);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scanf (%lf”, &amp;final);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printf (“Enter increment : “);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scanf (%lf”, &amp;increment);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Printf(“\n    x   cos(x) \n”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“  ----------  -----------\n”);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tabulate(cos, initial,final,increment);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Printf(“\n     x    sin (x) \n”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“  ----------  -----------\n”);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tabulate(sin, initial,final,increment);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return (EXIT_SUCCESS);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91"/>
          <p:cNvSpPr txBox="1"/>
          <p:nvPr/>
        </p:nvSpPr>
        <p:spPr>
          <a:xfrm>
            <a:off x="4758664" y="3297148"/>
            <a:ext cx="4160883" cy="1200329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 in little print.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Bigger print used in following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689" name="Google Shape;689;p9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2"/>
          <p:cNvSpPr txBox="1"/>
          <p:nvPr>
            <p:ph type="title"/>
          </p:nvPr>
        </p:nvSpPr>
        <p:spPr>
          <a:xfrm>
            <a:off x="546100" y="-720725"/>
            <a:ext cx="8078788" cy="165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Trigonometric Functions (1 of 4)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92"/>
          <p:cNvSpPr txBox="1"/>
          <p:nvPr>
            <p:ph idx="1" type="body"/>
          </p:nvPr>
        </p:nvSpPr>
        <p:spPr>
          <a:xfrm>
            <a:off x="685800" y="11430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prints tables showing the values of cos, sin 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&lt;math.h&gt;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tabulate(double (*f)(double), double first, 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double last, double incr);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main(void)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9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3"/>
          <p:cNvSpPr txBox="1"/>
          <p:nvPr>
            <p:ph type="title"/>
          </p:nvPr>
        </p:nvSpPr>
        <p:spPr>
          <a:xfrm>
            <a:off x="546100" y="-720725"/>
            <a:ext cx="8078788" cy="165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Trigonometric Functions (2 of 4)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93"/>
          <p:cNvSpPr txBox="1"/>
          <p:nvPr>
            <p:ph idx="1" type="body"/>
          </p:nvPr>
        </p:nvSpPr>
        <p:spPr>
          <a:xfrm>
            <a:off x="685800" y="936625"/>
            <a:ext cx="80645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main(void)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double final, increment, initial;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// Enter the data at the keyboard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printf (“Enter initial value: “);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scanf (“%lf”, &amp;initial);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printf (“Enter final value: “);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scanf (%lf”, &amp;final);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printf (“Enter increment : “);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scanf (%lf”, &amp;increment);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</p:txBody>
      </p:sp>
      <p:sp>
        <p:nvSpPr>
          <p:cNvPr id="703" name="Google Shape;703;p9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4"/>
          <p:cNvSpPr txBox="1"/>
          <p:nvPr>
            <p:ph type="title"/>
          </p:nvPr>
        </p:nvSpPr>
        <p:spPr>
          <a:xfrm>
            <a:off x="546100" y="-720725"/>
            <a:ext cx="8078788" cy="165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Trigonometric Functions (3 of 4)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94"/>
          <p:cNvSpPr txBox="1"/>
          <p:nvPr>
            <p:ph idx="1" type="body"/>
          </p:nvPr>
        </p:nvSpPr>
        <p:spPr>
          <a:xfrm>
            <a:off x="546100" y="1447800"/>
            <a:ext cx="80645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// Print the headers and call tabulate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printf(“\n    x   cos(x) \n”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“  ----------  -----------\n”);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tabulate(cos, initial,final,increment);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printf(“\n     x    sin (x) \n”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“  ----------  -----------\n”);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tabulate(sin, initial,final,increment);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return (EXIT_SUCCESS);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9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1050925" y="544513"/>
            <a:ext cx="6950075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5, b = 9, *ptr = &amp;a;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→ a    5		b    9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*ptr = b;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ptr → a    9		b    9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*ptr = b; 	   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accomplish the same thing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   = b; 		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2762250" y="130175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5181600" y="130175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2762250" y="35014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5181600" y="3499453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2457450" y="4648200"/>
            <a:ext cx="304800" cy="1295400"/>
          </a:xfrm>
          <a:prstGeom prst="rightBrace">
            <a:avLst>
              <a:gd fmla="val 27074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5"/>
          <p:cNvSpPr txBox="1"/>
          <p:nvPr>
            <p:ph type="title"/>
          </p:nvPr>
        </p:nvSpPr>
        <p:spPr>
          <a:xfrm>
            <a:off x="457200" y="14140"/>
            <a:ext cx="8078787" cy="824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Trigonometric Functions (4 of 4)</a:t>
            </a:r>
            <a:endParaRPr/>
          </a:p>
        </p:txBody>
      </p:sp>
      <p:sp>
        <p:nvSpPr>
          <p:cNvPr id="716" name="Google Shape;716;p95"/>
          <p:cNvSpPr txBox="1"/>
          <p:nvPr>
            <p:ph idx="1" type="body"/>
          </p:nvPr>
        </p:nvSpPr>
        <p:spPr>
          <a:xfrm>
            <a:off x="609600" y="857838"/>
            <a:ext cx="8064500" cy="5847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when passed a pointer f, the function prints a table 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showing the value of f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tabulate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(double (*f) (double), double first, 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double last, double incr)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double x;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int i, num_intervals;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num_intervals = ceil ( (last -first) /incr 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for (i=0; i&lt;=num_intervals; i++) {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x= first +i * incr;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printf(“%10.5f %10.5f\n”, x , (*f) (x));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9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</p:txBody>
      </p:sp>
      <p:sp>
        <p:nvSpPr>
          <p:cNvPr id="724" name="Google Shape;724;p96"/>
          <p:cNvSpPr txBox="1"/>
          <p:nvPr>
            <p:ph idx="1" type="body"/>
          </p:nvPr>
        </p:nvSpPr>
        <p:spPr>
          <a:xfrm>
            <a:off x="3733800" y="76200"/>
            <a:ext cx="4510088" cy="6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initial value: 0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final value: .5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increment: .1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X	               cos(x)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----------            -----------	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0.00000	1.00000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0.10000	0.99500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0.20000	0.98007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0.30000	0.95534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0.40000	0.92106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0.50000	0.87758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X	               sin(x)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----------            -----------	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0.00000	0.00000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0.10000	0.09983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0.20000	0.19867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0.30000	0.29552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0.40000	0.38942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0.50000	0.47943</a:t>
            </a:r>
            <a:endParaRPr/>
          </a:p>
        </p:txBody>
      </p:sp>
      <p:sp>
        <p:nvSpPr>
          <p:cNvPr id="725" name="Google Shape;725;p96"/>
          <p:cNvSpPr txBox="1"/>
          <p:nvPr/>
        </p:nvSpPr>
        <p:spPr>
          <a:xfrm>
            <a:off x="1219200" y="390885"/>
            <a:ext cx="1584088" cy="1815882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726" name="Google Shape;726;p9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9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Common Use of FuncPtr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9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Sorting function (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qsort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)where you pass in a pointer to a comparison function that will return the results of the comparison. 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 Which argument was larger.</a:t>
            </a:r>
            <a:endParaRPr/>
          </a:p>
          <a:p>
            <a:pPr indent="63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9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9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C-7 Pointers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98"/>
          <p:cNvSpPr txBox="1"/>
          <p:nvPr>
            <p:ph idx="1" type="subTitle"/>
          </p:nvPr>
        </p:nvSpPr>
        <p:spPr>
          <a:xfrm>
            <a:off x="14478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End</a:t>
            </a:r>
            <a:endParaRPr/>
          </a:p>
        </p:txBody>
      </p:sp>
      <p:sp>
        <p:nvSpPr>
          <p:cNvPr id="741" name="Google Shape;741;p9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685800" y="609600"/>
            <a:ext cx="7725898" cy="5847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 -  points to an address.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Ex: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a, *ptr;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ptr = &amp;a;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*ptr  -  dereferences the pointer;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refers to  the </a:t>
            </a: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address that ptr is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pointing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Ex: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 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ptr = &amp;a;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The value in *ptr is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