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92000"/>
  <p:notesSz cx="6858000" cy="9144000"/>
  <p:embeddedFontLst>
    <p:embeddedFont>
      <p:font typeface="Book Antiqua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BookAntiqua-bold.fntdata"/><Relationship Id="rId41" Type="http://schemas.openxmlformats.org/officeDocument/2006/relationships/font" Target="fonts/BookAntiqua-regular.fntdata"/><Relationship Id="rId22" Type="http://schemas.openxmlformats.org/officeDocument/2006/relationships/slide" Target="slides/slide18.xml"/><Relationship Id="rId44" Type="http://schemas.openxmlformats.org/officeDocument/2006/relationships/font" Target="fonts/BookAntiqua-boldItalic.fntdata"/><Relationship Id="rId21" Type="http://schemas.openxmlformats.org/officeDocument/2006/relationships/slide" Target="slides/slide17.xml"/><Relationship Id="rId43" Type="http://schemas.openxmlformats.org/officeDocument/2006/relationships/font" Target="fonts/BookAntiqua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30:notes"/>
          <p:cNvSpPr/>
          <p:nvPr>
            <p:ph idx="2" type="sldImg"/>
          </p:nvPr>
        </p:nvSpPr>
        <p:spPr>
          <a:xfrm>
            <a:off x="539750" y="755650"/>
            <a:ext cx="6710363" cy="3775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1" name="Google Shape;371;p30:notes"/>
          <p:cNvSpPr txBox="1"/>
          <p:nvPr>
            <p:ph idx="1" type="body"/>
          </p:nvPr>
        </p:nvSpPr>
        <p:spPr>
          <a:xfrm>
            <a:off x="1039707" y="4782454"/>
            <a:ext cx="5708227" cy="4530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- Horizontal">
  <p:cSld name="Two Content - Horizontal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09600" y="1827214"/>
            <a:ext cx="10972800" cy="2173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609600" y="4229100"/>
            <a:ext cx="109728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-203200" y="95065"/>
            <a:ext cx="12192000" cy="1600200"/>
          </a:xfrm>
          <a:prstGeom prst="rect">
            <a:avLst/>
          </a:prstGeom>
          <a:gradFill>
            <a:gsLst>
              <a:gs pos="0">
                <a:srgbClr val="222A35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609600" y="114300"/>
            <a:ext cx="10972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and Picture Right">
  <p:cSld name="Content and Picture Righ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09600" y="1827213"/>
            <a:ext cx="7620000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0" type="dt"/>
          </p:nvPr>
        </p:nvSpPr>
        <p:spPr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1" type="ftr"/>
          </p:nvPr>
        </p:nvSpPr>
        <p:spPr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6"/>
          <p:cNvSpPr/>
          <p:nvPr>
            <p:ph idx="2" type="pic"/>
          </p:nvPr>
        </p:nvSpPr>
        <p:spPr>
          <a:xfrm>
            <a:off x="8534400" y="1828800"/>
            <a:ext cx="3048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6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gradFill>
            <a:gsLst>
              <a:gs pos="0">
                <a:srgbClr val="222A35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609600" y="114300"/>
            <a:ext cx="10972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- Black">
  <p:cSld name="Code - Blac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609600" y="1828800"/>
            <a:ext cx="10972800" cy="4572000"/>
          </a:xfrm>
          <a:prstGeom prst="rect">
            <a:avLst/>
          </a:prstGeom>
          <a:solidFill>
            <a:srgbClr val="1C1C1C"/>
          </a:solidFill>
          <a:ln cap="flat" cmpd="sng" w="19050">
            <a:solidFill>
              <a:srgbClr val="10101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914400" y="20574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0" type="dt"/>
          </p:nvPr>
        </p:nvSpPr>
        <p:spPr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gradFill>
            <a:gsLst>
              <a:gs pos="0">
                <a:srgbClr val="222A35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7"/>
          <p:cNvSpPr txBox="1"/>
          <p:nvPr>
            <p:ph type="title"/>
          </p:nvPr>
        </p:nvSpPr>
        <p:spPr>
          <a:xfrm>
            <a:off x="609600" y="114300"/>
            <a:ext cx="10972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0" y="1714500"/>
            <a:ext cx="12192000" cy="3416300"/>
          </a:xfrm>
          <a:prstGeom prst="rect">
            <a:avLst/>
          </a:prstGeom>
          <a:gradFill>
            <a:gsLst>
              <a:gs pos="0">
                <a:srgbClr val="222A35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8"/>
          <p:cNvSpPr txBox="1"/>
          <p:nvPr>
            <p:ph type="ctrTitle"/>
          </p:nvPr>
        </p:nvSpPr>
        <p:spPr>
          <a:xfrm>
            <a:off x="6400800" y="2057400"/>
            <a:ext cx="5181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3" name="Google Shape;123;p18"/>
          <p:cNvSpPr txBox="1"/>
          <p:nvPr>
            <p:ph idx="1" type="subTitle"/>
          </p:nvPr>
        </p:nvSpPr>
        <p:spPr>
          <a:xfrm>
            <a:off x="609600" y="5372100"/>
            <a:ext cx="109728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18287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8"/>
          <p:cNvSpPr/>
          <p:nvPr>
            <p:ph idx="2" type="pic"/>
          </p:nvPr>
        </p:nvSpPr>
        <p:spPr>
          <a:xfrm>
            <a:off x="2133600" y="2057400"/>
            <a:ext cx="3657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utput - Black">
  <p:cSld name="Output - Blac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609600" y="2057400"/>
            <a:ext cx="10972800" cy="4343400"/>
          </a:xfrm>
          <a:prstGeom prst="rect">
            <a:avLst/>
          </a:prstGeom>
          <a:solidFill>
            <a:srgbClr val="1C1C1C"/>
          </a:solidFill>
          <a:ln cap="flat" cmpd="sng" w="19050">
            <a:solidFill>
              <a:srgbClr val="10101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609600" y="1828800"/>
            <a:ext cx="10972800" cy="22860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10101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914400" y="2286000"/>
            <a:ext cx="10363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10" type="dt"/>
          </p:nvPr>
        </p:nvSpPr>
        <p:spPr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1" type="ftr"/>
          </p:nvPr>
        </p:nvSpPr>
        <p:spPr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gradFill>
            <a:gsLst>
              <a:gs pos="0">
                <a:srgbClr val="222A35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609600" y="114300"/>
            <a:ext cx="10972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- White">
  <p:cSld name="Code - Whi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609600" y="1828800"/>
            <a:ext cx="10972800" cy="45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914400" y="20574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0" type="dt"/>
          </p:nvPr>
        </p:nvSpPr>
        <p:spPr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11" type="ftr"/>
          </p:nvPr>
        </p:nvSpPr>
        <p:spPr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gradFill>
            <a:gsLst>
              <a:gs pos="0">
                <a:srgbClr val="222A35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609600" y="114300"/>
            <a:ext cx="10972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and Code - White">
  <p:cSld name="Content and Code - Whit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609600" y="4343400"/>
            <a:ext cx="10972800" cy="205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 txBox="1"/>
          <p:nvPr>
            <p:ph idx="10" type="dt"/>
          </p:nvPr>
        </p:nvSpPr>
        <p:spPr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11" type="ftr"/>
          </p:nvPr>
        </p:nvSpPr>
        <p:spPr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914400" y="4572000"/>
            <a:ext cx="10363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1"/>
          <p:cNvSpPr/>
          <p:nvPr/>
        </p:nvSpPr>
        <p:spPr>
          <a:xfrm>
            <a:off x="0" y="-114300"/>
            <a:ext cx="12192000" cy="1600200"/>
          </a:xfrm>
          <a:prstGeom prst="rect">
            <a:avLst/>
          </a:prstGeom>
          <a:gradFill>
            <a:gsLst>
              <a:gs pos="0">
                <a:srgbClr val="222A35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1"/>
          <p:cNvSpPr txBox="1"/>
          <p:nvPr>
            <p:ph type="title"/>
          </p:nvPr>
        </p:nvSpPr>
        <p:spPr>
          <a:xfrm>
            <a:off x="609600" y="114300"/>
            <a:ext cx="10972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0" name="Google Shape;150;p21"/>
          <p:cNvSpPr txBox="1"/>
          <p:nvPr>
            <p:ph idx="2" type="body"/>
          </p:nvPr>
        </p:nvSpPr>
        <p:spPr>
          <a:xfrm>
            <a:off x="609600" y="1827214"/>
            <a:ext cx="10972800" cy="2173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SC25 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203200" y="0"/>
            <a:ext cx="0" cy="6858000"/>
          </a:xfrm>
          <a:prstGeom prst="straightConnector1">
            <a:avLst/>
          </a:prstGeom>
          <a:noFill/>
          <a:ln cap="flat" cmpd="sng" w="762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508000" y="0"/>
            <a:ext cx="0" cy="68580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chiark.greenend.org.uk/~sgtatham/putty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ecs.csus.edu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inscp.net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ilezilla-project.org/" TargetMode="External"/><Relationship Id="rId4" Type="http://schemas.openxmlformats.org/officeDocument/2006/relationships/hyperlink" Target="https://cyberduck.io/?l=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2743200" y="1036638"/>
            <a:ext cx="6553200" cy="39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OS/Shell Introduction</a:t>
            </a:r>
            <a:endParaRPr b="0" i="0" sz="4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Started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Logging onto a UNIX machine</a:t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 at a UNIX machine and log in.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you enter your password, nothing will show on the screen.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a remote login using SSH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us use PuTTY software to accomplish this.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ECS computers all have PuTTY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get PuTTY at home, download it from: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http://www.chiark.greenend.org.uk/~sgtatham/putty/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586924" y="6164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PuTTY Screen</a:t>
            </a:r>
            <a:endParaRPr/>
          </a:p>
        </p:txBody>
      </p:sp>
      <p:sp>
        <p:nvSpPr>
          <p:cNvPr id="229" name="Google Shape;229;p3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6811058" y="1568319"/>
            <a:ext cx="2699778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“athena”</a:t>
            </a:r>
            <a:endParaRPr/>
          </a:p>
        </p:txBody>
      </p:sp>
      <p:sp>
        <p:nvSpPr>
          <p:cNvPr id="231" name="Google Shape;231;p32"/>
          <p:cNvSpPr txBox="1"/>
          <p:nvPr/>
        </p:nvSpPr>
        <p:spPr>
          <a:xfrm>
            <a:off x="6811058" y="2395980"/>
            <a:ext cx="3190553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 option - SSH</a:t>
            </a:r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6148219" y="3354605"/>
            <a:ext cx="4964692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saved the session, named it “home”</a:t>
            </a:r>
            <a:endParaRPr/>
          </a:p>
        </p:txBody>
      </p:sp>
      <p:sp>
        <p:nvSpPr>
          <p:cNvPr id="233" name="Google Shape;233;p32"/>
          <p:cNvSpPr txBox="1"/>
          <p:nvPr/>
        </p:nvSpPr>
        <p:spPr>
          <a:xfrm>
            <a:off x="6096000" y="4245368"/>
            <a:ext cx="5916300" cy="12003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the session is saved,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just double click on the session name,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log-in window will appear</a:t>
            </a:r>
            <a:endParaRPr/>
          </a:p>
        </p:txBody>
      </p:sp>
      <p:sp>
        <p:nvSpPr>
          <p:cNvPr id="234" name="Google Shape;234;p32"/>
          <p:cNvSpPr txBox="1"/>
          <p:nvPr/>
        </p:nvSpPr>
        <p:spPr>
          <a:xfrm>
            <a:off x="1931200" y="6164748"/>
            <a:ext cx="5802422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options to change font and font size</a:t>
            </a:r>
            <a:endParaRPr/>
          </a:p>
        </p:txBody>
      </p:sp>
      <p:pic>
        <p:nvPicPr>
          <p:cNvPr id="235" name="Google Shape;235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924" y="1322526"/>
            <a:ext cx="5150657" cy="4525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32"/>
          <p:cNvCxnSpPr>
            <a:stCxn id="230" idx="1"/>
          </p:cNvCxnSpPr>
          <p:nvPr/>
        </p:nvCxnSpPr>
        <p:spPr>
          <a:xfrm flipH="1">
            <a:off x="3692858" y="1799152"/>
            <a:ext cx="3118200" cy="736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" name="Google Shape;237;p32"/>
          <p:cNvCxnSpPr>
            <a:stCxn id="231" idx="1"/>
          </p:cNvCxnSpPr>
          <p:nvPr/>
        </p:nvCxnSpPr>
        <p:spPr>
          <a:xfrm flipH="1">
            <a:off x="4775258" y="2626813"/>
            <a:ext cx="2035800" cy="21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8" name="Google Shape;238;p32"/>
          <p:cNvCxnSpPr/>
          <p:nvPr/>
        </p:nvCxnSpPr>
        <p:spPr>
          <a:xfrm rot="10800000">
            <a:off x="3068515" y="3564716"/>
            <a:ext cx="3096378" cy="1823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9" name="Google Shape;239;p32"/>
          <p:cNvCxnSpPr/>
          <p:nvPr/>
        </p:nvCxnSpPr>
        <p:spPr>
          <a:xfrm rot="10800000">
            <a:off x="3226777" y="4106547"/>
            <a:ext cx="2869223" cy="30369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0" name="Google Shape;240;p32"/>
          <p:cNvCxnSpPr/>
          <p:nvPr/>
        </p:nvCxnSpPr>
        <p:spPr>
          <a:xfrm rot="10800000">
            <a:off x="1708168" y="3067654"/>
            <a:ext cx="223032" cy="309709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 Users</a:t>
            </a:r>
            <a:endParaRPr/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up a terminal/console window and type the following: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 yourECSname@athena.ecs.csus.edu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 Enter.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prompted, type “yes” to accept the server’s key.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enter your password.</a:t>
            </a:r>
            <a:endParaRPr/>
          </a:p>
        </p:txBody>
      </p:sp>
      <p:sp>
        <p:nvSpPr>
          <p:cNvPr id="247" name="Google Shape;247;p3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838200" y="10135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Screen</a:t>
            </a:r>
            <a:endParaRPr/>
          </a:p>
        </p:txBody>
      </p:sp>
      <p:pic>
        <p:nvPicPr>
          <p:cNvPr id="253" name="Google Shape;253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0877" y="1302027"/>
            <a:ext cx="8646861" cy="534495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5"/>
          <p:cNvSpPr txBox="1"/>
          <p:nvPr/>
        </p:nvSpPr>
        <p:spPr>
          <a:xfrm>
            <a:off x="1039907" y="490070"/>
            <a:ext cx="10992176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shell is an interface between you and the kernel of UNIX/Linux.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Kernel.  The center, the core.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Shell.  A way to communicate with the Kernel.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default on our system is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csh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read aloud as ‘C-shell’.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1725707" y="273423"/>
            <a:ext cx="8793626" cy="6986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doing  “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  /etc/shells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I found that athena has: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 	(Bourne Shell)	    		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bash 	(superset, Born Again Shell.  LOL)		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nologin		    		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tcsh	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csh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(spoken as C-shell) (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athena)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ksh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possible to change the default shell,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command “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chsh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 Verification</a:t>
            </a:r>
            <a:endParaRPr/>
          </a:p>
        </p:txBody>
      </p:sp>
      <p:sp>
        <p:nvSpPr>
          <p:cNvPr id="272" name="Google Shape;272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see what Shell you are in, type: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&gt;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$SHELL</a:t>
            </a:r>
            <a:endParaRPr/>
          </a:p>
          <a:p>
            <a:pPr indent="317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title"/>
          </p:nvPr>
        </p:nvSpPr>
        <p:spPr>
          <a:xfrm>
            <a:off x="838200" y="365127"/>
            <a:ext cx="10515600" cy="1011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help:</a:t>
            </a:r>
            <a:endParaRPr b="1" i="0" sz="3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838200" y="1376366"/>
            <a:ext cx="10515600" cy="5230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“Look at the “man” page.”  You will hear this.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means looking at the on-line manual which is extensive.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			/* will show you… */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$ man ls		/* all the options for listing */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$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 gcc   	/* options for the compiler */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Maneuvering through 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page: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Hit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bar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advance thru page.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Hit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advance the screen one line.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Hit “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to quit.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 Commands in UNIX/Linux</a:t>
            </a:r>
            <a:endParaRPr/>
          </a:p>
        </p:txBody>
      </p:sp>
      <p:sp>
        <p:nvSpPr>
          <p:cNvPr id="286" name="Google Shape;286;p39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287" name="Google Shape;287;p3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0"/>
          <p:cNvSpPr txBox="1"/>
          <p:nvPr/>
        </p:nvSpPr>
        <p:spPr>
          <a:xfrm>
            <a:off x="923364" y="286870"/>
            <a:ext cx="8591550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Command:  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List files in directory.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Format:    ls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[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file-list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Options: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-a	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files, including hidden ones.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List directory names only, not ordinary files.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Show group information with listing.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Show long listing with extended information.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	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in reverse order.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List in order of increasing size.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List in order of time, most recent first.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		ls -ra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ls –l		ls -ls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Accounts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student in the School of Engineering and Computer Science should have an ECS account.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the site: 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http://www.ecs.csus.edu/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Scroll to below the picture.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ECS Quick Links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 option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an ECS Account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the directions.  You must present a OneCard when you pick up the information.</a:t>
            </a:r>
            <a:endParaRPr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1"/>
          <p:cNvSpPr txBox="1"/>
          <p:nvPr/>
        </p:nvSpPr>
        <p:spPr>
          <a:xfrm>
            <a:off x="1210236" y="646953"/>
            <a:ext cx="9529482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Copying and Renaming Files: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Command:  cp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Copy a file.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Format:    cp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source-file target-file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 my.file file2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   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now two identical files with different names.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1237129" y="699247"/>
            <a:ext cx="8141821" cy="458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Moving or renaming files: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Command:  mv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Move or rename a file.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Format:    mv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source-file target-file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 my.file file2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  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file with the target name exists.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3"/>
          <p:cNvSpPr txBox="1"/>
          <p:nvPr/>
        </p:nvSpPr>
        <p:spPr>
          <a:xfrm>
            <a:off x="1248149" y="401079"/>
            <a:ext cx="6178871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Removing files: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Command:  rm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Remove a file.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Format:   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 [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Option:	  -i	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before deleting.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Often the default.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 file2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  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file is no longer listed or available.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4"/>
          <p:cNvSpPr txBox="1"/>
          <p:nvPr/>
        </p:nvSpPr>
        <p:spPr>
          <a:xfrm>
            <a:off x="1228165" y="349624"/>
            <a:ext cx="8068235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Command:  cat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Display or create files.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Format:     cat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source-file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[symbol] [target-file]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	1.  cat this.month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2.  cat lab1.c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  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displayed on screen, lines echoed on screen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5"/>
          <p:cNvSpPr txBox="1"/>
          <p:nvPr/>
        </p:nvSpPr>
        <p:spPr>
          <a:xfrm>
            <a:off x="1228165" y="349624"/>
            <a:ext cx="8068235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pwd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Command:  pwd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 name of current/working directory.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Format:     pwd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&amp; Result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[bielr@athena csc60]&gt; pwd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/gaia/home/faculty/bielr/csc60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[bielr@athena csc60]&gt;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    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6"/>
          <p:cNvSpPr txBox="1"/>
          <p:nvPr/>
        </p:nvSpPr>
        <p:spPr>
          <a:xfrm>
            <a:off x="1228165" y="293154"/>
            <a:ext cx="8068235" cy="6063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 Directory Structure on Linux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/ (root)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home           many-other-directories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faculty      student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bielr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csc60                     csc 25    classfiles_csc60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mywork    ClassExamples    myworkF17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lab1   lab2   lab3            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0" name="Google Shape;330;p46"/>
          <p:cNvCxnSpPr/>
          <p:nvPr/>
        </p:nvCxnSpPr>
        <p:spPr>
          <a:xfrm flipH="1">
            <a:off x="4039526" y="1524000"/>
            <a:ext cx="684874" cy="4680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1" name="Google Shape;331;p46"/>
          <p:cNvCxnSpPr/>
          <p:nvPr/>
        </p:nvCxnSpPr>
        <p:spPr>
          <a:xfrm>
            <a:off x="4724400" y="1524000"/>
            <a:ext cx="1054963" cy="46802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2" name="Google Shape;332;p46"/>
          <p:cNvCxnSpPr/>
          <p:nvPr/>
        </p:nvCxnSpPr>
        <p:spPr>
          <a:xfrm flipH="1">
            <a:off x="3476625" y="2234214"/>
            <a:ext cx="411333" cy="48041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3" name="Google Shape;333;p46"/>
          <p:cNvCxnSpPr/>
          <p:nvPr/>
        </p:nvCxnSpPr>
        <p:spPr>
          <a:xfrm>
            <a:off x="3887958" y="2242932"/>
            <a:ext cx="613022" cy="435513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4" name="Google Shape;334;p46"/>
          <p:cNvCxnSpPr/>
          <p:nvPr/>
        </p:nvCxnSpPr>
        <p:spPr>
          <a:xfrm flipH="1">
            <a:off x="3152775" y="2948589"/>
            <a:ext cx="114300" cy="48041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5" name="Google Shape;335;p46"/>
          <p:cNvCxnSpPr/>
          <p:nvPr/>
        </p:nvCxnSpPr>
        <p:spPr>
          <a:xfrm flipH="1">
            <a:off x="2752725" y="3624864"/>
            <a:ext cx="411333" cy="480411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6" name="Google Shape;336;p46"/>
          <p:cNvCxnSpPr/>
          <p:nvPr/>
        </p:nvCxnSpPr>
        <p:spPr>
          <a:xfrm>
            <a:off x="1914526" y="5104637"/>
            <a:ext cx="438149" cy="43010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7" name="Google Shape;337;p46"/>
          <p:cNvCxnSpPr/>
          <p:nvPr/>
        </p:nvCxnSpPr>
        <p:spPr>
          <a:xfrm>
            <a:off x="3164058" y="3683492"/>
            <a:ext cx="1528809" cy="457963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8" name="Google Shape;338;p46"/>
          <p:cNvCxnSpPr/>
          <p:nvPr/>
        </p:nvCxnSpPr>
        <p:spPr>
          <a:xfrm flipH="1">
            <a:off x="1914526" y="4397867"/>
            <a:ext cx="599433" cy="497983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9" name="Google Shape;339;p46"/>
          <p:cNvCxnSpPr/>
          <p:nvPr/>
        </p:nvCxnSpPr>
        <p:spPr>
          <a:xfrm>
            <a:off x="2513959" y="4397867"/>
            <a:ext cx="1247587" cy="450358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0" name="Google Shape;340;p46"/>
          <p:cNvCxnSpPr/>
          <p:nvPr/>
        </p:nvCxnSpPr>
        <p:spPr>
          <a:xfrm>
            <a:off x="3164058" y="3647312"/>
            <a:ext cx="2931942" cy="457963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1" name="Google Shape;341;p46"/>
          <p:cNvCxnSpPr/>
          <p:nvPr/>
        </p:nvCxnSpPr>
        <p:spPr>
          <a:xfrm>
            <a:off x="2571109" y="4401375"/>
            <a:ext cx="2553341" cy="49447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2" name="Google Shape;342;p46"/>
          <p:cNvCxnSpPr/>
          <p:nvPr/>
        </p:nvCxnSpPr>
        <p:spPr>
          <a:xfrm flipH="1">
            <a:off x="1543050" y="5071949"/>
            <a:ext cx="380361" cy="497983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3" name="Google Shape;343;p46"/>
          <p:cNvCxnSpPr/>
          <p:nvPr/>
        </p:nvCxnSpPr>
        <p:spPr>
          <a:xfrm>
            <a:off x="1947315" y="5104637"/>
            <a:ext cx="1091160" cy="46529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7"/>
          <p:cNvSpPr txBox="1"/>
          <p:nvPr/>
        </p:nvSpPr>
        <p:spPr>
          <a:xfrm>
            <a:off x="1228165" y="349624"/>
            <a:ext cx="8068235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Command:  cd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Change directory.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&amp; Results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 cd			Takes you to your home directory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  ..		Takes you up to the parent directory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  lab1		Takes you down to a lower directory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  mywork/lab1	Takes you down to a lower directory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8"/>
          <p:cNvSpPr txBox="1"/>
          <p:nvPr/>
        </p:nvSpPr>
        <p:spPr>
          <a:xfrm>
            <a:off x="1228165" y="340746"/>
            <a:ext cx="8990033" cy="6432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mkdir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Command:  mkdir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Make directories.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&amp; Results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 mkdir csc60	Makes a sub-directory named csc60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mkdir lab1		Makes a sub-directory named lab1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62F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62F33"/>
                </a:solidFill>
                <a:latin typeface="Calibri"/>
                <a:ea typeface="Calibri"/>
                <a:cs typeface="Calibri"/>
                <a:sym typeface="Calibri"/>
              </a:rPr>
              <a:t>Directories can also be moved or renamed (mv), and copied (cp –r)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9"/>
          <p:cNvSpPr txBox="1"/>
          <p:nvPr/>
        </p:nvSpPr>
        <p:spPr>
          <a:xfrm>
            <a:off x="1228165" y="349624"/>
            <a:ext cx="8068235" cy="6432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rmdir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Command:  rmdir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remove empty directories.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&amp; Results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 rmdir csc60	Makes a sub-directory named csc60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rmdir lab1		Makes a sub-directory named lab1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delete an empty directory, you must be in the directory above it or you need to type a full path name.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50"/>
          <p:cNvSpPr txBox="1"/>
          <p:nvPr/>
        </p:nvSpPr>
        <p:spPr>
          <a:xfrm>
            <a:off x="1228165" y="349624"/>
            <a:ext cx="8068235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Command:  clear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clear the terminal screen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&gt; clear  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838200" y="1365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needed to deal with a program (1 of 2):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838200" y="146208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onto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athena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computer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machines:  Use PuTTY 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 machines: Open up a terminal/console window (ssh)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an editor.  (C programmers use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.)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code, compile, save, etc.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code to a place where you can open your browser and upload it to Canvas (replacement for SacCT)</a:t>
            </a:r>
            <a:endParaRPr/>
          </a:p>
          <a:p>
            <a:pPr indent="317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/>
          <p:nvPr/>
        </p:nvSpPr>
        <p:spPr>
          <a:xfrm>
            <a:off x="1043126" y="342900"/>
            <a:ext cx="5829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Assorted Commands</a:t>
            </a:r>
            <a:endParaRPr/>
          </a:p>
        </p:txBody>
      </p:sp>
      <p:sp>
        <p:nvSpPr>
          <p:cNvPr id="374" name="Google Shape;374;p51"/>
          <p:cNvSpPr txBox="1"/>
          <p:nvPr/>
        </p:nvSpPr>
        <p:spPr>
          <a:xfrm>
            <a:off x="1043126" y="1348666"/>
            <a:ext cx="10310674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0"/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less, more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paging utilities 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8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the “man” pages to find more</a:t>
            </a:r>
            <a:endParaRPr/>
          </a:p>
          <a:p>
            <a:pPr indent="-160019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80"/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od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octal dump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 For viewing raw data in octal, hex, control chars, etc.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8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the “man” pages to find more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80"/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ln</a:t>
            </a:r>
            <a:r>
              <a:rPr lang="en-US" sz="2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– create hard (inode) or soft (symbolic) links to a file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           [On creating a file, UNIX allocates the file an inode 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          number of 4 bytes, an index value for an array on the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          disk.  So every file has a unique inode number.]        </a:t>
            </a:r>
            <a:endParaRPr/>
          </a:p>
          <a:p>
            <a:pPr indent="-14732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5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89898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100">
              <a:solidFill>
                <a:srgbClr val="898989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1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The Prompt On</a:t>
            </a: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athena (csh)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52"/>
          <p:cNvSpPr txBox="1"/>
          <p:nvPr>
            <p:ph idx="1" type="body"/>
          </p:nvPr>
        </p:nvSpPr>
        <p:spPr>
          <a:xfrm>
            <a:off x="838200" y="165898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the prompt to show the folder/directory that you are in.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need to type a </a:t>
            </a:r>
            <a:r>
              <a:rPr b="0" i="1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“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and after the “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in the command: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prompt=’[%n%m %~]!&gt;’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show your name.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show your current folder.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%~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give you the command number.</a:t>
            </a:r>
            <a:endParaRPr/>
          </a:p>
          <a:p>
            <a:pPr indent="63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5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52"/>
          <p:cNvCxnSpPr/>
          <p:nvPr/>
        </p:nvCxnSpPr>
        <p:spPr>
          <a:xfrm>
            <a:off x="4312627" y="2841810"/>
            <a:ext cx="593481" cy="56960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4" name="Google Shape;384;p52"/>
          <p:cNvCxnSpPr/>
          <p:nvPr/>
        </p:nvCxnSpPr>
        <p:spPr>
          <a:xfrm>
            <a:off x="4312627" y="2878147"/>
            <a:ext cx="3116873" cy="47143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53"/>
          <p:cNvSpPr txBox="1"/>
          <p:nvPr/>
        </p:nvSpPr>
        <p:spPr>
          <a:xfrm>
            <a:off x="1281952" y="672354"/>
            <a:ext cx="8292354" cy="4216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			(1 of 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/* lists all files in your directories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 | more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/* pipes the output to the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 which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gives you a screen-full at a time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pipe symbol “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redirects the standard output of one command to the standard input of another command or process.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54"/>
          <p:cNvSpPr txBox="1"/>
          <p:nvPr/>
        </p:nvSpPr>
        <p:spPr>
          <a:xfrm>
            <a:off x="1228164" y="878542"/>
            <a:ext cx="721995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			(2 of 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to 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an output to a 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calendar command.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 2017 &gt; my_calendar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55"/>
          <p:cNvSpPr txBox="1"/>
          <p:nvPr/>
        </p:nvSpPr>
        <p:spPr>
          <a:xfrm>
            <a:off x="1066800" y="726141"/>
            <a:ext cx="8197103" cy="4216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			(3 of 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to 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 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means process status.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 &gt;&gt; my_file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Whatever was in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my_file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now have the listing from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 appended to it.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56"/>
          <p:cNvSpPr txBox="1"/>
          <p:nvPr/>
        </p:nvSpPr>
        <p:spPr>
          <a:xfrm>
            <a:off x="1015319" y="578717"/>
            <a:ext cx="8765541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to make things clear on Redirection:	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 of 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the pipe “|” sends output to a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the redirection “&gt;” sends output to a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 The details of Redirection vary from shell to shell.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7"/>
          <p:cNvSpPr txBox="1"/>
          <p:nvPr/>
        </p:nvSpPr>
        <p:spPr>
          <a:xfrm>
            <a:off x="2743200" y="1036638"/>
            <a:ext cx="65532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OS/Shell Introduction</a:t>
            </a:r>
            <a:endParaRPr sz="4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Started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838200" y="1365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needed to deal with a program (2 of 2):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838200" y="146208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code to a place where you can open your browser and upload it to Canvas (replacement for SacCT)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transfer software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move the code from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athena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your own computer. (WinSCP, FileZilla, CyberDuck)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file from athena to yourself. (pine)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onto an ECS computer, click on “My Files On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gaia”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file your file, open a browser, upload it.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 Use </a:t>
            </a: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transfer the file. </a:t>
            </a:r>
            <a:endParaRPr/>
          </a:p>
          <a:p>
            <a:pPr indent="317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for moving files </a:t>
            </a:r>
            <a:b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laptop/home and athena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 software for home (Windows only):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WinSCP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free software that allows one to move files from one site to another, from athena to home, and the reverse.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site:  </a:t>
            </a: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http://winscp.net/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slide shows startup menu with entries you will need</a:t>
            </a:r>
            <a:endParaRPr/>
          </a:p>
          <a:p>
            <a:pPr indent="317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1338" y="807868"/>
            <a:ext cx="8808600" cy="586871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28"/>
          <p:cNvCxnSpPr/>
          <p:nvPr/>
        </p:nvCxnSpPr>
        <p:spPr>
          <a:xfrm flipH="1">
            <a:off x="6323514" y="1827590"/>
            <a:ext cx="555812" cy="23308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" name="Google Shape;199;p28"/>
          <p:cNvCxnSpPr/>
          <p:nvPr/>
        </p:nvCxnSpPr>
        <p:spPr>
          <a:xfrm flipH="1">
            <a:off x="7178814" y="2470428"/>
            <a:ext cx="555812" cy="23308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0" name="Google Shape;200;p28"/>
          <p:cNvCxnSpPr/>
          <p:nvPr/>
        </p:nvCxnSpPr>
        <p:spPr>
          <a:xfrm flipH="1">
            <a:off x="6207129" y="3195917"/>
            <a:ext cx="555812" cy="23308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1" name="Google Shape;201;p28"/>
          <p:cNvCxnSpPr/>
          <p:nvPr/>
        </p:nvCxnSpPr>
        <p:spPr>
          <a:xfrm flipH="1" rot="10800000">
            <a:off x="1791338" y="807868"/>
            <a:ext cx="8702068" cy="10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28"/>
          <p:cNvSpPr/>
          <p:nvPr/>
        </p:nvSpPr>
        <p:spPr>
          <a:xfrm>
            <a:off x="649505" y="35235"/>
            <a:ext cx="4987816" cy="772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WinSCP Log-in Screen with settings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878" y="728168"/>
            <a:ext cx="10194276" cy="59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889704" y="276951"/>
            <a:ext cx="94786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WinSCP Sample screen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 is a folder on home computer, </a:t>
            </a: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side is folder on gaia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 software for home (MAC &amp; Windows):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software that allows one to move files from one site to another, from athena to home, and the reverse.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Filezilla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https://filezilla-project.org/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Cyberduck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https://cyberduck.io/?l=en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software packages work on Windows or Mac.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search on “cyberduck vs filezilla” will bring up a couple of comparison articles.</a:t>
            </a:r>
            <a:endParaRPr/>
          </a:p>
          <a:p>
            <a:pPr indent="317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