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394CEB2-C7B3-4398-9A10-9DA402096DA8}">
  <a:tblStyle styleId="{0394CEB2-C7B3-4398-9A10-9DA402096DA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0D831C58-77F6-49BF-A668-102F3353A516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ustom Layout">
  <p:cSld name="1_Custom Layou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 - Horizontal">
  <p:cSld name="Two Content - Horizontal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609600" y="1827214"/>
            <a:ext cx="10972800" cy="21732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2" type="body"/>
          </p:nvPr>
        </p:nvSpPr>
        <p:spPr>
          <a:xfrm>
            <a:off x="609600" y="4229100"/>
            <a:ext cx="109728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-203200" y="95065"/>
            <a:ext cx="12192000" cy="1600200"/>
          </a:xfrm>
          <a:prstGeom prst="rect">
            <a:avLst/>
          </a:prstGeom>
          <a:gradFill>
            <a:gsLst>
              <a:gs pos="0">
                <a:srgbClr val="222A35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609600" y="114300"/>
            <a:ext cx="10972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and Picture Right">
  <p:cSld name="Content and Picture Righ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609600" y="1827213"/>
            <a:ext cx="7620000" cy="4570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10" type="dt"/>
          </p:nvPr>
        </p:nvSpPr>
        <p:spPr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1" type="ftr"/>
          </p:nvPr>
        </p:nvSpPr>
        <p:spPr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6"/>
          <p:cNvSpPr/>
          <p:nvPr>
            <p:ph idx="2" type="pic"/>
          </p:nvPr>
        </p:nvSpPr>
        <p:spPr>
          <a:xfrm>
            <a:off x="8534400" y="1828800"/>
            <a:ext cx="3048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6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gradFill>
            <a:gsLst>
              <a:gs pos="0">
                <a:srgbClr val="222A35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6"/>
          <p:cNvSpPr txBox="1"/>
          <p:nvPr>
            <p:ph type="title"/>
          </p:nvPr>
        </p:nvSpPr>
        <p:spPr>
          <a:xfrm>
            <a:off x="609600" y="114300"/>
            <a:ext cx="10972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- Black">
  <p:cSld name="Code - Blac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609600" y="1828800"/>
            <a:ext cx="10972800" cy="4572000"/>
          </a:xfrm>
          <a:prstGeom prst="rect">
            <a:avLst/>
          </a:prstGeom>
          <a:solidFill>
            <a:srgbClr val="1C1C1C"/>
          </a:solidFill>
          <a:ln cap="flat" cmpd="sng" w="19050">
            <a:solidFill>
              <a:srgbClr val="10101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914400" y="20574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10" type="dt"/>
          </p:nvPr>
        </p:nvSpPr>
        <p:spPr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idx="11" type="ftr"/>
          </p:nvPr>
        </p:nvSpPr>
        <p:spPr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gradFill>
            <a:gsLst>
              <a:gs pos="0">
                <a:srgbClr val="222A35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7"/>
          <p:cNvSpPr txBox="1"/>
          <p:nvPr>
            <p:ph type="title"/>
          </p:nvPr>
        </p:nvSpPr>
        <p:spPr>
          <a:xfrm>
            <a:off x="609600" y="114300"/>
            <a:ext cx="10972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0" y="1714500"/>
            <a:ext cx="12192000" cy="3416300"/>
          </a:xfrm>
          <a:prstGeom prst="rect">
            <a:avLst/>
          </a:prstGeom>
          <a:gradFill>
            <a:gsLst>
              <a:gs pos="0">
                <a:srgbClr val="222A35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8"/>
          <p:cNvSpPr txBox="1"/>
          <p:nvPr>
            <p:ph type="ctrTitle"/>
          </p:nvPr>
        </p:nvSpPr>
        <p:spPr>
          <a:xfrm>
            <a:off x="6400800" y="2057400"/>
            <a:ext cx="5181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609600" y="5372100"/>
            <a:ext cx="109728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18287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8"/>
          <p:cNvSpPr/>
          <p:nvPr>
            <p:ph idx="2" type="pic"/>
          </p:nvPr>
        </p:nvSpPr>
        <p:spPr>
          <a:xfrm>
            <a:off x="2133600" y="2057400"/>
            <a:ext cx="3657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utput - Black">
  <p:cSld name="Output - Blac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/>
          <p:nvPr/>
        </p:nvSpPr>
        <p:spPr>
          <a:xfrm>
            <a:off x="609600" y="2057400"/>
            <a:ext cx="10972800" cy="4343400"/>
          </a:xfrm>
          <a:prstGeom prst="rect">
            <a:avLst/>
          </a:prstGeom>
          <a:solidFill>
            <a:srgbClr val="1C1C1C"/>
          </a:solidFill>
          <a:ln cap="flat" cmpd="sng" w="19050">
            <a:solidFill>
              <a:srgbClr val="10101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609600" y="1828800"/>
            <a:ext cx="10972800" cy="22860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10101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914400" y="2286000"/>
            <a:ext cx="10363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gradFill>
            <a:gsLst>
              <a:gs pos="0">
                <a:srgbClr val="222A35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9"/>
          <p:cNvSpPr txBox="1"/>
          <p:nvPr>
            <p:ph type="title"/>
          </p:nvPr>
        </p:nvSpPr>
        <p:spPr>
          <a:xfrm>
            <a:off x="609600" y="114300"/>
            <a:ext cx="10972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- White">
  <p:cSld name="Code - White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/>
          <p:nvPr/>
        </p:nvSpPr>
        <p:spPr>
          <a:xfrm>
            <a:off x="609600" y="1828800"/>
            <a:ext cx="10972800" cy="457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914400" y="20574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5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5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10" type="dt"/>
          </p:nvPr>
        </p:nvSpPr>
        <p:spPr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idx="11" type="ftr"/>
          </p:nvPr>
        </p:nvSpPr>
        <p:spPr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gradFill>
            <a:gsLst>
              <a:gs pos="0">
                <a:srgbClr val="222A35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0"/>
          <p:cNvSpPr txBox="1"/>
          <p:nvPr>
            <p:ph type="title"/>
          </p:nvPr>
        </p:nvSpPr>
        <p:spPr>
          <a:xfrm>
            <a:off x="609600" y="114300"/>
            <a:ext cx="10972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and Code - White">
  <p:cSld name="Content and Code - Whit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609600" y="4343400"/>
            <a:ext cx="10972800" cy="2057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 txBox="1"/>
          <p:nvPr>
            <p:ph idx="10" type="dt"/>
          </p:nvPr>
        </p:nvSpPr>
        <p:spPr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11" type="ftr"/>
          </p:nvPr>
        </p:nvSpPr>
        <p:spPr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sz="900" u="none">
                <a:solidFill>
                  <a:srgbClr val="00563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914400" y="4572000"/>
            <a:ext cx="10363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1"/>
          <p:cNvSpPr/>
          <p:nvPr/>
        </p:nvSpPr>
        <p:spPr>
          <a:xfrm>
            <a:off x="0" y="-114300"/>
            <a:ext cx="12192000" cy="1600200"/>
          </a:xfrm>
          <a:prstGeom prst="rect">
            <a:avLst/>
          </a:prstGeom>
          <a:gradFill>
            <a:gsLst>
              <a:gs pos="0">
                <a:srgbClr val="222A35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1"/>
          <p:cNvSpPr txBox="1"/>
          <p:nvPr>
            <p:ph type="title"/>
          </p:nvPr>
        </p:nvSpPr>
        <p:spPr>
          <a:xfrm>
            <a:off x="609600" y="114300"/>
            <a:ext cx="10972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6" name="Google Shape;146;p21"/>
          <p:cNvSpPr txBox="1"/>
          <p:nvPr>
            <p:ph idx="2" type="body"/>
          </p:nvPr>
        </p:nvSpPr>
        <p:spPr>
          <a:xfrm>
            <a:off x="609600" y="1827214"/>
            <a:ext cx="10972800" cy="21732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SC25 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203200" y="0"/>
            <a:ext cx="0" cy="6858000"/>
          </a:xfrm>
          <a:prstGeom prst="straightConnector1">
            <a:avLst/>
          </a:prstGeom>
          <a:noFill/>
          <a:ln cap="flat" cmpd="sng" w="762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" name="Google Shape;12;p1"/>
          <p:cNvCxnSpPr/>
          <p:nvPr/>
        </p:nvCxnSpPr>
        <p:spPr>
          <a:xfrm>
            <a:off x="508000" y="0"/>
            <a:ext cx="0" cy="68580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2743200" y="1036638"/>
            <a:ext cx="6553200" cy="390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VIM Editor Introduction</a:t>
            </a:r>
            <a:endParaRPr b="0" i="0" sz="4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Started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Cursor Movement.  4 of 6</a:t>
            </a:r>
            <a:endParaRPr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	- Back  to beginning of current sentence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	- Ahead  to beginning of next sentence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- Back to beginning of current paragraph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- Ahead to beginning of next paragraph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3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Cursor Movement.  5 of 6</a:t>
            </a:r>
            <a:endParaRPr/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	 - Home, or left end of the top line on screen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	 - Middle, or left end of middle line on screen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- Lower, or left end of lowest line on screen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- Last line in work buffer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	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Indicated relative line </a:t>
            </a: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buffer.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3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Cursor Movement.  6 of 6</a:t>
            </a:r>
            <a:endParaRPr/>
          </a:p>
        </p:txBody>
      </p:sp>
      <p:sp>
        <p:nvSpPr>
          <p:cNvPr id="229" name="Google Shape;229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Ctrl-U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	 - Up half screen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Ctrl-D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 - Down half screen</a:t>
            </a:r>
            <a:endParaRPr/>
          </a:p>
          <a:p>
            <a:pPr indent="317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Ctrl-F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- Forward (down) almost a full screen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Ctrl-B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- Backward (up) almost a full screen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3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Commands.  1 of 3</a:t>
            </a:r>
            <a:endParaRPr/>
          </a:p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	- Character at cursor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    	- Character following cursor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dw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- To end of word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dW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- To end of blank-delimited word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- To beginning of word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- To beginning of blank-delimited word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3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Commands.  2 of 3</a:t>
            </a:r>
            <a:endParaRPr/>
          </a:p>
        </p:txBody>
      </p:sp>
      <p:sp>
        <p:nvSpPr>
          <p:cNvPr id="243" name="Google Shape;243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then </a:t>
            </a: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Two lines; current and following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    		- Character following cursor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dw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	- To end of word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dW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	- To end of blank-delimited word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- To beginning of word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		- To beginning of blank-delimited word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3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Commands.  3 of 3</a:t>
            </a:r>
            <a:endParaRPr/>
          </a:p>
        </p:txBody>
      </p:sp>
      <p:sp>
        <p:nvSpPr>
          <p:cNvPr id="250" name="Google Shape;250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- To end of sentence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d(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- To beginning of sentence</a:t>
            </a:r>
            <a:endParaRPr/>
          </a:p>
          <a:p>
            <a:pPr indent="317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d}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	- To end of paragraph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d{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	- To beginning of paragraph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3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Commands.  3 of 3</a:t>
            </a:r>
            <a:endParaRPr/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- To end of sentence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d(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- To beginning of sentence</a:t>
            </a:r>
            <a:endParaRPr/>
          </a:p>
          <a:p>
            <a:pPr indent="317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d}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	- To end of paragraph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d{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	- To beginning of paragraph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3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/>
        </p:nvSpPr>
        <p:spPr>
          <a:xfrm>
            <a:off x="727969" y="292963"/>
            <a:ext cx="1014777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HINTS:  Yank &amp; Put (Copy &amp; Paste)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Copying and pasting in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vim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accomplished with the commands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yank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4" name="Google Shape;264;p38"/>
          <p:cNvGraphicFramePr/>
          <p:nvPr/>
        </p:nvGraphicFramePr>
        <p:xfrm>
          <a:off x="843378" y="159798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{0D831C58-77F6-49BF-A668-102F3353A516}</a:tableStyleId>
              </a:tblPr>
              <a:tblGrid>
                <a:gridCol w="1998200"/>
                <a:gridCol w="8157850"/>
              </a:tblGrid>
              <a:tr h="476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800"/>
                        <a:t>Command Syntax</a:t>
                      </a:r>
                      <a:endParaRPr i="1"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2800"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800"/>
                        <a:t>What It Accomplishes</a:t>
                      </a:r>
                      <a:endParaRPr i="1"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y2w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Yanks two words, starting at the current cursor position, going to the right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4yb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Yanks four words, starting at the current cursor position, going to the left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yy or Y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Yanks the current line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p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Puts the yanked text after the current cursor position (lower case p)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P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Puts the yanked text before the current cursor position (upper case P)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5p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Puts the yanked text in the buffer five times after the current cursor position 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up </a:t>
            </a:r>
            <a:r>
              <a:rPr b="0" i="1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tabs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b="0" i="1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numbers 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vim.</a:t>
            </a:r>
            <a:endParaRPr/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838200" y="1825625"/>
            <a:ext cx="1116441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your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directory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 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vim  .vimrc 		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is a settings-for-vim file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in the file, add to the Vim default file (if you have one):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type: 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:set shiftwidth=4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type: 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:set smartindent 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        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type: 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:set expandtab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 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type: 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:set number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          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 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3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Help</a:t>
            </a:r>
            <a:endParaRPr/>
          </a:p>
        </p:txBody>
      </p:sp>
      <p:sp>
        <p:nvSpPr>
          <p:cNvPr id="277" name="Google Shape;277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prompt on athena, type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vimtutor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more instruction.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Google.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“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VIM Tutorial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find lots of choices, some practical, even one that sells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itself as “Zelda meets VIM”.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4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838200" y="5387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VIM – Entering and Exiting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748553" y="1224988"/>
            <a:ext cx="10515600" cy="5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enter VIM, at the prompt, type: 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 YourFileName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or: 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vim YourFileName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athena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takes us to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vim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This is not true on all installations.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Technically,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older version.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vim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an updated version. </a:t>
            </a:r>
            <a:endParaRPr/>
          </a:p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6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1"/>
          <p:cNvSpPr txBox="1"/>
          <p:nvPr/>
        </p:nvSpPr>
        <p:spPr>
          <a:xfrm>
            <a:off x="2743200" y="1036638"/>
            <a:ext cx="6553200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VIM Editor Introduction</a:t>
            </a:r>
            <a:endParaRPr sz="4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Started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End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VIM Modes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Mode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entering commands, usually two letters and  number.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moving around a file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Commands that start with a colon require a Enter/Return key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Mode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insert, type: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Now you can start typing code or other information.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leave Insert Mode, press: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EscapeKey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6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838200" y="5387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VIM – Entering and Exiting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748553" y="1224988"/>
            <a:ext cx="10515600" cy="5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 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		 	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enter insert mode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escape  	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exit insert mode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:q!  		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exit without saving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:wq 		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exit and save work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ZZ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exit and save work, version 2, &amp; be sure to use</a:t>
            </a:r>
            <a:endParaRPr/>
          </a:p>
          <a:p>
            <a:pPr indent="0" lvl="1" marL="3429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 caps.</a:t>
            </a:r>
            <a:endParaRPr/>
          </a:p>
          <a:p>
            <a:pPr indent="0" lvl="1" marL="3429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:q	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to quit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:w YourFileName 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you forgot to use a filename at the start,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6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Cursor Movement</a:t>
            </a:r>
            <a:endParaRPr/>
          </a:p>
        </p:txBody>
      </p:sp>
      <p:graphicFrame>
        <p:nvGraphicFramePr>
          <p:cNvPr id="179" name="Google Shape;179;p26"/>
          <p:cNvGraphicFramePr/>
          <p:nvPr/>
        </p:nvGraphicFramePr>
        <p:xfrm>
          <a:off x="1519518" y="18345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{0394CEB2-C7B3-4398-9A10-9DA402096DA8}</a:tableStyleId>
              </a:tblPr>
              <a:tblGrid>
                <a:gridCol w="1985675"/>
                <a:gridCol w="3254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Lowercase  Command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Arrow Key equivalent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Right arrow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Left arrow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j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Down arrow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Up arrow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0" name="Google Shape;180;p2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6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838200" y="5345723"/>
            <a:ext cx="79366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version of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vim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allows the use of the arrow keys.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Corrections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in Insert Mode: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characters by using the back space key</a:t>
            </a:r>
            <a:endParaRPr/>
          </a:p>
          <a:p>
            <a:pPr indent="63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in Command Mode: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Cursor to the first character to be deleted. Press: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delete multiple characters</a:t>
            </a:r>
            <a:endParaRPr/>
          </a:p>
          <a:p>
            <a: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 If you want to delete 6 characters in a row, </a:t>
            </a:r>
            <a:endParaRPr/>
          </a:p>
          <a:p>
            <a:pPr indent="0" lvl="2" marL="685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move the cursor on the first one, and type: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6x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88" name="Google Shape;188;p2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Cursor Movement.  1 of 6</a:t>
            </a:r>
            <a:endParaRPr/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Spacebar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Forward one character position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- Right (forward) one character position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- Left (backward) one character position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- Down to the same position in line below;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moves left to last position 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- Up to the same position in the line above;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moves left to the last position</a:t>
            </a:r>
            <a:endParaRPr/>
          </a:p>
          <a:p>
            <a:pPr indent="317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17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2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Cursor Movement.  2 of 6</a:t>
            </a:r>
            <a:endParaRPr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- Forward to first letter of next word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- Forward to first letter of next blank-delimited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word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- Backward to first letter of previous word 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- Backward to first letter of previous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blank-delimited word </a:t>
            </a:r>
            <a:endParaRPr/>
          </a:p>
          <a:p>
            <a:pPr indent="317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17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Cursor Movement.  3 of 6</a:t>
            </a:r>
            <a:endParaRPr/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- Forward to beginning of next line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- Back to beginning of next line (zero)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- End of current line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3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