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7559675" cx="10080625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749">
          <p15:clr>
            <a:srgbClr val="A4A3A4"/>
          </p15:clr>
        </p15:guide>
        <p15:guide id="2" pos="20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749" orient="horz"/>
        <p:guide pos="203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15908" y="4570572"/>
            <a:ext cx="5088466" cy="3652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1115908" y="4570572"/>
            <a:ext cx="5088466" cy="3652124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1115908" y="4570571"/>
            <a:ext cx="5088466" cy="3653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1115908" y="4570571"/>
            <a:ext cx="5088466" cy="3653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1115908" y="4570571"/>
            <a:ext cx="5088466" cy="3653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1115908" y="4570571"/>
            <a:ext cx="5088466" cy="3653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1115908" y="4570572"/>
            <a:ext cx="5088466" cy="3652124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1115908" y="4570572"/>
            <a:ext cx="5088466" cy="3652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a.out? Assembler ‘s output (according to Richie)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1115908" y="4570572"/>
            <a:ext cx="5088466" cy="3652124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1115908" y="4570572"/>
            <a:ext cx="5088466" cy="3652124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1115908" y="4570572"/>
            <a:ext cx="5088466" cy="3652124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1115908" y="4570572"/>
            <a:ext cx="5088466" cy="3652124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1115908" y="4570572"/>
            <a:ext cx="5088466" cy="3652124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1115908" y="4570572"/>
            <a:ext cx="5088466" cy="3652124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1115908" y="4570572"/>
            <a:ext cx="5088466" cy="3652124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1115908" y="4570572"/>
            <a:ext cx="5088466" cy="3652124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1115908" y="4570572"/>
            <a:ext cx="5088466" cy="3652124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:notes"/>
          <p:cNvSpPr txBox="1"/>
          <p:nvPr>
            <p:ph idx="1" type="body"/>
          </p:nvPr>
        </p:nvSpPr>
        <p:spPr>
          <a:xfrm>
            <a:off x="1115908" y="4570572"/>
            <a:ext cx="5088466" cy="3652124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4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:notes"/>
          <p:cNvSpPr txBox="1"/>
          <p:nvPr>
            <p:ph idx="1" type="body"/>
          </p:nvPr>
        </p:nvSpPr>
        <p:spPr>
          <a:xfrm>
            <a:off x="1115908" y="4570572"/>
            <a:ext cx="5088466" cy="3652124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0" name="Google Shape;280;p26:notes"/>
          <p:cNvSpPr txBox="1"/>
          <p:nvPr>
            <p:ph idx="1" type="body"/>
          </p:nvPr>
        </p:nvSpPr>
        <p:spPr>
          <a:xfrm>
            <a:off x="1115908" y="4570572"/>
            <a:ext cx="5088466" cy="3652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“Program exited with code 025” when exit/return statement is not specified.</a:t>
            </a:r>
            <a:endParaRPr/>
          </a:p>
        </p:txBody>
      </p:sp>
      <p:sp>
        <p:nvSpPr>
          <p:cNvPr id="281" name="Google Shape;281;p26:notes"/>
          <p:cNvSpPr txBox="1"/>
          <p:nvPr>
            <p:ph idx="12" type="sldNum"/>
          </p:nvPr>
        </p:nvSpPr>
        <p:spPr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3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:notes"/>
          <p:cNvSpPr txBox="1"/>
          <p:nvPr>
            <p:ph idx="1" type="body"/>
          </p:nvPr>
        </p:nvSpPr>
        <p:spPr>
          <a:xfrm>
            <a:off x="1115908" y="4570572"/>
            <a:ext cx="5088466" cy="3652124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1115908" y="4570572"/>
            <a:ext cx="5088466" cy="3652124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1115908" y="4570572"/>
            <a:ext cx="5088466" cy="3652124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1115908" y="4570572"/>
            <a:ext cx="5088466" cy="3652124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1115908" y="4570572"/>
            <a:ext cx="5088466" cy="3652124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1115908" y="4570572"/>
            <a:ext cx="5088466" cy="3652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1115908" y="4570571"/>
            <a:ext cx="5088466" cy="3653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462088" y="960438"/>
            <a:ext cx="4389437" cy="329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1115908" y="4570571"/>
            <a:ext cx="5088466" cy="3653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SC25 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1260078" y="1237197"/>
            <a:ext cx="7560469" cy="2631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260078" y="3970580"/>
            <a:ext cx="7560469" cy="182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None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  <a:defRPr b="0" i="0" sz="13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  <a:defRPr b="0" i="0" sz="13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  <a:defRPr b="0" i="0" sz="13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  <a:defRPr b="0" i="0" sz="13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  <a:defRPr b="0" i="0" sz="13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  <a:defRPr b="0" i="0" sz="13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2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2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94356" y="503978"/>
            <a:ext cx="3251264" cy="1763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4285579" y="1088455"/>
            <a:ext cx="5103316" cy="5372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None/>
              <a:defRPr b="0" i="0" sz="26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None/>
              <a:defRPr b="0" i="0" sz="23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694356" y="2267902"/>
            <a:ext cx="3251264" cy="420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  <a:defRPr b="0" i="0" sz="13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Font typeface="Arial"/>
              <a:buNone/>
              <a:defRPr b="0" i="0" sz="8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Font typeface="Arial"/>
              <a:buNone/>
              <a:defRPr b="0" i="0" sz="8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Font typeface="Arial"/>
              <a:buNone/>
              <a:defRPr b="0" i="0" sz="8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Font typeface="Arial"/>
              <a:buNone/>
              <a:defRPr b="0" i="0" sz="8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Font typeface="Arial"/>
              <a:buNone/>
              <a:defRPr b="0" i="0" sz="8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Font typeface="Arial"/>
              <a:buNone/>
              <a:defRPr b="0" i="0" sz="8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642040" y="63416"/>
            <a:ext cx="4796544" cy="8694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088" lvl="5" marL="27432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088" lvl="6" marL="3200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088" lvl="7" marL="3657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088" lvl="8" marL="4114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5097528" y="2518903"/>
            <a:ext cx="6406475" cy="21736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687254" y="408272"/>
            <a:ext cx="6406475" cy="6394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088" lvl="5" marL="27432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088" lvl="6" marL="3200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088" lvl="7" marL="3657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088" lvl="8" marL="4114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>
  <p:cSld name="1_Custom Layou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 - Horizontal">
  <p:cSld name="Two Content - Horizontal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-168010" y="104996"/>
            <a:ext cx="10080625" cy="1763924"/>
          </a:xfrm>
          <a:prstGeom prst="rect">
            <a:avLst/>
          </a:prstGeom>
          <a:gradFill>
            <a:gsLst>
              <a:gs pos="0">
                <a:srgbClr val="222A35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5"/>
              <a:buFont typeface="Noto Sans Symbols"/>
              <a:buNone/>
            </a:pPr>
            <a:r>
              <a:t/>
            </a:r>
            <a:endParaRPr sz="220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504031" y="2014165"/>
            <a:ext cx="9072563" cy="2395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24561" lvl="0" marL="4572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086"/>
              <a:buFont typeface="Arial"/>
              <a:buChar char="•"/>
              <a:defRPr b="0" i="0" sz="3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621" lvl="1" marL="914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Char char="•"/>
              <a:defRPr b="0" i="0" sz="26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617" lvl="2" marL="1371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4583" lvl="3" marL="1828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4583" lvl="4" marL="22860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4583" lvl="5" marL="27432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83" lvl="6" marL="3200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84" lvl="7" marL="3657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84" lvl="8" marL="4114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2" type="body"/>
          </p:nvPr>
        </p:nvSpPr>
        <p:spPr>
          <a:xfrm>
            <a:off x="504031" y="4661800"/>
            <a:ext cx="9072563" cy="2393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24561" lvl="0" marL="4572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086"/>
              <a:buFont typeface="Arial"/>
              <a:buChar char="•"/>
              <a:defRPr b="0" i="0" sz="3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621" lvl="1" marL="914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Char char="•"/>
              <a:defRPr b="0" i="0" sz="26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8617" lvl="2" marL="1371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4583" lvl="3" marL="1828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4583" lvl="4" marL="22860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4583" lvl="5" marL="27432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83" lvl="6" marL="3200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84" lvl="7" marL="3657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84" lvl="8" marL="4114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504031" y="125995"/>
            <a:ext cx="9072563" cy="1511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504031" y="7055697"/>
            <a:ext cx="2016125" cy="503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92" u="none">
                <a:solidFill>
                  <a:srgbClr val="00563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2646164" y="7055697"/>
            <a:ext cx="4788297" cy="503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92" u="none">
                <a:solidFill>
                  <a:srgbClr val="00563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7560469" y="7055697"/>
            <a:ext cx="2016125" cy="503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92" u="none">
                <a:solidFill>
                  <a:srgbClr val="00563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92" u="none">
                <a:solidFill>
                  <a:srgbClr val="00563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92" u="none">
                <a:solidFill>
                  <a:srgbClr val="00563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92" u="none">
                <a:solidFill>
                  <a:srgbClr val="00563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92" u="none">
                <a:solidFill>
                  <a:srgbClr val="00563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92" u="none">
                <a:solidFill>
                  <a:srgbClr val="00563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92" u="none">
                <a:solidFill>
                  <a:srgbClr val="00563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92" u="none">
                <a:solidFill>
                  <a:srgbClr val="00563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92" u="none">
                <a:solidFill>
                  <a:srgbClr val="00563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564" lvl="0" marL="4572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527"/>
              <a:buFont typeface="Arial"/>
              <a:buChar char="•"/>
              <a:defRPr b="0" i="0" sz="35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4561" lvl="1" marL="914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3086"/>
              <a:buFont typeface="Arial"/>
              <a:buChar char="•"/>
              <a:defRPr b="0" i="0" sz="3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6620" lvl="2" marL="1371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Char char="•"/>
              <a:defRPr b="0" i="0" sz="26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8617" lvl="3" marL="1828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4583" lvl="4" marL="22860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088" lvl="5" marL="27432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088" lvl="6" marL="3200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088" lvl="7" marL="3657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088" lvl="8" marL="4114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2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2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>
  <p:cSld name="Custom Layou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87793" y="1884671"/>
            <a:ext cx="8694539" cy="31446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87793" y="5059035"/>
            <a:ext cx="8694539" cy="1653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1984"/>
              <a:buFont typeface="Arial"/>
              <a:buNone/>
              <a:defRPr b="0" i="0" sz="1984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653"/>
              <a:buFont typeface="Arial"/>
              <a:buNone/>
              <a:defRPr b="0" i="0" sz="165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488"/>
              <a:buFont typeface="Arial"/>
              <a:buNone/>
              <a:defRPr b="0" i="0" sz="1488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Font typeface="Arial"/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Font typeface="Arial"/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Font typeface="Arial"/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Font typeface="Arial"/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Font typeface="Arial"/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888888"/>
              </a:buClr>
              <a:buSzPts val="1323"/>
              <a:buFont typeface="Arial"/>
              <a:buNone/>
              <a:defRPr b="0" i="0" sz="132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93043" y="2012414"/>
            <a:ext cx="4284266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088" lvl="5" marL="27432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088" lvl="6" marL="3200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088" lvl="7" marL="3657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088" lvl="8" marL="4114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5103316" y="2012414"/>
            <a:ext cx="4284266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088" lvl="5" marL="27432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088" lvl="6" marL="3200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088" lvl="7" marL="3657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088" lvl="8" marL="4114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94356" y="402484"/>
            <a:ext cx="869453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94357" y="1853171"/>
            <a:ext cx="4264576" cy="9082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b="1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1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None/>
              <a:defRPr b="1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  <a:defRPr b="1" i="0" sz="13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  <a:defRPr b="1" i="0" sz="13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  <a:defRPr b="1" i="0" sz="13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  <a:defRPr b="1" i="0" sz="13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  <a:defRPr b="1" i="0" sz="13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  <a:defRPr b="1" i="0" sz="13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694357" y="2761381"/>
            <a:ext cx="4264576" cy="4061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088" lvl="5" marL="27432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088" lvl="6" marL="3200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088" lvl="7" marL="3657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088" lvl="8" marL="4114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5103317" y="1853171"/>
            <a:ext cx="4285579" cy="9082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None/>
              <a:defRPr b="1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None/>
              <a:defRPr b="1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None/>
              <a:defRPr b="1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  <a:defRPr b="1" i="0" sz="13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  <a:defRPr b="1" i="0" sz="13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  <a:defRPr b="1" i="0" sz="13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  <a:defRPr b="1" i="0" sz="13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  <a:defRPr b="1" i="0" sz="13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  <a:defRPr b="1" i="0" sz="13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5103317" y="2761381"/>
            <a:ext cx="4285579" cy="4061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088" lvl="5" marL="27432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088" lvl="6" marL="3200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088" lvl="7" marL="3657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088" lvl="8" marL="4114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543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543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543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543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543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543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543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543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543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94356" y="503978"/>
            <a:ext cx="3251264" cy="1763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4285579" y="1088455"/>
            <a:ext cx="5103316" cy="5372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621" lvl="0" marL="4572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Char char="•"/>
              <a:defRPr b="0" i="0" sz="26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5602" lvl="1" marL="914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315"/>
              <a:buFont typeface="Arial"/>
              <a:buChar char="•"/>
              <a:defRPr b="0" i="0" sz="231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4583" lvl="2" marL="1371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3565" lvl="3" marL="1828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Char char="•"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3565" lvl="4" marL="22860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Char char="•"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3565" lvl="5" marL="27432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Char char="•"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3565" lvl="6" marL="3200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Char char="•"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3565" lvl="7" marL="3657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Char char="•"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3565" lvl="8" marL="4114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53"/>
              <a:buFont typeface="Arial"/>
              <a:buChar char="•"/>
              <a:defRPr b="0" i="0" sz="165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694356" y="2267902"/>
            <a:ext cx="3251264" cy="420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323"/>
              <a:buFont typeface="Arial"/>
              <a:buNone/>
              <a:defRPr b="0" i="0" sz="132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157"/>
              <a:buFont typeface="Arial"/>
              <a:buNone/>
              <a:defRPr b="0" i="0" sz="115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992"/>
              <a:buFont typeface="Arial"/>
              <a:buNone/>
              <a:defRPr b="0" i="0" sz="99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Font typeface="Arial"/>
              <a:buNone/>
              <a:defRPr b="0" i="0" sz="8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Font typeface="Arial"/>
              <a:buNone/>
              <a:defRPr b="0" i="0" sz="8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Font typeface="Arial"/>
              <a:buNone/>
              <a:defRPr b="0" i="0" sz="8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Font typeface="Arial"/>
              <a:buNone/>
              <a:defRPr b="0" i="0" sz="8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Font typeface="Arial"/>
              <a:buNone/>
              <a:defRPr b="0" i="0" sz="8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27"/>
              <a:buFont typeface="Arial"/>
              <a:buNone/>
              <a:defRPr b="0" i="0" sz="8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92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088" lvl="5" marL="27432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088" lvl="6" marL="32004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088" lvl="7" marL="36576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088" lvl="8" marL="411480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488"/>
              <a:buFont typeface="Arial"/>
              <a:buChar char="•"/>
              <a:defRPr b="0" i="0" sz="148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93043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2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339207" y="7006699"/>
            <a:ext cx="340221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92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168010" y="0"/>
            <a:ext cx="0" cy="7559675"/>
          </a:xfrm>
          <a:prstGeom prst="straightConnector1">
            <a:avLst/>
          </a:prstGeom>
          <a:noFill/>
          <a:ln cap="flat" cmpd="sng" w="76200">
            <a:solidFill>
              <a:srgbClr val="38562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" name="Google Shape;12;p1"/>
          <p:cNvCxnSpPr/>
          <p:nvPr/>
        </p:nvCxnSpPr>
        <p:spPr>
          <a:xfrm>
            <a:off x="420026" y="0"/>
            <a:ext cx="0" cy="7559675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ctrTitle"/>
          </p:nvPr>
        </p:nvSpPr>
        <p:spPr>
          <a:xfrm>
            <a:off x="756496" y="3492847"/>
            <a:ext cx="8567632" cy="47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4-UNIX Tools</a:t>
            </a:r>
            <a:endParaRPr/>
          </a:p>
        </p:txBody>
      </p:sp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512464" y="4283815"/>
            <a:ext cx="7055697" cy="1931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7"/>
              <a:buFont typeface="Arial"/>
              <a:buNone/>
            </a:pPr>
            <a:r>
              <a:rPr b="0" i="0" lang="en-US" sz="35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1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620713" y="198438"/>
            <a:ext cx="8607425" cy="115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Cutting  &amp; Yanking Text in Vi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849312" y="1874837"/>
            <a:ext cx="93726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8989" lvl="0" marL="18898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7"/>
              <a:buFont typeface="Arial"/>
              <a:buNone/>
            </a:pPr>
            <a:r>
              <a:rPr b="0" i="0" lang="en-US" sz="35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in Command mode, type:</a:t>
            </a:r>
            <a:endParaRPr/>
          </a:p>
          <a:p>
            <a:pPr indent="-188988" lvl="2" marL="944947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None/>
            </a:pPr>
            <a:r>
              <a:t/>
            </a:r>
            <a:endParaRPr b="0" i="0" sz="26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Delete (cut) 1 line from current cursor position</a:t>
            </a:r>
            <a:endParaRPr/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	Delete (cut) 2 lines (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cut 3 lines, etc.)</a:t>
            </a:r>
            <a:endParaRPr/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1960" lvl="1" marL="881820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paste lines below current line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620713" y="198438"/>
            <a:ext cx="8607425" cy="115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Cutting  &amp; Yanking Text in Vi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849312" y="1951037"/>
            <a:ext cx="9231313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8989" lvl="1" marL="56696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yank (copy) a single line </a:t>
            </a:r>
            <a:endParaRPr/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2yy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yank (copy) 2 lines (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3yy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copy 3 lines, etc.)</a:t>
            </a:r>
            <a:endParaRPr/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	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paste lines before current line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696913" y="198438"/>
            <a:ext cx="8607425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 Editor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696913" y="1341438"/>
            <a:ext cx="8455025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8989" lvl="0" marL="18898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7"/>
              <a:buFont typeface="Arial"/>
              <a:buNone/>
            </a:pPr>
            <a:r>
              <a:rPr b="0" i="0" lang="en-US" sz="35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go to a specific line in the file</a:t>
            </a:r>
            <a:endParaRPr/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3086"/>
              <a:buFont typeface="Noto Sans Symbols"/>
              <a:buNone/>
            </a:pPr>
            <a:r>
              <a:rPr b="1" i="1" lang="en-US" sz="3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:linenumber</a:t>
            </a:r>
            <a:endParaRPr b="1" i="1" sz="308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7"/>
          <p:cNvSpPr txBox="1"/>
          <p:nvPr/>
        </p:nvSpPr>
        <p:spPr>
          <a:xfrm>
            <a:off x="696913" y="2789237"/>
            <a:ext cx="82296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(in Command Mode):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the 3</a:t>
            </a:r>
            <a:r>
              <a:rPr baseline="30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 by typing  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the 1</a:t>
            </a:r>
            <a:r>
              <a:rPr baseline="30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line by typing  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:1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the last</a:t>
            </a:r>
            <a:r>
              <a:rPr baseline="30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by typing  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Notes: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number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 set line numbers)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control-f/b move forward (one page)/backward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(one page)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696913" y="34925"/>
            <a:ext cx="8607425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 string/search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01675" y="1112838"/>
            <a:ext cx="86074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8989" lvl="0" marL="18898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/[pattern]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search forward for the pattern</a:t>
            </a:r>
            <a:endParaRPr/>
          </a:p>
          <a:p>
            <a:pPr indent="-188989" lvl="0" marL="188989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?[pattern]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search backward for the pattern</a:t>
            </a:r>
            <a:endParaRPr/>
          </a:p>
          <a:p>
            <a:pPr indent="-188989" lvl="0" marL="188989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   search for the next instance of a string</a:t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696912" y="3170238"/>
            <a:ext cx="922019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forward for the next line containing the word “printf” by typing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/printf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forward for the next instance of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typing 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backward for the most recent instance of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typing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?printf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backward for the next most recent instance of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typing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b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ctrTitle"/>
          </p:nvPr>
        </p:nvSpPr>
        <p:spPr>
          <a:xfrm>
            <a:off x="498475" y="1581150"/>
            <a:ext cx="8915400" cy="2773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96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CSC-60</a:t>
            </a:r>
            <a:br>
              <a:rPr b="0" i="0" lang="en-US" sz="4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693042" y="274637"/>
            <a:ext cx="869453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gcc?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5596" lvl="0" marL="7559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gcc</a:t>
            </a: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is the GNU Project C compiler</a:t>
            </a:r>
            <a:endParaRPr/>
          </a:p>
          <a:p>
            <a:pPr indent="-75596" lvl="0" marL="75596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 command-line program</a:t>
            </a:r>
            <a:endParaRPr/>
          </a:p>
          <a:p>
            <a:pPr indent="-75596" lvl="0" marL="75596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gcc</a:t>
            </a: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takes C source files as input</a:t>
            </a:r>
            <a:endParaRPr/>
          </a:p>
          <a:p>
            <a:pPr indent="-75596" lvl="0" marL="75596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Outputs an executable: </a:t>
            </a:r>
            <a:r>
              <a:rPr b="1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a.out</a:t>
            </a: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75595" lvl="1" marL="453574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You can specify a different output filename</a:t>
            </a:r>
            <a:endParaRPr/>
          </a:p>
          <a:p>
            <a:pPr indent="102204" lvl="0" marL="75596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5596" lvl="0" marL="75596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Note: Although we call this process “compiling a program,” what actually happens is more complicated.</a:t>
            </a:r>
            <a:endParaRPr/>
          </a:p>
          <a:p>
            <a:pPr indent="102204" lvl="0" marL="75596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73112" y="117816"/>
            <a:ext cx="890746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Development Using 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</a:t>
            </a:r>
            <a:endParaRPr b="1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2246313" y="4702175"/>
            <a:ext cx="215201" cy="351215"/>
          </a:xfrm>
          <a:prstGeom prst="rect">
            <a:avLst/>
          </a:prstGeom>
          <a:noFill/>
          <a:ln>
            <a:noFill/>
          </a:ln>
        </p:spPr>
        <p:txBody>
          <a:bodyPr anchorCtr="0" anchor="t" bIns="36725" lIns="74800" spcFirstLastPara="1" rIns="74800" wrap="square" tIns="36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2" name="Google Shape;202;p31"/>
          <p:cNvSpPr/>
          <p:nvPr/>
        </p:nvSpPr>
        <p:spPr>
          <a:xfrm>
            <a:off x="3895612" y="2168338"/>
            <a:ext cx="2371241" cy="381992"/>
          </a:xfrm>
          <a:prstGeom prst="rect">
            <a:avLst/>
          </a:prstGeom>
          <a:noFill/>
          <a:ln>
            <a:noFill/>
          </a:ln>
        </p:spPr>
        <p:txBody>
          <a:bodyPr anchorCtr="0" anchor="t" bIns="36725" lIns="74800" spcFirstLastPara="1" rIns="74800" wrap="square" tIns="36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File  </a:t>
            </a:r>
            <a:r>
              <a:rPr i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pgm.c</a:t>
            </a:r>
            <a:endParaRPr i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1"/>
          <p:cNvSpPr/>
          <p:nvPr/>
        </p:nvSpPr>
        <p:spPr>
          <a:xfrm flipH="1" rot="-5400000">
            <a:off x="4781551" y="2559416"/>
            <a:ext cx="115887" cy="241300"/>
          </a:xfrm>
          <a:prstGeom prst="rightArrow">
            <a:avLst>
              <a:gd fmla="val 50000" name="adj1"/>
              <a:gd fmla="val 50005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1"/>
          <p:cNvSpPr/>
          <p:nvPr/>
        </p:nvSpPr>
        <p:spPr>
          <a:xfrm flipH="1" rot="-5400000">
            <a:off x="4755356" y="3744119"/>
            <a:ext cx="115888" cy="241300"/>
          </a:xfrm>
          <a:prstGeom prst="rightArrow">
            <a:avLst>
              <a:gd fmla="val 50000" name="adj1"/>
              <a:gd fmla="val 50005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/>
          <p:nvPr/>
        </p:nvSpPr>
        <p:spPr>
          <a:xfrm flipH="1" rot="-5400000">
            <a:off x="4733131" y="5437964"/>
            <a:ext cx="115888" cy="241300"/>
          </a:xfrm>
          <a:prstGeom prst="rightArrow">
            <a:avLst>
              <a:gd fmla="val 50000" name="adj1"/>
              <a:gd fmla="val 50005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1"/>
          <p:cNvSpPr/>
          <p:nvPr/>
        </p:nvSpPr>
        <p:spPr>
          <a:xfrm flipH="1" rot="-5400000">
            <a:off x="4744244" y="4441032"/>
            <a:ext cx="115887" cy="241300"/>
          </a:xfrm>
          <a:prstGeom prst="rightArrow">
            <a:avLst>
              <a:gd fmla="val 50000" name="adj1"/>
              <a:gd fmla="val 50005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1"/>
          <p:cNvSpPr/>
          <p:nvPr/>
        </p:nvSpPr>
        <p:spPr>
          <a:xfrm flipH="1" rot="-5400000">
            <a:off x="4761366" y="1852157"/>
            <a:ext cx="115888" cy="241300"/>
          </a:xfrm>
          <a:prstGeom prst="rightArrow">
            <a:avLst>
              <a:gd fmla="val 50000" name="adj1"/>
              <a:gd fmla="val 50005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1"/>
          <p:cNvSpPr/>
          <p:nvPr/>
        </p:nvSpPr>
        <p:spPr>
          <a:xfrm>
            <a:off x="3094110" y="4620040"/>
            <a:ext cx="4150574" cy="381992"/>
          </a:xfrm>
          <a:prstGeom prst="rect">
            <a:avLst/>
          </a:prstGeom>
          <a:noFill/>
          <a:ln>
            <a:noFill/>
          </a:ln>
        </p:spPr>
        <p:txBody>
          <a:bodyPr anchorCtr="0" anchor="t" bIns="36725" lIns="74800" spcFirstLastPara="1" rIns="74800" wrap="square" tIns="36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 Object Code File  </a:t>
            </a:r>
            <a:r>
              <a:rPr i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pgm.o</a:t>
            </a:r>
            <a:endParaRPr i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3792291" y="6324260"/>
            <a:ext cx="2727107" cy="381992"/>
          </a:xfrm>
          <a:prstGeom prst="rect">
            <a:avLst/>
          </a:prstGeom>
          <a:noFill/>
          <a:ln>
            <a:noFill/>
          </a:ln>
        </p:spPr>
        <p:txBody>
          <a:bodyPr anchorCtr="0" anchor="t" bIns="36725" lIns="74800" spcFirstLastPara="1" rIns="74800" wrap="square" tIns="367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Executable File  </a:t>
            </a:r>
            <a:r>
              <a:rPr i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a.out</a:t>
            </a:r>
            <a:endParaRPr i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3682659" y="2750321"/>
            <a:ext cx="2273301" cy="3778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Preprocessor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1"/>
          <p:cNvSpPr/>
          <p:nvPr/>
        </p:nvSpPr>
        <p:spPr>
          <a:xfrm flipH="1" rot="-5400000">
            <a:off x="4745037" y="3076552"/>
            <a:ext cx="114300" cy="241300"/>
          </a:xfrm>
          <a:prstGeom prst="rightArrow">
            <a:avLst>
              <a:gd fmla="val 50000" name="adj1"/>
              <a:gd fmla="val 50005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2830512" y="3328406"/>
            <a:ext cx="3886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Modified Source Code in RAM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4067572" y="3954462"/>
            <a:ext cx="1574800" cy="43973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/>
          </a:p>
        </p:txBody>
      </p:sp>
      <p:sp>
        <p:nvSpPr>
          <p:cNvPr id="214" name="Google Shape;214;p31"/>
          <p:cNvSpPr/>
          <p:nvPr/>
        </p:nvSpPr>
        <p:spPr>
          <a:xfrm>
            <a:off x="4224734" y="5625550"/>
            <a:ext cx="1260475" cy="4413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3022512" y="4949143"/>
            <a:ext cx="41174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Object Code Files (if any)</a:t>
            </a: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4178300" y="1534432"/>
            <a:ext cx="1322388" cy="37782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Editor</a:t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4670425" y="6101948"/>
            <a:ext cx="252412" cy="125412"/>
          </a:xfrm>
          <a:prstGeom prst="down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31"/>
          <p:cNvCxnSpPr/>
          <p:nvPr/>
        </p:nvCxnSpPr>
        <p:spPr>
          <a:xfrm>
            <a:off x="2429486" y="4121408"/>
            <a:ext cx="1626974" cy="1231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1"/>
          <p:cNvCxnSpPr/>
          <p:nvPr/>
        </p:nvCxnSpPr>
        <p:spPr>
          <a:xfrm>
            <a:off x="2429486" y="1707955"/>
            <a:ext cx="1737701" cy="730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31"/>
          <p:cNvCxnSpPr/>
          <p:nvPr/>
        </p:nvCxnSpPr>
        <p:spPr>
          <a:xfrm>
            <a:off x="5479452" y="5761036"/>
            <a:ext cx="1876861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1"/>
          <p:cNvCxnSpPr/>
          <p:nvPr/>
        </p:nvCxnSpPr>
        <p:spPr>
          <a:xfrm flipH="1" rot="10800000">
            <a:off x="7349308" y="1692635"/>
            <a:ext cx="7005" cy="406840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1"/>
          <p:cNvCxnSpPr/>
          <p:nvPr/>
        </p:nvCxnSpPr>
        <p:spPr>
          <a:xfrm rot="10800000">
            <a:off x="5479452" y="1692636"/>
            <a:ext cx="1874023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31"/>
          <p:cNvCxnSpPr/>
          <p:nvPr/>
        </p:nvCxnSpPr>
        <p:spPr>
          <a:xfrm flipH="1" rot="10800000">
            <a:off x="2422119" y="1719861"/>
            <a:ext cx="7367" cy="240154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925512" y="427037"/>
            <a:ext cx="89058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of 3 Stages of Compilation</a:t>
            </a:r>
            <a:endParaRPr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925512" y="1951037"/>
            <a:ext cx="8686800" cy="397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8989" lvl="0" marL="18898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 1: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</a:t>
            </a:r>
            <a:endParaRPr/>
          </a:p>
          <a:p>
            <a:pPr indent="-188989" lvl="0" marL="188989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Performed by a program called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preprocessor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1" marL="377979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Modifies the source code (in RAM) according to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preprocessor directives (preprocessor commands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embedded in the source code</a:t>
            </a:r>
            <a:endParaRPr/>
          </a:p>
          <a:p>
            <a:pPr indent="-188989" lvl="1" marL="56696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Strips comments and  white space from the code</a:t>
            </a:r>
            <a:endParaRPr/>
          </a:p>
          <a:p>
            <a:pPr indent="-188989" lvl="1" marL="566968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source code as stored on disk is 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modified.</a:t>
            </a:r>
            <a:endParaRPr/>
          </a:p>
          <a:p>
            <a:pPr indent="14211" lvl="1" marL="566968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620711" y="46037"/>
            <a:ext cx="890746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of 3 Stages of Compilation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620710" y="1417637"/>
            <a:ext cx="8907463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8989" lvl="0" marL="18898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 2: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Compilation</a:t>
            </a:r>
            <a:endParaRPr/>
          </a:p>
          <a:p>
            <a:pPr indent="-188989" lvl="0" marL="188989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Performed by a program called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endParaRPr/>
          </a:p>
          <a:p>
            <a:pPr indent="-1381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Translates the preprocessor-modified source code into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code (machine code)</a:t>
            </a:r>
            <a:endParaRPr/>
          </a:p>
          <a:p>
            <a:pPr indent="0" lvl="1" marL="377979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Checks for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errors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warnings</a:t>
            </a:r>
            <a:endParaRPr/>
          </a:p>
          <a:p>
            <a:pPr indent="0" lvl="1" marL="377979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Saves the object code to a disk file, if instructed to do so </a:t>
            </a:r>
            <a:endParaRPr/>
          </a:p>
          <a:p>
            <a:pPr indent="0" lvl="1" marL="377979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any compiler errors are received, no object code file will be generated.</a:t>
            </a:r>
            <a:endParaRPr/>
          </a:p>
          <a:p>
            <a:pPr indent="-188988" lvl="2" marL="944947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An object code file </a:t>
            </a:r>
            <a:r>
              <a:rPr b="0" i="0" lang="en-US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generated if only warnings, not errors, are received.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580231" y="274637"/>
            <a:ext cx="890587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of 3 Stages of Compilation</a:t>
            </a:r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580230" y="1637845"/>
            <a:ext cx="8955881" cy="5266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8989" lvl="0" marL="18898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Stage 3: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Linking</a:t>
            </a:r>
            <a:endParaRPr/>
          </a:p>
          <a:p>
            <a:pPr indent="-188989" lvl="0" marL="188989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Combines the program object code with other object code to produce the executable file.</a:t>
            </a:r>
            <a:endParaRPr/>
          </a:p>
          <a:p>
            <a:pPr indent="0" lvl="1" marL="377979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other object code can come from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Run-Time Library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other libraries, or object files that you have created.</a:t>
            </a:r>
            <a:endParaRPr/>
          </a:p>
          <a:p>
            <a:pPr indent="0" lvl="1" marL="377979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Saves the executable code to a disk file.  On the Linux system, that file is called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a.out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88988" lvl="2" marL="944947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If any linker errors are received, no executable file will be generated.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679053" y="122237"/>
            <a:ext cx="869453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grep</a:t>
            </a:r>
            <a:r>
              <a:rPr b="0" i="0" lang="en-US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  – UNIX</a:t>
            </a:r>
            <a:endParaRPr/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552565" y="1493837"/>
            <a:ext cx="9042925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grep command is used to search text or searches the given file for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lines containing a match to the given strings or words.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default, grep displays the matching lines.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grep to search for lines of text that match one or many regular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expressions, and outputs only the matching lines.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grep is considered as one of the most useful commands on Linux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Unix-like operating systems.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Simple Syntax:   grep “word” filename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Sample Use:       grep boo  /etc/passwd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610053" y="-19285"/>
            <a:ext cx="869453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example:</a:t>
            </a:r>
            <a:endParaRPr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620712" y="1417637"/>
            <a:ext cx="8694539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“hello.c” - the name of the file with the following contents</a:t>
            </a:r>
            <a:endParaRPr/>
          </a:p>
          <a:p>
            <a:pPr indent="102204" lvl="0" marL="75596" marR="0" rtl="0" algn="l">
              <a:lnSpc>
                <a:spcPct val="8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5596" lvl="0" marL="75596" marR="0" rtl="0" algn="l">
              <a:lnSpc>
                <a:spcPct val="80000"/>
              </a:lnSpc>
              <a:spcBef>
                <a:spcPts val="827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#include &lt;stdio.h&gt;</a:t>
            </a:r>
            <a:endParaRPr/>
          </a:p>
          <a:p>
            <a:pPr indent="-75596" lvl="0" marL="75596" marR="0" rtl="0" algn="l">
              <a:lnSpc>
                <a:spcPct val="80000"/>
              </a:lnSpc>
              <a:spcBef>
                <a:spcPts val="827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#include &lt;stdlib.h&gt;</a:t>
            </a:r>
            <a:endParaRPr/>
          </a:p>
          <a:p>
            <a:pPr indent="-75596" lvl="0" marL="75596" marR="0" rtl="0" algn="l">
              <a:lnSpc>
                <a:spcPct val="80000"/>
              </a:lnSpc>
              <a:spcBef>
                <a:spcPts val="827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int main(void) </a:t>
            </a:r>
            <a:endParaRPr/>
          </a:p>
          <a:p>
            <a:pPr indent="-75596" lvl="0" marL="75596" marR="0" rtl="0" algn="l">
              <a:lnSpc>
                <a:spcPct val="80000"/>
              </a:lnSpc>
              <a:spcBef>
                <a:spcPts val="827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{</a:t>
            </a:r>
            <a:endParaRPr/>
          </a:p>
          <a:p>
            <a:pPr indent="-75596" lvl="0" marL="75596" marR="0" rtl="0" algn="l">
              <a:lnSpc>
                <a:spcPct val="80000"/>
              </a:lnSpc>
              <a:spcBef>
                <a:spcPts val="827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	printf(“Hello\n“);</a:t>
            </a:r>
            <a:endParaRPr/>
          </a:p>
          <a:p>
            <a:pPr indent="-75596" lvl="0" marL="75596" marR="0" rtl="0" algn="l">
              <a:lnSpc>
                <a:spcPct val="80000"/>
              </a:lnSpc>
              <a:spcBef>
                <a:spcPts val="827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     return (EXIT_SUCCESS);</a:t>
            </a:r>
            <a:endParaRPr/>
          </a:p>
          <a:p>
            <a:pPr indent="-75596" lvl="0" marL="75596" marR="0" rtl="0" algn="l">
              <a:lnSpc>
                <a:spcPct val="80000"/>
              </a:lnSpc>
              <a:spcBef>
                <a:spcPts val="827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} </a:t>
            </a:r>
            <a:endParaRPr/>
          </a:p>
          <a:p>
            <a:pPr indent="-75596" lvl="0" marL="75596" marR="0" rtl="0" algn="l">
              <a:lnSpc>
                <a:spcPct val="8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5"/>
          <p:cNvSpPr/>
          <p:nvPr/>
        </p:nvSpPr>
        <p:spPr>
          <a:xfrm>
            <a:off x="773112" y="2560637"/>
            <a:ext cx="4267200" cy="3352800"/>
          </a:xfrm>
          <a:prstGeom prst="rect">
            <a:avLst/>
          </a:prstGeom>
          <a:noFill/>
          <a:ln cap="flat" cmpd="sng" w="1905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610053" y="-19285"/>
            <a:ext cx="869453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Gcc example:</a:t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620712" y="1417637"/>
            <a:ext cx="92202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5596" lvl="0" marL="7559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 compile simply type: </a:t>
            </a:r>
            <a:r>
              <a:rPr b="1" i="1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gcc –o HelloProg hello.c –g –Wall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484" lvl="1" marL="287264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-o</a:t>
            </a: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- option tells the compiler to name the executable ‘HelloProg’</a:t>
            </a:r>
            <a:endParaRPr/>
          </a:p>
          <a:p>
            <a:pPr indent="-181884" lvl="1" marL="287264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484" lvl="1" marL="287264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-g</a:t>
            </a: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- option adds symbolic information to Hello for debugging</a:t>
            </a:r>
            <a:endParaRPr/>
          </a:p>
          <a:p>
            <a:pPr indent="-169184" lvl="1" marL="287264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381759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(note on </a:t>
            </a:r>
            <a:r>
              <a:rPr b="1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–g3 </a:t>
            </a: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option -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Level 3 includes extra information, such as all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macro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definitions</a:t>
            </a:r>
            <a:r>
              <a:rPr b="0" i="0" lang="en-US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81884" lvl="1" marL="287264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484" lvl="1" marL="287264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–Wall </a:t>
            </a: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tells it to print out all warnings (very useful!!!)</a:t>
            </a:r>
            <a:endParaRPr/>
          </a:p>
          <a:p>
            <a:pPr indent="-181884" lvl="1" marL="287264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5596" lvl="0" marL="75596" marR="0" rtl="0" algn="l">
              <a:lnSpc>
                <a:spcPct val="80000"/>
              </a:lnSpc>
              <a:spcBef>
                <a:spcPts val="827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To execute the program simply type: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27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b="1" i="1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		./HelloProg   or   HelloProg</a:t>
            </a:r>
            <a:endParaRPr b="1" i="1" sz="28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1" sz="1600" u="none" cap="none" strike="noStrik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484" lvl="1" marL="287264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It should output “Hello” on the console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ctrTitle"/>
          </p:nvPr>
        </p:nvSpPr>
        <p:spPr>
          <a:xfrm>
            <a:off x="498475" y="1581150"/>
            <a:ext cx="8915400" cy="27733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96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CSC-60</a:t>
            </a:r>
            <a:br>
              <a:rPr b="0" i="0" lang="en-US" sz="4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/>
          <p:nvPr>
            <p:ph type="title"/>
          </p:nvPr>
        </p:nvSpPr>
        <p:spPr>
          <a:xfrm>
            <a:off x="701466" y="122237"/>
            <a:ext cx="869453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gdb? </a:t>
            </a:r>
            <a:endParaRPr/>
          </a:p>
        </p:txBody>
      </p:sp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701466" y="1583425"/>
            <a:ext cx="8694539" cy="4129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8989" lvl="0" marL="18898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gdb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GNU Project debugger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8989" lvl="0" marL="188989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gdb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provides some helpful functionality</a:t>
            </a:r>
            <a:endParaRPr/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you to stop your program at any given point. </a:t>
            </a:r>
            <a:endParaRPr/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examine the state of your program when it’s stopped. </a:t>
            </a:r>
            <a:endParaRPr/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things in your program, so you can experiment with correcting the effects of a bug.</a:t>
            </a:r>
            <a:endParaRPr/>
          </a:p>
          <a:p>
            <a:pPr indent="0" lvl="1" marL="377979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8989" lvl="0" marL="188989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a command-line program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gdb:</a:t>
            </a:r>
            <a:endParaRPr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693043" y="2012414"/>
            <a:ext cx="8694539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8989" lvl="0" marL="188989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 with the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–g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flag to set up for debugging</a:t>
            </a:r>
            <a:endParaRPr/>
          </a:p>
          <a:p>
            <a:pPr indent="-188989" lvl="0" marL="188989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start gdb with your hello program type: 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gdb HelloProg</a:t>
            </a:r>
            <a:endParaRPr b="1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8989" lvl="0" marL="188989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gdb starts, your program is not actually running.</a:t>
            </a:r>
            <a:endParaRPr/>
          </a:p>
          <a:p>
            <a:pPr indent="-188989" lvl="0" marL="188989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you do try to run, you should place some break points.</a:t>
            </a:r>
            <a:endParaRPr/>
          </a:p>
          <a:p>
            <a:pPr indent="-188989" lvl="0" marL="188989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start execution, you have to use the </a:t>
            </a: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command. Once you hit a break point, you can examine any variable</a:t>
            </a: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689811" y="0"/>
            <a:ext cx="869453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gdb commands</a:t>
            </a:r>
            <a:endParaRPr/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715267" y="1461187"/>
            <a:ext cx="8694539" cy="55190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place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1" marL="377979" marR="0" rtl="0" algn="l">
              <a:lnSpc>
                <a:spcPct val="8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the name of a function or a line number</a:t>
            </a:r>
            <a:endParaRPr/>
          </a:p>
          <a:p>
            <a:pPr indent="0" lvl="1" marL="377979" marR="0" rtl="0" algn="l">
              <a:lnSpc>
                <a:spcPct val="8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 main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stop execution at the first instruction of your program </a:t>
            </a:r>
            <a:endParaRPr/>
          </a:p>
          <a:p>
            <a:pPr indent="0" lvl="1" marL="377979" marR="0" rtl="0" algn="l">
              <a:lnSpc>
                <a:spcPct val="8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command-line-arguments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1" marL="377979" marR="0" rtl="0" algn="l">
              <a:lnSpc>
                <a:spcPct val="8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 execution of your program with arguments</a:t>
            </a:r>
            <a:endParaRPr/>
          </a:p>
          <a:p>
            <a:pPr indent="0" lvl="1" marL="377979" marR="0" rtl="0" algn="l">
              <a:lnSpc>
                <a:spcPct val="8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1" marL="377979" marR="0" rtl="0" algn="l">
              <a:lnSpc>
                <a:spcPct val="8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Removes breakpoints, where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number of the breakpoint</a:t>
            </a:r>
            <a:endParaRPr/>
          </a:p>
          <a:p>
            <a:pPr indent="0" lvl="1" marL="377979" marR="0" rtl="0" algn="l">
              <a:lnSpc>
                <a:spcPct val="8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1" marL="377979" marR="0" rtl="0" algn="l">
              <a:lnSpc>
                <a:spcPct val="8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Executes current instruction and stops on the next one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698776" y="14661"/>
            <a:ext cx="8694539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Gdb commands cont.</a:t>
            </a:r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698776" y="1087157"/>
            <a:ext cx="891927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1" marL="1749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Same as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except this doesn’t step into functions</a:t>
            </a:r>
            <a:endParaRPr/>
          </a:p>
          <a:p>
            <a:pPr indent="0" lvl="1" marL="1749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1" marL="1749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Prints the value of any variable in your program when you </a:t>
            </a:r>
            <a:endParaRPr/>
          </a:p>
          <a:p>
            <a:pPr indent="0" lvl="1" marL="1749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are at a breakpoint, where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name of the variable </a:t>
            </a:r>
            <a:endParaRPr/>
          </a:p>
          <a:p>
            <a:pPr indent="0" lvl="1" marL="1749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you want to print</a:t>
            </a:r>
            <a:endParaRPr/>
          </a:p>
          <a:p>
            <a:pPr indent="0" lvl="1" marL="1749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print/x var (i.e p/x S_IFREG where x is the hex value), other</a:t>
            </a:r>
            <a:endParaRPr/>
          </a:p>
          <a:p>
            <a:pPr indent="0" lvl="1" marL="1749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options include: d (decimal), o (octal), t(two - binary), etc.</a:t>
            </a:r>
            <a:endParaRPr/>
          </a:p>
          <a:p>
            <a:pPr indent="0" lvl="1" marL="1749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1" marL="1749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Gives you more information about any command or all if</a:t>
            </a:r>
            <a:endParaRPr/>
          </a:p>
          <a:p>
            <a:pPr indent="0" lvl="1" marL="1749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you leave out command</a:t>
            </a:r>
            <a:endParaRPr/>
          </a:p>
          <a:p>
            <a:pPr indent="0" lvl="1" marL="1749" marR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When time to exit gdb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04304" lvl="0" marL="73496" marR="0" rtl="0" algn="l">
              <a:lnSpc>
                <a:spcPct val="8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04304" lvl="0" marL="73496" marR="0" rtl="0" algn="l">
              <a:lnSpc>
                <a:spcPct val="8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ctrTitle"/>
          </p:nvPr>
        </p:nvSpPr>
        <p:spPr>
          <a:xfrm>
            <a:off x="756496" y="2348399"/>
            <a:ext cx="8567632" cy="16204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4-UNIX Tools</a:t>
            </a:r>
            <a:endParaRPr/>
          </a:p>
        </p:txBody>
      </p:sp>
      <p:sp>
        <p:nvSpPr>
          <p:cNvPr id="290" name="Google Shape;290;p42"/>
          <p:cNvSpPr txBox="1"/>
          <p:nvPr>
            <p:ph idx="1" type="subTitle"/>
          </p:nvPr>
        </p:nvSpPr>
        <p:spPr>
          <a:xfrm>
            <a:off x="1512464" y="4283815"/>
            <a:ext cx="7055697" cy="19319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7"/>
              <a:buFont typeface="Arial"/>
              <a:buNone/>
            </a:pPr>
            <a:r>
              <a:rPr b="0" i="0" lang="en-US" sz="352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End </a:t>
            </a:r>
            <a:endParaRPr/>
          </a:p>
        </p:txBody>
      </p:sp>
      <p:sp>
        <p:nvSpPr>
          <p:cNvPr id="291" name="Google Shape;291;p42"/>
          <p:cNvSpPr txBox="1"/>
          <p:nvPr>
            <p:ph idx="12" type="sldNum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1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679053" y="122237"/>
            <a:ext cx="869453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chmod Command  – UNIX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679052" y="1546090"/>
            <a:ext cx="9401573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chmod - change the access permissions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to file system objects like files and directories.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  chmod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 permissions filename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Examples: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chmod 754 myfile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chmod u-rwx,g-rx,o-r myfile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(The two commands are equivalent.)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79053" y="122237"/>
            <a:ext cx="869453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</a:t>
            </a:r>
            <a:r>
              <a:rPr b="0" i="0" lang="en-US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Command  – UNIX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679052" y="1583425"/>
            <a:ext cx="8694539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	- report the difference between 2 text files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compare files line by line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  diff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filenames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 diff file1 file2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693043" y="402483"/>
            <a:ext cx="869453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</a:t>
            </a:r>
            <a:r>
              <a:rPr b="0" i="0" lang="en-US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Command - UNIX 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693042" y="1875642"/>
            <a:ext cx="8694539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		search for files in a directory hierarchy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 find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path expressions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 find  *4*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Would find all the filenames in the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current directory that contain the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character “4”.</a:t>
            </a:r>
            <a:endParaRPr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693043" y="122237"/>
            <a:ext cx="8694539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finger </a:t>
            </a:r>
            <a:r>
              <a:rPr b="0" i="0" lang="en-US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</a:t>
            </a:r>
            <a:r>
              <a:rPr b="1" i="0" lang="en-US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UNIX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16347" y="1583425"/>
            <a:ext cx="9124565" cy="5549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finger	displays information about the system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users.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 finger –s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displays the user's login name, real name,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terminal name and write status ( the asterisk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before terminal name mean that you don’t have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write permission with that device ), idle time,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login time, office location and office phone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number.</a:t>
            </a:r>
            <a:endParaRPr/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7119441" y="7006699"/>
            <a:ext cx="2268141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rgbClr val="88888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ctrTitle"/>
          </p:nvPr>
        </p:nvSpPr>
        <p:spPr>
          <a:xfrm>
            <a:off x="390525" y="1084263"/>
            <a:ext cx="9142413" cy="417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4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496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CSC-60 </a:t>
            </a:r>
            <a:br>
              <a:rPr b="0" i="0" lang="en-US" sz="4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4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about </a:t>
            </a:r>
            <a:r>
              <a:rPr b="1" i="0" lang="en-US" sz="4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696913" y="198438"/>
            <a:ext cx="8607425" cy="1263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vi editing commands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468313" y="1341437"/>
            <a:ext cx="8607425" cy="3276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8989" lvl="1" marL="56696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6"/>
              <a:buFont typeface="Arial"/>
              <a:buNone/>
            </a:pPr>
            <a:r>
              <a:rPr b="0" i="0" lang="en-US" sz="3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in Command mode, type:</a:t>
            </a:r>
            <a:endParaRPr/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3086"/>
              <a:buFont typeface="Arial"/>
              <a:buNone/>
            </a:pPr>
            <a:r>
              <a:t/>
            </a:r>
            <a:endParaRPr b="0" i="0" sz="308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3086"/>
              <a:buFont typeface="Arial"/>
              <a:buNone/>
            </a:pPr>
            <a:r>
              <a:rPr b="1" i="1" lang="en-US" sz="3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i="0" lang="en-US" sz="3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replace one character under the cursor</a:t>
            </a:r>
            <a:endParaRPr/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3086"/>
              <a:buFont typeface="Arial"/>
              <a:buNone/>
            </a:pPr>
            <a:r>
              <a:rPr b="1" i="1" lang="en-US" sz="3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3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delete 1 character under the cursor.</a:t>
            </a:r>
            <a:endParaRPr/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3086"/>
              <a:buFont typeface="Arial"/>
              <a:buNone/>
            </a:pPr>
            <a:r>
              <a:rPr b="1" i="1" lang="en-US" sz="3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2x</a:t>
            </a:r>
            <a:r>
              <a:rPr b="0" i="0" lang="en-US" sz="3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delete 2 characters (3x, etc.)</a:t>
            </a:r>
            <a:endParaRPr/>
          </a:p>
          <a:p>
            <a:pPr indent="-188989" lvl="1" marL="566968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3086"/>
              <a:buFont typeface="Arial"/>
              <a:buNone/>
            </a:pPr>
            <a:r>
              <a:rPr b="1" i="1" lang="en-US" sz="3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	</a:t>
            </a:r>
            <a:r>
              <a:rPr b="0" i="0" lang="en-US" sz="308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undo the last change to the file</a:t>
            </a:r>
            <a:endParaRPr/>
          </a:p>
          <a:p>
            <a:pPr indent="-188988" lvl="2" marL="944947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646"/>
              <a:buFont typeface="Noto Sans Symbols"/>
              <a:buNone/>
            </a:pPr>
            <a:r>
              <a:t/>
            </a:r>
            <a:endParaRPr b="0" i="0" sz="26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620712" y="198437"/>
            <a:ext cx="8607425" cy="1152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Cutting text in Vi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73113" y="1493838"/>
            <a:ext cx="8607425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8988" lvl="2" marL="94494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None/>
            </a:pPr>
            <a:r>
              <a:rPr b="1" i="1" lang="en-US" sz="26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d^</a:t>
            </a:r>
            <a:endParaRPr/>
          </a:p>
          <a:p>
            <a:pPr indent="-188988" lvl="2" marL="944947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646"/>
              <a:buFont typeface="Noto Sans Symbols"/>
              <a:buNone/>
            </a:pPr>
            <a:r>
              <a:rPr b="0" i="0" lang="en-US" sz="26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Deletes from current cursor position to the 			beginning of the line</a:t>
            </a:r>
            <a:endParaRPr/>
          </a:p>
          <a:p>
            <a:pPr indent="-188988" lvl="2" marL="944947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None/>
            </a:pPr>
            <a:r>
              <a:rPr b="1" i="1" lang="en-US" sz="26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d$</a:t>
            </a:r>
            <a:endParaRPr/>
          </a:p>
          <a:p>
            <a:pPr indent="-188988" lvl="2" marL="944947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646"/>
              <a:buFont typeface="Noto Sans Symbols"/>
              <a:buNone/>
            </a:pPr>
            <a:r>
              <a:rPr b="0" i="0" lang="en-US" sz="26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Deletes from current cursor position to the </a:t>
            </a:r>
            <a:endParaRPr/>
          </a:p>
          <a:p>
            <a:pPr indent="-188988" lvl="2" marL="944947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646"/>
              <a:buFont typeface="Noto Sans Symbols"/>
              <a:buNone/>
            </a:pPr>
            <a:r>
              <a:rPr b="0" i="0" lang="en-US" sz="26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end of the line</a:t>
            </a:r>
            <a:endParaRPr/>
          </a:p>
          <a:p>
            <a:pPr indent="-188988" lvl="2" marL="944947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None/>
            </a:pPr>
            <a:r>
              <a:rPr b="1" i="1" lang="en-US" sz="26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dw</a:t>
            </a:r>
            <a:endParaRPr b="1" i="1" sz="26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8988" lvl="2" marL="944947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646"/>
              <a:buFont typeface="Noto Sans Symbols"/>
              <a:buNone/>
            </a:pPr>
            <a:r>
              <a:rPr b="0" i="0" lang="en-US" sz="26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Deletes from current cursor position to the</a:t>
            </a:r>
            <a:endParaRPr/>
          </a:p>
          <a:p>
            <a:pPr indent="-188988" lvl="2" marL="944947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646"/>
              <a:buFont typeface="Noto Sans Symbols"/>
              <a:buNone/>
            </a:pPr>
            <a:r>
              <a:rPr b="0" i="0" lang="en-US" sz="26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end of the word</a:t>
            </a:r>
            <a:endParaRPr/>
          </a:p>
          <a:p>
            <a:pPr indent="-188988" lvl="2" marL="944947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None/>
            </a:pPr>
            <a:r>
              <a:rPr b="1" i="1" lang="en-US" sz="26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</a:t>
            </a:r>
            <a:endParaRPr b="1" i="1" sz="26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8988" lvl="2" marL="944947" marR="0" rtl="0" algn="l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2646"/>
              <a:buFont typeface="Noto Sans Symbols"/>
              <a:buNone/>
            </a:pPr>
            <a:r>
              <a:rPr b="0" i="0" lang="en-US" sz="264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Deletes one line from current cursor position.  	Specify count to delete many lines.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