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9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5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-152399" y="95250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827214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33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57200" y="4229101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33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114301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858001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336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97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99"/>
              <a:buFont typeface="Arial"/>
              <a:buNone/>
              <a:defRPr b="0" i="0" sz="14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1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1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786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786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786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786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786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786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381000" y="1524000"/>
            <a:ext cx="7771584" cy="22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6-UNIX System Calls</a:t>
            </a:r>
            <a:b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b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of mini-shell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447800" y="4786497"/>
            <a:ext cx="6400128" cy="175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Linux Program Interface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text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 Number</a:t>
            </a:r>
            <a:endParaRPr b="0" i="0" sz="39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628650" y="1325563"/>
            <a:ext cx="8435975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kernel implements many different system calls, the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 process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pass a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the 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system call number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identify the required system call.</a:t>
            </a:r>
            <a:endParaRPr/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register is used by Linux for this purpose. 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parameters are usually passed when invoking a system call.</a:t>
            </a:r>
            <a:endParaRPr/>
          </a:p>
          <a:p>
            <a:pPr indent="-190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See:  On Athena, /usr/include/asm/unistd_32.h for listing of system calls (32 bits)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134938"/>
            <a:ext cx="80787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Value of a System Call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57201" y="1370807"/>
            <a:ext cx="8078788" cy="475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system calls return an integer value.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conventions for these return values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different from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for wrapper routines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kernel</a:t>
            </a:r>
            <a:endParaRPr/>
          </a:p>
          <a:p>
            <a:pPr indent="-171431" lvl="2" marL="85716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or 0 values denote a successful termination of the system call </a:t>
            </a:r>
            <a:endParaRPr/>
          </a:p>
          <a:p>
            <a:pPr indent="-171431" lvl="2" marL="85716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values denote an error condition </a:t>
            </a:r>
            <a:endParaRPr/>
          </a:p>
          <a:p>
            <a:pPr indent="-171431" lvl="3" marL="12000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latter case, the value is the negation of the error code that must be returned to the application program in the </a:t>
            </a:r>
            <a:r>
              <a:rPr b="1" i="0" lang="en-US" sz="22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variable. 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is not set or used by the kernel. Instead, the wrapper routines handle the task of setting this variable after a return from a system call.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581343" y="10160"/>
            <a:ext cx="836295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Performed by a System Call Handler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581343" y="1489234"/>
            <a:ext cx="8257857" cy="536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system call handler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the following operations:</a:t>
            </a:r>
            <a:endParaRPr/>
          </a:p>
          <a:p>
            <a:pPr indent="-1714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the contents of most registers in the Kernel Mode stack.</a:t>
            </a:r>
            <a:endParaRPr/>
          </a:p>
          <a:p>
            <a:pPr indent="-171431" lvl="2" marL="85716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operation is common to all system calls and is coded in assembly language.</a:t>
            </a:r>
            <a:endParaRPr/>
          </a:p>
          <a:p>
            <a:pPr indent="-44431" lvl="2" marL="85716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the system call by invoking a corresponding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called the</a:t>
            </a:r>
            <a:r>
              <a:rPr b="1" i="1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system call service routine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90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Exits from the handler: </a:t>
            </a:r>
            <a:endParaRPr/>
          </a:p>
          <a:p>
            <a:pPr indent="-171431" lvl="2" marL="85716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registers are loaded with the values saved in the Kernel Mode stack </a:t>
            </a:r>
            <a:endParaRPr/>
          </a:p>
          <a:p>
            <a:pPr indent="-171431" lvl="2" marL="85716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switched back from Kernel Mode to User Mode.</a:t>
            </a:r>
            <a:endParaRPr/>
          </a:p>
          <a:p>
            <a:pPr indent="-171431" lvl="3" marL="1200025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operation is common to all system calls and is coded in assembly language.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129107"/>
            <a:ext cx="836295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Tracing System Calls –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strace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 Appendix A in LPI, page 1401)</a:t>
            </a:r>
            <a:endParaRPr/>
          </a:p>
        </p:txBody>
      </p:sp>
      <p:pic>
        <p:nvPicPr>
          <p:cNvPr id="197" name="Google Shape;19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1500707"/>
            <a:ext cx="8714699" cy="48556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6927"/>
            <a:ext cx="9067800" cy="6383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76200" y="6383338"/>
            <a:ext cx="38544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Source:  University of Illinois CS 241 Staff  </a:t>
            </a:r>
            <a:endParaRPr/>
          </a:p>
        </p:txBody>
      </p:sp>
      <p:cxnSp>
        <p:nvCxnSpPr>
          <p:cNvPr id="206" name="Google Shape;206;p29"/>
          <p:cNvCxnSpPr/>
          <p:nvPr/>
        </p:nvCxnSpPr>
        <p:spPr>
          <a:xfrm rot="10800000">
            <a:off x="4800600" y="5838825"/>
            <a:ext cx="38100" cy="5445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9"/>
          <p:cNvSpPr txBox="1"/>
          <p:nvPr/>
        </p:nvSpPr>
        <p:spPr>
          <a:xfrm>
            <a:off x="3930650" y="6361113"/>
            <a:ext cx="2317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sys_call_table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9067800" cy="6383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76200" y="6383338"/>
            <a:ext cx="38544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Source:  University of Illinois CS 241 Staff  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 rot="10800000">
            <a:off x="4800600" y="5838825"/>
            <a:ext cx="38100" cy="5445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30"/>
          <p:cNvSpPr txBox="1"/>
          <p:nvPr/>
        </p:nvSpPr>
        <p:spPr>
          <a:xfrm>
            <a:off x="3930650" y="6361113"/>
            <a:ext cx="2317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sys_call_table</a:t>
            </a:r>
            <a:endParaRPr/>
          </a:p>
        </p:txBody>
      </p:sp>
      <p:grpSp>
        <p:nvGrpSpPr>
          <p:cNvPr id="218" name="Google Shape;218;p30"/>
          <p:cNvGrpSpPr/>
          <p:nvPr/>
        </p:nvGrpSpPr>
        <p:grpSpPr>
          <a:xfrm>
            <a:off x="1060450" y="76200"/>
            <a:ext cx="2863850" cy="2838450"/>
            <a:chOff x="1771648" y="-152400"/>
            <a:chExt cx="2863850" cy="2837822"/>
          </a:xfrm>
        </p:grpSpPr>
        <p:sp>
          <p:nvSpPr>
            <p:cNvPr id="219" name="Google Shape;219;p30"/>
            <p:cNvSpPr/>
            <p:nvPr/>
          </p:nvSpPr>
          <p:spPr>
            <a:xfrm>
              <a:off x="3014661" y="2075957"/>
              <a:ext cx="1371600" cy="60946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1771648" y="-152400"/>
              <a:ext cx="2863850" cy="2360091"/>
            </a:xfrm>
            <a:prstGeom prst="flowChartDocument">
              <a:avLst/>
            </a:prstGeom>
            <a:solidFill>
              <a:schemeClr val="l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Wrapper: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Move parameters from the user stack to processor registers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Switch to kernel mode and jump to the system call handler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Post-process the return value and compute errno</a:t>
              </a:r>
              <a:endPara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21" name="Google Shape;221;p30"/>
          <p:cNvGrpSpPr/>
          <p:nvPr/>
        </p:nvGrpSpPr>
        <p:grpSpPr>
          <a:xfrm>
            <a:off x="5259388" y="2057400"/>
            <a:ext cx="3351212" cy="3500438"/>
            <a:chOff x="5258636" y="2057400"/>
            <a:chExt cx="3351963" cy="3500633"/>
          </a:xfrm>
        </p:grpSpPr>
        <p:sp>
          <p:nvSpPr>
            <p:cNvPr id="222" name="Google Shape;222;p30"/>
            <p:cNvSpPr/>
            <p:nvPr/>
          </p:nvSpPr>
          <p:spPr>
            <a:xfrm>
              <a:off x="5258636" y="2057400"/>
              <a:ext cx="3351963" cy="2868773"/>
            </a:xfrm>
            <a:prstGeom prst="flowChartDocument">
              <a:avLst/>
            </a:prstGeom>
            <a:solidFill>
              <a:schemeClr val="l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System Call Handler: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Save processor registers into the kernel mode stack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Call the service function in the kernel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(Linux: array of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function pointers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indexed by system call number )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Restore processor registers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Switch back to user mode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Call processor-specific instruction</a:t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5409482" y="4948399"/>
              <a:ext cx="1371907" cy="6096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24" name="Google Shape;224;p30"/>
          <p:cNvGrpSpPr/>
          <p:nvPr/>
        </p:nvGrpSpPr>
        <p:grpSpPr>
          <a:xfrm>
            <a:off x="4114800" y="228600"/>
            <a:ext cx="3505200" cy="1319213"/>
            <a:chOff x="1262813" y="538530"/>
            <a:chExt cx="3505199" cy="1319805"/>
          </a:xfrm>
        </p:grpSpPr>
        <p:sp>
          <p:nvSpPr>
            <p:cNvPr id="225" name="Google Shape;225;p30"/>
            <p:cNvSpPr/>
            <p:nvPr/>
          </p:nvSpPr>
          <p:spPr>
            <a:xfrm>
              <a:off x="1262813" y="538530"/>
              <a:ext cx="3505199" cy="709931"/>
            </a:xfrm>
            <a:prstGeom prst="flowChartDocument">
              <a:avLst/>
            </a:prstGeom>
            <a:solidFill>
              <a:schemeClr val="l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C program: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count = read(fd, buffer, nbytes);</a:t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988301" y="1248461"/>
              <a:ext cx="1371600" cy="60987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ctrTitle"/>
          </p:nvPr>
        </p:nvSpPr>
        <p:spPr>
          <a:xfrm>
            <a:off x="457200" y="685358"/>
            <a:ext cx="7771584" cy="34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6-UNIX System Calls</a:t>
            </a:r>
            <a:b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b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of mini-shell</a:t>
            </a:r>
            <a:b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1524000" y="4786497"/>
            <a:ext cx="6400128" cy="1233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Linux Program Interface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text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09599" y="-228600"/>
            <a:ext cx="78978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09599" y="1295400"/>
            <a:ext cx="84359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 offer processes running in User Mode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interfaces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interact with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devices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as the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disks, and printers.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systems implement most interfaces between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 processes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devices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means of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issued to the kernel.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explicit request to the kernel made via a </a:t>
            </a:r>
            <a:r>
              <a:rPr b="1" i="1" lang="en-US" sz="26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software interrupt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09599" y="-228600"/>
            <a:ext cx="78978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08025" y="1143000"/>
            <a:ext cx="813117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see the whole list of system calls by typing: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 systemcalls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programming point of view, invoking a system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looks much like calling a C function.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behind the scenes, many steps occur!               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09599" y="164782"/>
            <a:ext cx="7897813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 Examples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09599" y="1822132"/>
            <a:ext cx="843597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process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I/O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pipe for interprocess communications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Send/Receive signals</a:t>
            </a:r>
            <a:endParaRPr/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Points about </a:t>
            </a: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changes the processor state from user mode to kernel mode, so that the CPU can access protected kernel memory</a:t>
            </a:r>
            <a:endParaRPr/>
          </a:p>
          <a:p>
            <a:pPr indent="-698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system calls is fixed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call has a unique number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identifies the call by name</a:t>
            </a:r>
            <a:endParaRPr/>
          </a:p>
          <a:p>
            <a:pPr indent="-698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have a set of arguments that specify information to be transferred from user space to kernel and vise versa</a:t>
            </a:r>
            <a:endParaRPr/>
          </a:p>
          <a:p>
            <a:pPr indent="6304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wrapper function?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wrapper function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subroutine in a software library or a computer program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purpose is to call a second subroutine or a system call with little or no additional computation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an interface (prototype) to the outside.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mapping from the interface to the actual system call on the inside.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39750" y="228600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Wrapper Routine to a System Call</a:t>
            </a:r>
            <a:endParaRPr b="0" i="0" sz="39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14350" y="1752600"/>
            <a:ext cx="8064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systems include several 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libraries of functions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provide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 programmers. 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= Application Program Interface</a:t>
            </a:r>
            <a:endParaRPr/>
          </a:p>
          <a:p>
            <a:pPr indent="0" lvl="1" marL="34286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defined by the </a:t>
            </a:r>
            <a:r>
              <a:rPr b="1" i="0" lang="en-US" sz="2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libc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 refer to 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wrapper routines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(routines whose only purpose is to issue a 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system call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44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Usually, each system call has a corresponding wrapper routine, which defines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application programs should employ.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61963" y="-35560"/>
            <a:ext cx="84248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Value of a Wrapper Routine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61963" y="1141096"/>
            <a:ext cx="8580438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wrapper routines return an integer value, whose meaning depends on the corresponding system call. </a:t>
            </a:r>
            <a:endParaRPr/>
          </a:p>
          <a:p>
            <a:pPr indent="6367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return value of </a:t>
            </a:r>
            <a:r>
              <a:rPr b="1" i="0" lang="en-US" sz="2800" u="none" cap="none" strike="noStrike">
                <a:solidFill>
                  <a:srgbClr val="990099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usually indicates that the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kernel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unable to satisfy the process request.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failure in the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system call handler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be caused by</a:t>
            </a:r>
            <a:endParaRPr/>
          </a:p>
          <a:p>
            <a:pPr indent="-1714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parameters</a:t>
            </a:r>
            <a:endParaRPr/>
          </a:p>
          <a:p>
            <a:pPr indent="-1714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lack of available resources</a:t>
            </a:r>
            <a:endParaRPr/>
          </a:p>
          <a:p>
            <a:pPr indent="-171431" lvl="1" marL="514297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problems, and so on. </a:t>
            </a:r>
            <a:endParaRPr/>
          </a:p>
          <a:p>
            <a:pPr indent="6367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specific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code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contained in the </a:t>
            </a:r>
            <a:r>
              <a:rPr b="1" i="0" lang="en-US" sz="2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variable, which is defined in the </a:t>
            </a:r>
            <a:r>
              <a:rPr b="1" i="0" lang="en-US" sz="2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libc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93713" y="0"/>
            <a:ext cx="8078787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Flow of a System Call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93713" y="1524000"/>
            <a:ext cx="8064500" cy="37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 process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invokes a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switches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Mode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starts the execution of a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kernel 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6368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58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jump to an assembly language function called the </a:t>
            </a:r>
            <a:r>
              <a:rPr b="1" i="1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system call handler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1" marL="158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58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makelinux.net/books/lkd2/graphics/05fig02.gif"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073525"/>
            <a:ext cx="7202488" cy="24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