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embeddedFontLst>
    <p:embeddedFont>
      <p:font typeface="Cabin"/>
      <p:regular r:id="rId55"/>
      <p:bold r:id="rId56"/>
      <p:italic r:id="rId57"/>
      <p:boldItalic r:id="rId58"/>
    </p:embeddedFont>
    <p:embeddedFont>
      <p:font typeface="Helvetica Neue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595DE0-E9E2-4475-837F-63DA098F86E8}">
  <a:tblStyle styleId="{1A595DE0-E9E2-4475-837F-63DA098F86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CEA588B-9491-4F43-8922-5274D16C1EB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Cabin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Cabin-italic.fntdata"/><Relationship Id="rId12" Type="http://schemas.openxmlformats.org/officeDocument/2006/relationships/slide" Target="slides/slide6.xml"/><Relationship Id="rId56" Type="http://schemas.openxmlformats.org/officeDocument/2006/relationships/font" Target="fonts/Cabin-bold.fntdata"/><Relationship Id="rId15" Type="http://schemas.openxmlformats.org/officeDocument/2006/relationships/slide" Target="slides/slide9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58" Type="http://schemas.openxmlformats.org/officeDocument/2006/relationships/font" Target="fonts/Cabin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offset can be negative. also, you can seek past the end. if you then write, file will be extended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on page 82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Csc60/ClassExamples/TestCopy/mycopy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Csc60/ClassExamples/TestCopy/mycopy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Csc60/ClassExamples/TestCopy/mycopy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csc60/Cl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ClassExamples/TestCopy/mycopy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mycopy test.dat my.dat</a:t>
            </a:r>
            <a:endParaRPr/>
          </a:p>
        </p:txBody>
      </p:sp>
      <p:sp>
        <p:nvSpPr>
          <p:cNvPr id="340" name="Google Shape;340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33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35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has no v-node. Instead, a generic i-node structure is used. Although the implementations differ, the v-node is conceptually the same as a generic i-node.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point to an i-node structure speciﬁc to the ﬁle system.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Inode Structure: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rights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Owners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Timestamps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to data blocks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4" name="Google Shape;53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6" name="Google Shape;686;p4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44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3" name="Google Shape;773;p4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4" name="Google Shape;774;p46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Google Shape;826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A (PA): fd1 &amp; fd20 share same file description (entry 23).  This is due to dup/dup2 or fcntl calls.</a:t>
            </a:r>
            <a:endParaRPr/>
          </a:p>
          <a:p>
            <a:pPr indent="-1524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A (PA) &amp; Process B:  fd2 (PA) and fd3 (PB) share the same file description (entry 73). This is due to a fork. </a:t>
            </a:r>
            <a:endParaRPr/>
          </a:p>
          <a:p>
            <a:pPr indent="-1524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A &amp; Process B: fd0 (PA) and fd3 share the same i-node (1976). This is due that the two processes independently call open with the same filename.</a:t>
            </a:r>
            <a:endParaRPr/>
          </a:p>
        </p:txBody>
      </p:sp>
      <p:sp>
        <p:nvSpPr>
          <p:cNvPr id="827" name="Google Shape;827;p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731838" y="4560888"/>
            <a:ext cx="585152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835150" y="946150"/>
            <a:ext cx="4324350" cy="32432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1219200" y="4503738"/>
            <a:ext cx="556260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9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786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786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786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786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786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786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Char char="•"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0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 rot="5400000">
            <a:off x="623095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-152399" y="95250"/>
            <a:ext cx="9144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827214"/>
            <a:ext cx="82296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33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57200" y="4229101"/>
            <a:ext cx="8229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33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114301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858001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u="none">
                <a:solidFill>
                  <a:srgbClr val="00563C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736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  <a:defRPr b="0" i="0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336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06400" y="381000"/>
            <a:ext cx="8204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28775"/>
            <a:ext cx="401320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22800" y="1628775"/>
            <a:ext cx="401320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395288" y="6453188"/>
            <a:ext cx="1150937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78180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97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97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97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97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97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97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97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97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97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99"/>
              <a:buFont typeface="Arial"/>
              <a:buNone/>
              <a:defRPr b="0" i="0" sz="149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1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99"/>
              <a:buFont typeface="Arial"/>
              <a:buNone/>
              <a:defRPr b="1" i="0" sz="14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294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903"/>
              <a:buFont typeface="Arial"/>
              <a:buChar char="•"/>
              <a:defRPr b="0" i="0" sz="2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jpg"/><Relationship Id="rId7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686209" y="2209800"/>
            <a:ext cx="7771584" cy="1469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9-UNIX File I/O Calls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371937" y="3886152"/>
            <a:ext cx="6400128" cy="175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Program Interface 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3-4</a:t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57200" y="0"/>
            <a:ext cx="807878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  (5 of 5)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57200" y="1628775"/>
            <a:ext cx="868680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returns a small integer called a </a:t>
            </a:r>
            <a:r>
              <a:rPr b="1" i="1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file descriptor (fd)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passes this value back to the kernel in subsequent requests to work with a file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created starts with three open files: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0: standard input (stdin)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 standard output (stdout)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 standard error (stderr)</a:t>
            </a:r>
            <a:endParaRPr/>
          </a:p>
          <a:p>
            <a:pPr indent="-190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58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&lt;inistd.h&gt; contains constants</a:t>
            </a:r>
            <a:endParaRPr/>
          </a:p>
          <a:p>
            <a:pPr indent="0" lvl="1" marL="158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STDIN_FILENO, STDOUT_FILENO, STDERR_FILENO for them</a:t>
            </a:r>
            <a:endParaRPr b="0" i="0" sz="27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506413" y="152400"/>
            <a:ext cx="80787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</a:t>
            </a: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57200" y="1268413"/>
            <a:ext cx="8178800" cy="193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Call:    </a:t>
            </a:r>
            <a:r>
              <a:rPr b="1" i="0" lang="en-US" sz="28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int close( int fd )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a file tells the kernel it may free resources associated with managing the file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returns 0 if OK, -1 if error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Call: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Noto Sans Symbols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381000" y="5195245"/>
            <a:ext cx="13548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1219200" y="3579873"/>
            <a:ext cx="7772400" cy="156966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&lt;unistd.h&gt;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(int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		         Returns 0 on success,                                                                   					           -1 on error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1905000" y="5426077"/>
            <a:ext cx="3021532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(close(fd) == 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errExit(“close”);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506413" y="11113"/>
            <a:ext cx="8078787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call  (1 of 2)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511493" y="1143000"/>
            <a:ext cx="8178800" cy="521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9966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open file has a notion of a current position in the stream of bytes 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read() copies at most </a:t>
            </a:r>
            <a:r>
              <a:rPr b="1" i="0" lang="en-US" sz="24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from the current file position to </a:t>
            </a:r>
            <a:r>
              <a:rPr b="1" i="0" lang="en-US" sz="24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updates the file position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read() returns the number of bytes read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 &lt;0  if error 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   0  if end-of-file (EOF) occurs 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may return fewer bytes than requested (short reads)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1600200" y="1128078"/>
            <a:ext cx="7162800" cy="163121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&lt;unistd.h&gt;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ssize_t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fd,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*buffer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size_t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Returns number of bytes read, 0 on EOF, or -1 on error.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 - example  (2 of 2)</a:t>
            </a:r>
            <a:endParaRPr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762000" y="1676400"/>
            <a:ext cx="717363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 MAX_READ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buffer[MAX_READ];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(STDIN_FILENO, buffer, MAX_READ) == 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errExit(“read”);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printf(“The input data was: %s\n”, buffer);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506413" y="33338"/>
            <a:ext cx="8078787" cy="896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call  (1 of 2)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456406" y="1295400"/>
            <a:ext cx="81788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Call: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b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write() copies at most </a:t>
            </a:r>
            <a:r>
              <a:rPr b="1" i="0" lang="en-US" sz="2800" u="none" cap="none" strike="noStrike">
                <a:solidFill>
                  <a:srgbClr val="996633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from </a:t>
            </a:r>
            <a:r>
              <a:rPr b="1" i="0" lang="en-US" sz="2800" u="none" cap="none" strike="noStrike">
                <a:solidFill>
                  <a:srgbClr val="996633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file position and updates position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number of bytes written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&lt;0 if  error 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possible that fewer bytes were written than requested (short writes) this is not an error, but certainly a challenge to deal with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ssize_t denotes size of an object (could be negative) – signed integer</a:t>
            </a:r>
            <a:endParaRPr/>
          </a:p>
          <a:p>
            <a:pPr indent="-171431" lvl="3" marL="12000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size_t denotes size of an object (positive)</a:t>
            </a:r>
            <a:endParaRPr/>
          </a:p>
          <a:p>
            <a:pPr indent="-171431" lvl="3" marL="12000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table 3-1 (System Data Type)</a:t>
            </a:r>
            <a:endParaRPr/>
          </a:p>
          <a:p>
            <a:pPr indent="-44431" lvl="3" marL="12000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1524000" y="1295400"/>
            <a:ext cx="6773264" cy="178510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&lt;unistd.h&gt;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ssize_t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 fd, void *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size_t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Returns number of bytes written, or -1 on error.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628650" y="15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</a:t>
            </a: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  (2 of 2)</a:t>
            </a:r>
            <a:endParaRPr/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628650" y="1676400"/>
            <a:ext cx="8305800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Transfer data until we encounter end of input or an error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((numRead =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(inputFd, buf, BUF_SIZE)) &gt; 0)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(outputFd, buf, numRead) != numRead)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fatal(“couldn’t write whole buffer”);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(numRead == 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errExit(“read”);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506413" y="33338"/>
            <a:ext cx="8078787" cy="804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lseek</a:t>
            </a: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   (1 of 2)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531813" y="914400"/>
            <a:ext cx="8178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/>
          </a:p>
          <a:p>
            <a:pPr indent="-190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28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the logical position in the file to change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where the next read or write will commence from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referred to as Changing the File Offset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how position will change: 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SEEK_SET :  pointer  is  set  to  offset </a:t>
            </a:r>
            <a:r>
              <a:rPr b="0" i="0" lang="en-US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SEEK_CUR:  pointer  is  set  to  its current location plus offset.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SEEK_END:  pointer is set to  the  size of the file plus offset.</a:t>
            </a:r>
            <a:endParaRPr/>
          </a:p>
          <a:p>
            <a:pPr indent="-571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file offset or size – signed integer</a:t>
            </a:r>
            <a:endParaRPr/>
          </a:p>
          <a:p>
            <a:pPr indent="-171431" lvl="3" marL="12000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table 3-1 (System Data Type)(page 64-65)</a:t>
            </a:r>
            <a:endParaRPr/>
          </a:p>
          <a:p>
            <a:pPr indent="-44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524000" y="863600"/>
            <a:ext cx="6393673" cy="172354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&lt;unistd.h&gt;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Off_t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lseek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off_t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new file offset if successful, or -1 on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628650" y="1"/>
            <a:ext cx="78867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lseek</a:t>
            </a: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 – examples (2 of 2)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628650" y="1219200"/>
            <a:ext cx="85153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lseek(fd, 0, SEEK_SET); /* Start of file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lseek(fd, 0, SEEK_END); /* Next byte after the end of the file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lseek(fd, -1, SEEK_END); /* Last byte of file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lseek(fd, -10, SEEK_CUR); /* Ten bytes prior to current location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lseek(fd, 10000, SEEK_END); /* 10001 bytes past last byte of file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39" y="3505200"/>
            <a:ext cx="8522854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 on </a:t>
            </a:r>
            <a:r>
              <a:rPr b="1" i="1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lseek</a:t>
            </a:r>
            <a:endParaRPr b="1" i="1" sz="39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cannot be applied to: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 - inter-process communication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 -  a list or queue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 - inter-process communication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endParaRPr/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Example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519113" y="1828800"/>
            <a:ext cx="8064500" cy="376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program that copies contents of file named by argument 1 to file named by argument 2 (i.e. the cp command)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96633"/>
              </a:buClr>
              <a:buSzPts val="3199"/>
              <a:buFont typeface="Noto Sans Symbols"/>
              <a:buNone/>
            </a:pPr>
            <a:r>
              <a:rPr b="0" i="0" lang="en-US" sz="3199" u="none" cap="none" strike="noStrike">
                <a:solidFill>
                  <a:srgbClr val="9966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199" u="none" cap="none" strike="noStrike">
                <a:solidFill>
                  <a:srgbClr val="171616"/>
                </a:solidFill>
                <a:latin typeface="Courier New"/>
                <a:ea typeface="Courier New"/>
                <a:cs typeface="Courier New"/>
                <a:sym typeface="Courier New"/>
              </a:rPr>
              <a:t>cs060copy  fname1 fname2</a:t>
            </a:r>
            <a:endParaRPr/>
          </a:p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533400" y="152400"/>
            <a:ext cx="8078787" cy="1050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API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33400" y="1228724"/>
            <a:ext cx="7886700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most common Unix I/O API functions used by applications are:</a:t>
            </a:r>
            <a:endParaRPr/>
          </a:p>
          <a:p>
            <a:pPr indent="6304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t/>
            </a:r>
            <a:endParaRPr b="1" i="0" sz="2799" u="none" cap="none" strike="noStrike">
              <a:solidFill>
                <a:srgbClr val="9966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6633"/>
              </a:buClr>
              <a:buSzPts val="2799"/>
              <a:buFont typeface="Arial"/>
              <a:buChar char="•"/>
            </a:pPr>
            <a:r>
              <a:rPr b="1" i="0" lang="en-US" sz="2799" u="none" cap="none" strike="noStrike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6633"/>
              </a:buClr>
              <a:buSzPts val="2799"/>
              <a:buFont typeface="Arial"/>
              <a:buChar char="•"/>
            </a:pPr>
            <a:r>
              <a:rPr b="1" i="0" lang="en-US" sz="2799" u="none" cap="none" strike="noStrike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6633"/>
              </a:buClr>
              <a:buSzPts val="2799"/>
              <a:buFont typeface="Arial"/>
              <a:buChar char="•"/>
            </a:pPr>
            <a:r>
              <a:rPr b="1" i="0" lang="en-US" sz="2799" u="none" cap="none" strike="noStrike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6633"/>
              </a:buClr>
              <a:buSzPts val="2799"/>
              <a:buFont typeface="Arial"/>
              <a:buChar char="•"/>
            </a:pPr>
            <a:r>
              <a:rPr b="1" i="0" lang="en-US" sz="2799" u="none" cap="none" strike="noStrike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write()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6633"/>
              </a:buClr>
              <a:buSzPts val="2799"/>
              <a:buFont typeface="Arial"/>
              <a:buChar char="•"/>
            </a:pPr>
            <a:r>
              <a:rPr b="1" i="0" lang="en-US" sz="2799" u="none" cap="none" strike="noStrike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lseek()</a:t>
            </a:r>
            <a:endParaRPr/>
          </a:p>
          <a:p>
            <a:pPr indent="6304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t/>
            </a:r>
            <a:endParaRPr b="1" i="0" sz="2799" u="none" cap="none" strike="noStrike">
              <a:solidFill>
                <a:srgbClr val="9966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= Application Program Interface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on page 70 of LPI</a:t>
            </a:r>
            <a:endParaRPr/>
          </a:p>
          <a:p>
            <a:pPr indent="-190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66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1" i="0" sz="3199" u="none" cap="none" strike="noStrike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596900" y="1524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 Code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632460" y="1447800"/>
            <a:ext cx="8064500" cy="376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open argument 1 for input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open argument 2 for output  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If there is error 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       exit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copy data until we reach end of input or an error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596900" y="1524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textbook: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596900" y="1340803"/>
            <a:ext cx="8064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three slides show code from the textbook that implements a “copy” command.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uses functions that are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textbook and its environment.  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functions are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available on athena.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that will work on athena will follow.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685800" y="0"/>
            <a:ext cx="7697788" cy="103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Unix </a:t>
            </a:r>
            <a:r>
              <a:rPr b="1" i="0" lang="en-US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r>
              <a:rPr b="0" i="0" lang="en-US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(1 of 3)</a:t>
            </a:r>
            <a:br>
              <a:rPr b="0" i="0" lang="en-US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Textbook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762000" y="1143001"/>
            <a:ext cx="811450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&lt;sys/stat.h&gt;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&lt;fcntl.h&gt;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"</a:t>
            </a: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tlpi_hdr.h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#ifndef BUF_SIZE        /* Allow "cc -D" to override definition */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BUF_SIZE 1024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#endif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argc, char *argv[])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inputFd, outputFd, openFlags;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mode_t filePerms;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ssize_t numRead;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char buf[BUF_SIZE];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(argc != 3 || strcmp(argv[1], "--help") == 0)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usageErr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("%s old-file new-file\n", argv[0]);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295" name="Google Shape;295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533400" y="-76200"/>
            <a:ext cx="8002588" cy="115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(cont’) (2 of 3) Textbook</a:t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482600" y="1516063"/>
            <a:ext cx="8178800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/* Open input and output files */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inputFd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(argv[1], O_RDONLY);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(inputFd == -1)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errExit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("opening file %s", argv[1]);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openFlags = O_CREAT | O_WRONLY | O_TRUNC;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filePerms = S_IRUSR | S_IWUSR | S_IRGRP | S_IWGRP |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S_IROTH | S_IWOTH;      /* rw-rw-rw- */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outputFd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(argv[2], openFlags, filePerms);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(outputFd == -1)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errExit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("opening file %s", argv[2]);</a:t>
            </a:r>
            <a:endParaRPr/>
          </a:p>
        </p:txBody>
      </p:sp>
      <p:sp>
        <p:nvSpPr>
          <p:cNvPr id="303" name="Google Shape;303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636588" y="152401"/>
            <a:ext cx="80787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(cont’) (3 of 3) Textbook</a:t>
            </a:r>
            <a:br>
              <a:rPr b="0" i="0" lang="en-US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5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636588" y="838200"/>
            <a:ext cx="8507412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/* Transfer data until we encounter end of input or an error */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 ((numRead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(inputFd, buf, BUF_SIZE)) &gt; 0)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(outputFd, buf, numRead) != numRead)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fatal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("couldn't write whole buffer");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(numRead == -1)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errExit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("read");   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(inputFd) == -1)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errExit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("close input");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(outputFd) == -1)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errExit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("close output");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exit(EXIT_SUCCESS);</a:t>
            </a:r>
            <a:endParaRPr/>
          </a:p>
          <a:p>
            <a:pPr indent="-171432" lvl="0" marL="171432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5181600" y="3948899"/>
            <a:ext cx="3672800" cy="163121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errExit displays error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including 'errno'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diagnostic, and terminates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by calling _exit().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628650" y="18255"/>
            <a:ext cx="7886700" cy="1040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athena                        (1 of 4)</a:t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642620" y="105886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&lt;sys/stat.h&gt;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&lt;fcntl.h&gt;	  //needed for open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&lt;sys/stat.h&gt;    //needed for open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&lt;unistd.h&gt;	  //needed for close, read, write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#ifndef BUF_SIZE        /* Allow "cc -D" to override definition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BUF_SIZE 1024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#endif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628650" y="18255"/>
            <a:ext cx="7886700" cy="1040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athena                        (2 of 4)</a:t>
            </a:r>
            <a:endParaRPr/>
          </a:p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642620" y="1058862"/>
            <a:ext cx="7886700" cy="4732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main(int argc, char *argv[])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inputFd, outputFd, openFlags;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mode_t filePerms;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ssize_t numRead;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char buf[BUF_SIZE];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(argc != 3 || strcmp(argv[1], "--help") == 0)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fprintf(stderr,"%s old-file new-file\n", argv[0]);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exit(EXIT_FAILURE);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628650" y="18255"/>
            <a:ext cx="7886700" cy="1040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athena                        (3 of 4)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642620" y="1058861"/>
            <a:ext cx="7886700" cy="5297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Open input and output files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inputFd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(argv[1], O_RDONLY);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(inputFd == -1) 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perror("opening file argv[1]");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openFlags = O_CREAT | O_WRONLY | O_TRUNC;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filePerms = S_IRUSR | S_IWUSR | S_IRGRP | S_IWGRP |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S_IROTH | S_IWOTH;      /* rw-rw-rw-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outputFd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(argv[2], openFlags, filePerms);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(outputFd == -1)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perror("opening file argv[2]");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70"/>
              <a:buFont typeface="Times"/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628650" y="18255"/>
            <a:ext cx="7886700" cy="1040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athena                        (4 of 4)</a:t>
            </a:r>
            <a:endParaRPr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628650" y="990600"/>
            <a:ext cx="7886700" cy="573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Transfer data until we encounter end of input or an error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((numRead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(inputFd, buf, BUF_SIZE)) &gt; 0)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(outputFd, buf, numRead) != numRead)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perror("couldn't write whole buffer");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(numRead == -1)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perror("read error");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(inputFd) == -1)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perror("close input");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(outputFd) == -1)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perror("close output");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exit(EXIT_SUCCESS);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</p:txBody>
      </p:sp>
      <p:sp>
        <p:nvSpPr>
          <p:cNvPr id="344" name="Google Shape;344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70"/>
              <a:buFont typeface="Times"/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609600" y="31750"/>
            <a:ext cx="8078788" cy="103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</a:t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649288" y="1219199"/>
            <a:ext cx="8064500" cy="5137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making everything appear to be a file, the kernel can provide a single simple interface for performing I/O to a variety of devices</a:t>
            </a:r>
            <a:endParaRPr/>
          </a:p>
          <a:p>
            <a:pPr indent="-190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the basic operations are: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and closing files</a:t>
            </a:r>
            <a:endParaRPr/>
          </a:p>
          <a:p>
            <a:pPr indent="-171431" lvl="2" marL="85716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33C0B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open()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4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close()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the current file position</a:t>
            </a:r>
            <a:endParaRPr/>
          </a:p>
          <a:p>
            <a:pPr indent="-171431" lvl="2" marL="85716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33C0B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lseek()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and writing files</a:t>
            </a:r>
            <a:endParaRPr/>
          </a:p>
          <a:p>
            <a:pPr indent="-171431" lvl="2" marL="85716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33C0B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read()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400" u="none" cap="none" strike="noStrike">
                <a:solidFill>
                  <a:srgbClr val="9966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write()</a:t>
            </a:r>
            <a:endParaRPr/>
          </a:p>
          <a:p>
            <a:pPr indent="-44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48970" y="1"/>
            <a:ext cx="7886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Descriptor (fd)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28650" y="1123317"/>
            <a:ext cx="7886700" cy="522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a small nonnegative number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Returned by </a:t>
            </a:r>
            <a:r>
              <a:rPr b="1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used by the other I/O commands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all system calls for performing I/O to open files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types of files: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FIFOs (used in inter-process communication)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Terminals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files 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Note: A File is a File is a File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1066800" y="1752600"/>
            <a:ext cx="762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“Everything in Unix is a File”</a:t>
            </a:r>
            <a:endParaRPr/>
          </a:p>
          <a:p>
            <a:pPr indent="6367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all low-level I/O is done by reading and writing file handles, regardless of what particular peripheral device is being accessed—a tape, a socket, even your terminal, they are all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files.</a:t>
            </a:r>
            <a:endParaRPr/>
          </a:p>
          <a:p>
            <a:pPr indent="6367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level I/O is performed by making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645160" y="402432"/>
            <a:ext cx="8204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Other Devices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645160" y="1160461"/>
            <a:ext cx="8458200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devices tend to be producers or consumers of streams of data and fit UNIX I/O API model described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p47"/>
          <p:cNvGraphicFramePr/>
          <p:nvPr/>
        </p:nvGraphicFramePr>
        <p:xfrm>
          <a:off x="19812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{CCEA588B-9491-4F43-8922-5274D16C1EB1}</a:tableStyleId>
              </a:tblPr>
              <a:tblGrid>
                <a:gridCol w="2366125"/>
                <a:gridCol w="700675"/>
                <a:gridCol w="2114800"/>
              </a:tblGrid>
              <a:tr h="73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Mouse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producer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Joystick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producer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Keyboard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producer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Consumer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Audio device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consumer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Tape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</a:t>
                      </a:r>
                      <a:endParaRPr/>
                    </a:p>
                  </a:txBody>
                  <a:tcPr marT="46800" marB="46800" marR="90000" marL="90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47"/>
          <p:cNvSpPr/>
          <p:nvPr/>
        </p:nvSpPr>
        <p:spPr>
          <a:xfrm rot="10800000">
            <a:off x="3680459" y="4525962"/>
            <a:ext cx="438150" cy="217488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7" name="Google Shape;367;p47"/>
          <p:cNvSpPr/>
          <p:nvPr/>
        </p:nvSpPr>
        <p:spPr>
          <a:xfrm>
            <a:off x="3706812" y="2446335"/>
            <a:ext cx="438150" cy="217488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8" name="Google Shape;368;p47"/>
          <p:cNvSpPr/>
          <p:nvPr/>
        </p:nvSpPr>
        <p:spPr>
          <a:xfrm>
            <a:off x="3715065" y="3206752"/>
            <a:ext cx="438150" cy="2174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9" name="Google Shape;369;p47"/>
          <p:cNvSpPr/>
          <p:nvPr/>
        </p:nvSpPr>
        <p:spPr>
          <a:xfrm>
            <a:off x="3706812" y="3866357"/>
            <a:ext cx="438150" cy="2174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0" name="Google Shape;370;p47"/>
          <p:cNvSpPr/>
          <p:nvPr/>
        </p:nvSpPr>
        <p:spPr>
          <a:xfrm rot="10800000">
            <a:off x="3670299" y="5185569"/>
            <a:ext cx="438150" cy="217487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1" name="Google Shape;371;p47"/>
          <p:cNvSpPr/>
          <p:nvPr/>
        </p:nvSpPr>
        <p:spPr>
          <a:xfrm>
            <a:off x="3706812" y="5867400"/>
            <a:ext cx="438150" cy="174625"/>
          </a:xfrm>
          <a:prstGeom prst="leftRightArrow">
            <a:avLst>
              <a:gd fmla="val 50000" name="adj1"/>
              <a:gd fmla="val 50182" name="adj2"/>
            </a:avLst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2" name="Google Shape;372;p47"/>
          <p:cNvSpPr txBox="1"/>
          <p:nvPr>
            <p:ph idx="12" type="sldNum"/>
          </p:nvPr>
        </p:nvSpPr>
        <p:spPr>
          <a:xfrm>
            <a:off x="678180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Devices</a:t>
            </a:r>
            <a:endParaRPr/>
          </a:p>
        </p:txBody>
      </p:sp>
      <p:sp>
        <p:nvSpPr>
          <p:cNvPr id="378" name="Google Shape;378;p48"/>
          <p:cNvSpPr/>
          <p:nvPr/>
        </p:nvSpPr>
        <p:spPr>
          <a:xfrm>
            <a:off x="1752600" y="4191000"/>
            <a:ext cx="5638800" cy="609600"/>
          </a:xfrm>
          <a:prstGeom prst="rect">
            <a:avLst/>
          </a:prstGeom>
          <a:solidFill>
            <a:srgbClr val="66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</a:t>
            </a:r>
            <a:endParaRPr/>
          </a:p>
        </p:txBody>
      </p:sp>
      <p:sp>
        <p:nvSpPr>
          <p:cNvPr id="379" name="Google Shape;379;p48"/>
          <p:cNvSpPr/>
          <p:nvPr/>
        </p:nvSpPr>
        <p:spPr>
          <a:xfrm>
            <a:off x="1752600" y="2819400"/>
            <a:ext cx="5638800" cy="6858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I/O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1752600" y="2133600"/>
            <a:ext cx="5638800" cy="6858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48"/>
          <p:cNvSpPr/>
          <p:nvPr/>
        </p:nvSpPr>
        <p:spPr>
          <a:xfrm>
            <a:off x="1752600" y="3505200"/>
            <a:ext cx="5638800" cy="6858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48"/>
          <p:cNvSpPr/>
          <p:nvPr/>
        </p:nvSpPr>
        <p:spPr>
          <a:xfrm>
            <a:off x="1752600" y="3505200"/>
            <a:ext cx="1828800" cy="6858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48"/>
          <p:cNvSpPr/>
          <p:nvPr/>
        </p:nvSpPr>
        <p:spPr>
          <a:xfrm>
            <a:off x="1752600" y="4191000"/>
            <a:ext cx="1828800" cy="609600"/>
          </a:xfrm>
          <a:prstGeom prst="rect">
            <a:avLst/>
          </a:prstGeom>
          <a:solidFill>
            <a:srgbClr val="66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Drive</a:t>
            </a:r>
            <a:endParaRPr/>
          </a:p>
        </p:txBody>
      </p:sp>
      <p:sp>
        <p:nvSpPr>
          <p:cNvPr id="384" name="Google Shape;384;p48"/>
          <p:cNvSpPr/>
          <p:nvPr/>
        </p:nvSpPr>
        <p:spPr>
          <a:xfrm>
            <a:off x="3581400" y="3505200"/>
            <a:ext cx="1066800" cy="6858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Keyboard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48"/>
          <p:cNvSpPr/>
          <p:nvPr/>
        </p:nvSpPr>
        <p:spPr>
          <a:xfrm>
            <a:off x="4648200" y="3505200"/>
            <a:ext cx="914400" cy="6858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48"/>
          <p:cNvSpPr/>
          <p:nvPr/>
        </p:nvSpPr>
        <p:spPr>
          <a:xfrm>
            <a:off x="5562600" y="3505200"/>
            <a:ext cx="685800" cy="6858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Tape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48"/>
          <p:cNvSpPr/>
          <p:nvPr/>
        </p:nvSpPr>
        <p:spPr>
          <a:xfrm>
            <a:off x="6248400" y="3505200"/>
            <a:ext cx="1143000" cy="6858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Audio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xttavozb[1]" id="388" name="Google Shape;38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5257800"/>
            <a:ext cx="1371600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zna0bbd[1]" id="389" name="Google Shape;38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4953000"/>
            <a:ext cx="8382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rminal" id="390" name="Google Shape;39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5867400"/>
            <a:ext cx="609600" cy="588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vfr0ty0[1]" id="391" name="Google Shape;39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7000" y="5181600"/>
            <a:ext cx="11430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vfr0ty0[1]" id="392" name="Google Shape;392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5791200"/>
            <a:ext cx="11430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vfr0ty0[1]" id="393" name="Google Shape;393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5029200"/>
            <a:ext cx="1143000" cy="77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48"/>
          <p:cNvCxnSpPr/>
          <p:nvPr/>
        </p:nvCxnSpPr>
        <p:spPr>
          <a:xfrm flipH="1" rot="10800000">
            <a:off x="2209800" y="4800600"/>
            <a:ext cx="381000" cy="533400"/>
          </a:xfrm>
          <a:prstGeom prst="straightConnector1">
            <a:avLst/>
          </a:prstGeom>
          <a:noFill/>
          <a:ln cap="flat" cmpd="sng" w="19050">
            <a:solidFill>
              <a:srgbClr val="0066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5" name="Google Shape;395;p48"/>
          <p:cNvCxnSpPr/>
          <p:nvPr/>
        </p:nvCxnSpPr>
        <p:spPr>
          <a:xfrm rot="10800000">
            <a:off x="2590800" y="4800600"/>
            <a:ext cx="0" cy="1219200"/>
          </a:xfrm>
          <a:prstGeom prst="straightConnector1">
            <a:avLst/>
          </a:prstGeom>
          <a:noFill/>
          <a:ln cap="flat" cmpd="sng" w="19050">
            <a:solidFill>
              <a:srgbClr val="0066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6" name="Google Shape;396;p48"/>
          <p:cNvCxnSpPr/>
          <p:nvPr/>
        </p:nvCxnSpPr>
        <p:spPr>
          <a:xfrm rot="10800000">
            <a:off x="2590800" y="4800600"/>
            <a:ext cx="457200" cy="457200"/>
          </a:xfrm>
          <a:prstGeom prst="straightConnector1">
            <a:avLst/>
          </a:prstGeom>
          <a:noFill/>
          <a:ln cap="flat" cmpd="sng" w="19050">
            <a:solidFill>
              <a:srgbClr val="0066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7" name="Google Shape;397;p48"/>
          <p:cNvCxnSpPr/>
          <p:nvPr/>
        </p:nvCxnSpPr>
        <p:spPr>
          <a:xfrm rot="10800000">
            <a:off x="4114800" y="4191000"/>
            <a:ext cx="0" cy="838200"/>
          </a:xfrm>
          <a:prstGeom prst="straightConnector1">
            <a:avLst/>
          </a:prstGeom>
          <a:noFill/>
          <a:ln cap="flat" cmpd="sng" w="1905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8"/>
          <p:cNvCxnSpPr/>
          <p:nvPr/>
        </p:nvCxnSpPr>
        <p:spPr>
          <a:xfrm>
            <a:off x="5029200" y="4191000"/>
            <a:ext cx="0" cy="1600200"/>
          </a:xfrm>
          <a:prstGeom prst="straightConnector1">
            <a:avLst/>
          </a:prstGeom>
          <a:noFill/>
          <a:ln cap="flat" cmpd="sng" w="1905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8"/>
          <p:cNvCxnSpPr/>
          <p:nvPr/>
        </p:nvCxnSpPr>
        <p:spPr>
          <a:xfrm>
            <a:off x="5867400" y="4191000"/>
            <a:ext cx="228600" cy="990600"/>
          </a:xfrm>
          <a:prstGeom prst="straightConnector1">
            <a:avLst/>
          </a:prstGeom>
          <a:noFill/>
          <a:ln cap="flat" cmpd="sng" w="19050">
            <a:solidFill>
              <a:srgbClr val="006699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pyleqpr4[1]" id="400" name="Google Shape;400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43800" y="5029200"/>
            <a:ext cx="1225550" cy="89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8"/>
          <p:cNvCxnSpPr/>
          <p:nvPr/>
        </p:nvCxnSpPr>
        <p:spPr>
          <a:xfrm>
            <a:off x="6781800" y="4191000"/>
            <a:ext cx="1219200" cy="838200"/>
          </a:xfrm>
          <a:prstGeom prst="straightConnector1">
            <a:avLst/>
          </a:prstGeom>
          <a:noFill/>
          <a:ln cap="flat" cmpd="sng" w="1905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Descriptors</a:t>
            </a:r>
            <a:endParaRPr/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 to routines like </a:t>
            </a:r>
            <a:r>
              <a:rPr b="1" i="1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open()</a:t>
            </a: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socket()</a:t>
            </a: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accept()</a:t>
            </a:r>
            <a:r>
              <a:rPr b="1" i="0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1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pipe()</a:t>
            </a:r>
            <a:r>
              <a:rPr b="1" i="0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file descriptors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file descriptor is just a small integer 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this “integer” is passed back to the kernel via calls like</a:t>
            </a:r>
            <a:r>
              <a:rPr b="0" i="0" lang="en-US" sz="3199" u="none" cap="none" strike="noStrike">
                <a:solidFill>
                  <a:srgbClr val="9966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read()</a:t>
            </a:r>
            <a:r>
              <a:rPr b="1" i="0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write()</a:t>
            </a:r>
            <a:r>
              <a:rPr b="1" i="0" lang="en-US" sz="3199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kernel manipulates the opened “file”  the descriptor corresponds to</a:t>
            </a:r>
            <a:endParaRPr/>
          </a:p>
        </p:txBody>
      </p:sp>
      <p:sp>
        <p:nvSpPr>
          <p:cNvPr id="410" name="Google Shape;410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>
            <p:ph type="title"/>
          </p:nvPr>
        </p:nvSpPr>
        <p:spPr>
          <a:xfrm>
            <a:off x="581025" y="228600"/>
            <a:ext cx="85582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Kernel’s View of a File Descriptor</a:t>
            </a:r>
            <a:endParaRPr/>
          </a:p>
        </p:txBody>
      </p:sp>
      <p:sp>
        <p:nvSpPr>
          <p:cNvPr id="416" name="Google Shape;416;p50"/>
          <p:cNvSpPr txBox="1"/>
          <p:nvPr>
            <p:ph idx="1" type="body"/>
          </p:nvPr>
        </p:nvSpPr>
        <p:spPr>
          <a:xfrm>
            <a:off x="581025" y="1243013"/>
            <a:ext cx="3456061" cy="729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associated with it a fixed size </a:t>
            </a:r>
            <a: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file descriptor table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698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descriptor is just the index into this table!</a:t>
            </a:r>
            <a:endParaRPr/>
          </a:p>
          <a:p>
            <a:pPr indent="-698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active entry in the table identifies an entry in a shared system wide </a:t>
            </a:r>
            <a: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open file table</a:t>
            </a:r>
            <a:endParaRPr/>
          </a:p>
          <a:p>
            <a:pPr indent="-698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Entries are created in the open file table each time </a:t>
            </a:r>
            <a:r>
              <a:rPr b="1" i="0" lang="en-US" sz="2400" u="none" cap="none" strike="noStrike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b="1" i="0" lang="en-US" sz="24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succeeds</a:t>
            </a:r>
            <a:endParaRPr/>
          </a:p>
        </p:txBody>
      </p:sp>
      <p:sp>
        <p:nvSpPr>
          <p:cNvPr id="417" name="Google Shape;417;p50"/>
          <p:cNvSpPr txBox="1"/>
          <p:nvPr/>
        </p:nvSpPr>
        <p:spPr>
          <a:xfrm>
            <a:off x="4572000" y="2044700"/>
            <a:ext cx="3987800" cy="376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7625" lvl="0" marL="66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7086" y="2133600"/>
            <a:ext cx="5106914" cy="30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19" name="Google Shape;419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/>
          <p:nvPr>
            <p:ph type="title"/>
          </p:nvPr>
        </p:nvSpPr>
        <p:spPr>
          <a:xfrm>
            <a:off x="609600" y="0"/>
            <a:ext cx="8078788" cy="96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File Table</a:t>
            </a:r>
            <a:endParaRPr/>
          </a:p>
        </p:txBody>
      </p:sp>
      <p:sp>
        <p:nvSpPr>
          <p:cNvPr id="426" name="Google Shape;426;p51"/>
          <p:cNvSpPr txBox="1"/>
          <p:nvPr>
            <p:ph idx="1" type="body"/>
          </p:nvPr>
        </p:nvSpPr>
        <p:spPr>
          <a:xfrm>
            <a:off x="640080" y="968374"/>
            <a:ext cx="8569325" cy="566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by all processes</a:t>
            </a:r>
            <a:endParaRPr/>
          </a:p>
          <a:p>
            <a:pPr indent="-44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entry in the open file table contains: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pointer to an entry in the </a:t>
            </a:r>
            <a:r>
              <a:rPr b="1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i-node table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corresponds to that file current position, and reference count of its usage</a:t>
            </a:r>
            <a:endParaRPr/>
          </a:p>
          <a:p>
            <a:pPr indent="-571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close( ) decrements count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the info in the file’s stat structure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contain pointers to buffers/caches for the file/device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identifies legal operations on a file/device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/>
          <p:nvPr>
            <p:ph type="title"/>
          </p:nvPr>
        </p:nvSpPr>
        <p:spPr>
          <a:xfrm>
            <a:off x="685800" y="242095"/>
            <a:ext cx="8204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Kernel View</a:t>
            </a:r>
            <a:endParaRPr/>
          </a:p>
        </p:txBody>
      </p:sp>
      <p:grpSp>
        <p:nvGrpSpPr>
          <p:cNvPr id="434" name="Google Shape;434;p52"/>
          <p:cNvGrpSpPr/>
          <p:nvPr/>
        </p:nvGrpSpPr>
        <p:grpSpPr>
          <a:xfrm>
            <a:off x="444500" y="1331912"/>
            <a:ext cx="8251825" cy="3163887"/>
            <a:chOff x="444500" y="1331913"/>
            <a:chExt cx="8251825" cy="2832100"/>
          </a:xfrm>
        </p:grpSpPr>
        <p:sp>
          <p:nvSpPr>
            <p:cNvPr id="435" name="Google Shape;435;p52"/>
            <p:cNvSpPr/>
            <p:nvPr/>
          </p:nvSpPr>
          <p:spPr>
            <a:xfrm>
              <a:off x="1881188" y="2717800"/>
              <a:ext cx="722312" cy="27463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36" name="Google Shape;436;p52"/>
            <p:cNvSpPr/>
            <p:nvPr/>
          </p:nvSpPr>
          <p:spPr>
            <a:xfrm>
              <a:off x="1881188" y="2992438"/>
              <a:ext cx="722312" cy="2730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37" name="Google Shape;437;p52"/>
            <p:cNvSpPr/>
            <p:nvPr/>
          </p:nvSpPr>
          <p:spPr>
            <a:xfrm>
              <a:off x="1881188" y="3265488"/>
              <a:ext cx="722312" cy="27463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1160463" y="2717800"/>
              <a:ext cx="720725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0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9" name="Google Shape;439;p52"/>
            <p:cNvSpPr/>
            <p:nvPr/>
          </p:nvSpPr>
          <p:spPr>
            <a:xfrm>
              <a:off x="1160463" y="2992438"/>
              <a:ext cx="720725" cy="27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1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52"/>
            <p:cNvSpPr/>
            <p:nvPr/>
          </p:nvSpPr>
          <p:spPr>
            <a:xfrm>
              <a:off x="1160463" y="3265488"/>
              <a:ext cx="7207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2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52"/>
            <p:cNvSpPr/>
            <p:nvPr/>
          </p:nvSpPr>
          <p:spPr>
            <a:xfrm>
              <a:off x="1160463" y="3540125"/>
              <a:ext cx="720725" cy="27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3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52"/>
            <p:cNvSpPr/>
            <p:nvPr/>
          </p:nvSpPr>
          <p:spPr>
            <a:xfrm>
              <a:off x="1160463" y="3813175"/>
              <a:ext cx="720725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4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3" name="Google Shape;443;p52"/>
            <p:cNvSpPr txBox="1"/>
            <p:nvPr/>
          </p:nvSpPr>
          <p:spPr>
            <a:xfrm>
              <a:off x="1436688" y="1347788"/>
              <a:ext cx="1606550" cy="92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Descriptor table</a:t>
              </a:r>
              <a:endParaRPr/>
            </a:p>
            <a:p>
              <a:pPr indent="-342900" lvl="0" marL="342900" marR="0" rtl="0" algn="ctr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(one table </a:t>
              </a:r>
              <a:endParaRPr/>
            </a:p>
            <a:p>
              <a:pPr indent="-342900" lvl="0" marL="342900" marR="0" rtl="0" algn="ctr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per process)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4" name="Google Shape;444;p52"/>
            <p:cNvSpPr txBox="1"/>
            <p:nvPr/>
          </p:nvSpPr>
          <p:spPr>
            <a:xfrm>
              <a:off x="4527550" y="1331913"/>
              <a:ext cx="1550988" cy="92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Open file table </a:t>
              </a:r>
              <a:endParaRPr/>
            </a:p>
            <a:p>
              <a:pPr indent="-342900" lvl="0" marL="342900" marR="0" rtl="0" algn="ctr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(shared by </a:t>
              </a:r>
              <a:endParaRPr/>
            </a:p>
            <a:p>
              <a:pPr indent="-342900" lvl="0" marL="342900" marR="0" rtl="0" algn="ctr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all processes)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5" name="Google Shape;445;p52"/>
            <p:cNvSpPr txBox="1"/>
            <p:nvPr/>
          </p:nvSpPr>
          <p:spPr>
            <a:xfrm>
              <a:off x="7242175" y="1443038"/>
              <a:ext cx="1436688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i-node table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(shared by 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all processes)</a:t>
              </a: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>
              <a:off x="4676775" y="3068638"/>
              <a:ext cx="1263650" cy="365125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pos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7" name="Google Shape;447;p52"/>
            <p:cNvSpPr/>
            <p:nvPr/>
          </p:nvSpPr>
          <p:spPr>
            <a:xfrm>
              <a:off x="4676775" y="3433763"/>
              <a:ext cx="1263650" cy="365125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refcnt=1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8" name="Google Shape;448;p52"/>
            <p:cNvSpPr/>
            <p:nvPr/>
          </p:nvSpPr>
          <p:spPr>
            <a:xfrm rot="5400000">
              <a:off x="5126037" y="3349625"/>
              <a:ext cx="365125" cy="1263650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...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9" name="Google Shape;449;p52"/>
            <p:cNvSpPr/>
            <p:nvPr/>
          </p:nvSpPr>
          <p:spPr>
            <a:xfrm>
              <a:off x="4676775" y="2703513"/>
              <a:ext cx="1263650" cy="365125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0" name="Google Shape;450;p52"/>
            <p:cNvSpPr txBox="1"/>
            <p:nvPr/>
          </p:nvSpPr>
          <p:spPr>
            <a:xfrm>
              <a:off x="444500" y="3244850"/>
              <a:ext cx="8223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stderr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1" name="Google Shape;451;p52"/>
            <p:cNvSpPr txBox="1"/>
            <p:nvPr/>
          </p:nvSpPr>
          <p:spPr>
            <a:xfrm>
              <a:off x="444500" y="2971800"/>
              <a:ext cx="822325" cy="306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stdout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2" name="Google Shape;452;p52"/>
            <p:cNvSpPr txBox="1"/>
            <p:nvPr/>
          </p:nvSpPr>
          <p:spPr>
            <a:xfrm>
              <a:off x="560388" y="2697163"/>
              <a:ext cx="715962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stdin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53" name="Google Shape;453;p52"/>
            <p:cNvCxnSpPr/>
            <p:nvPr/>
          </p:nvCxnSpPr>
          <p:spPr>
            <a:xfrm flipH="1" rot="10800000">
              <a:off x="5762625" y="2684463"/>
              <a:ext cx="1655763" cy="1841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4" name="Google Shape;454;p52"/>
            <p:cNvSpPr/>
            <p:nvPr/>
          </p:nvSpPr>
          <p:spPr>
            <a:xfrm>
              <a:off x="7432675" y="2668588"/>
              <a:ext cx="1263650" cy="3651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access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5" name="Google Shape;455;p52"/>
            <p:cNvSpPr/>
            <p:nvPr/>
          </p:nvSpPr>
          <p:spPr>
            <a:xfrm rot="5400000">
              <a:off x="7881937" y="3314700"/>
              <a:ext cx="365125" cy="12636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...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52"/>
            <p:cNvSpPr/>
            <p:nvPr/>
          </p:nvSpPr>
          <p:spPr>
            <a:xfrm>
              <a:off x="7432675" y="3033713"/>
              <a:ext cx="1263650" cy="3651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size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52"/>
            <p:cNvSpPr/>
            <p:nvPr/>
          </p:nvSpPr>
          <p:spPr>
            <a:xfrm>
              <a:off x="7432675" y="3398838"/>
              <a:ext cx="1263650" cy="3651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type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8" name="Google Shape;458;p52"/>
            <p:cNvSpPr txBox="1"/>
            <p:nvPr/>
          </p:nvSpPr>
          <p:spPr>
            <a:xfrm>
              <a:off x="4951413" y="2409825"/>
              <a:ext cx="7032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A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9" name="Google Shape;459;p52"/>
            <p:cNvSpPr/>
            <p:nvPr/>
          </p:nvSpPr>
          <p:spPr>
            <a:xfrm>
              <a:off x="1881188" y="3535363"/>
              <a:ext cx="722312" cy="274637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60" name="Google Shape;460;p52"/>
            <p:cNvSpPr/>
            <p:nvPr/>
          </p:nvSpPr>
          <p:spPr>
            <a:xfrm>
              <a:off x="1881188" y="3811588"/>
              <a:ext cx="722312" cy="27463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461" name="Google Shape;461;p52"/>
            <p:cNvCxnSpPr/>
            <p:nvPr/>
          </p:nvCxnSpPr>
          <p:spPr>
            <a:xfrm flipH="1" rot="10800000">
              <a:off x="2362200" y="2703513"/>
              <a:ext cx="2314575" cy="95408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62" name="Google Shape;462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>
            <p:ph type="title"/>
          </p:nvPr>
        </p:nvSpPr>
        <p:spPr>
          <a:xfrm>
            <a:off x="762000" y="5080"/>
            <a:ext cx="8078788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 details</a:t>
            </a:r>
            <a:endParaRPr/>
          </a:p>
        </p:txBody>
      </p:sp>
      <p:sp>
        <p:nvSpPr>
          <p:cNvPr id="468" name="Google Shape;468;p53"/>
          <p:cNvSpPr txBox="1"/>
          <p:nvPr>
            <p:ph idx="1" type="body"/>
          </p:nvPr>
        </p:nvSpPr>
        <p:spPr>
          <a:xfrm>
            <a:off x="762000" y="1047750"/>
            <a:ext cx="7772400" cy="5673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file is associated with a potentially unique inode.</a:t>
            </a:r>
            <a:endParaRPr/>
          </a:p>
          <a:p>
            <a:pPr indent="-825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inode contains information about the file and the inode itself, like: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 (regular, link, directory, etc.)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Hard Links to the inode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Associated file byte stream length in bytes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ID where the file is located (/dev/hda1)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 number of this file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owner’s userid and groupid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mtime, atime, and ctime  (modification, access, change)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permissions (rwx)</a:t>
            </a:r>
            <a:endParaRPr/>
          </a:p>
          <a:p>
            <a:pPr indent="-825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 -i (ls -1iF)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 command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 table part of the file system</a:t>
            </a:r>
            <a:endParaRPr/>
          </a:p>
          <a:p>
            <a:pPr indent="-44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/>
          <p:nvPr>
            <p:ph type="title"/>
          </p:nvPr>
        </p:nvSpPr>
        <p:spPr>
          <a:xfrm>
            <a:off x="66421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Device</a:t>
            </a:r>
            <a:endParaRPr/>
          </a:p>
        </p:txBody>
      </p:sp>
      <p:sp>
        <p:nvSpPr>
          <p:cNvPr id="475" name="Google Shape;475;p54"/>
          <p:cNvSpPr txBox="1"/>
          <p:nvPr>
            <p:ph idx="1" type="body"/>
          </p:nvPr>
        </p:nvSpPr>
        <p:spPr>
          <a:xfrm>
            <a:off x="664210" y="1143000"/>
            <a:ext cx="7886700" cy="5578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uses the open file table and i-node table to determine the “device” specific code for the standard operations (</a:t>
            </a:r>
            <a:r>
              <a:rPr b="1" i="0" lang="en-US" sz="2800" u="none" cap="none" strike="noStrike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open, close read, write…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4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routines use buffers identified by the i-node table</a:t>
            </a:r>
            <a:endParaRPr/>
          </a:p>
          <a:p>
            <a:pPr indent="-44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Buffers are caches of disk blocks</a:t>
            </a:r>
            <a:endParaRPr/>
          </a:p>
          <a:p>
            <a:pPr indent="-571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to buffers result in writes being scheduled</a:t>
            </a:r>
            <a:endParaRPr/>
          </a:p>
        </p:txBody>
      </p:sp>
      <p:sp>
        <p:nvSpPr>
          <p:cNvPr id="476" name="Google Shape;476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 txBox="1"/>
          <p:nvPr>
            <p:ph type="title"/>
          </p:nvPr>
        </p:nvSpPr>
        <p:spPr>
          <a:xfrm>
            <a:off x="533400" y="15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Files</a:t>
            </a:r>
            <a:endParaRPr/>
          </a:p>
        </p:txBody>
      </p:sp>
      <p:sp>
        <p:nvSpPr>
          <p:cNvPr id="482" name="Google Shape;482;p55"/>
          <p:cNvSpPr txBox="1"/>
          <p:nvPr>
            <p:ph idx="1" type="body"/>
          </p:nvPr>
        </p:nvSpPr>
        <p:spPr>
          <a:xfrm>
            <a:off x="628650" y="1477963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this point we have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descriptors table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 file table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i-nodes table</a:t>
            </a:r>
            <a:endParaRPr/>
          </a:p>
          <a:p>
            <a:pPr indent="-190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relatively easy to explain what happens when file sharing results from: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Open’s in the same process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Open’s in different processes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Fork’s</a:t>
            </a:r>
            <a:endParaRPr/>
          </a:p>
          <a:p>
            <a:pPr indent="-44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28650" y="16478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Standard File Descriptors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33730" y="1490345"/>
            <a:ext cx="78867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inherited by a program on opening,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 the shell’s file descriptors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7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70" u="none" cap="none" strike="noStrike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774381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{1A595DE0-E9E2-4475-837F-63DA098F86E8}</a:tableStyleId>
              </a:tblPr>
              <a:tblGrid>
                <a:gridCol w="1752600"/>
                <a:gridCol w="2286000"/>
                <a:gridCol w="2372350"/>
                <a:gridCol w="193835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File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Descriptors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Purpose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POSIX 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stdio</a:t>
                      </a:r>
                      <a:r>
                        <a:rPr lang="en-US" sz="2400"/>
                        <a:t> stream *</a:t>
                      </a:r>
                      <a:endParaRPr i="0" sz="24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Standard 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STDIN_FILENO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stdin</a:t>
                      </a:r>
                      <a:endParaRPr i="1" sz="2400"/>
                    </a:p>
                  </a:txBody>
                  <a:tcPr marT="45725" marB="45725" marR="91450" marL="91450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Standard output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STDOUT_FILENO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stdout</a:t>
                      </a:r>
                      <a:endParaRPr i="1" sz="2400"/>
                    </a:p>
                  </a:txBody>
                  <a:tcPr marT="45725" marB="45725" marR="91450" marL="91450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Standard error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STDERR_FILENO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stderr</a:t>
                      </a:r>
                      <a:endParaRPr i="1"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Google Shape;140;p20"/>
          <p:cNvSpPr txBox="1"/>
          <p:nvPr/>
        </p:nvSpPr>
        <p:spPr>
          <a:xfrm>
            <a:off x="774381" y="5894686"/>
            <a:ext cx="8217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70, LPI.				        * Defined in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unistd.h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type="title"/>
          </p:nvPr>
        </p:nvSpPr>
        <p:spPr>
          <a:xfrm>
            <a:off x="441325" y="19051"/>
            <a:ext cx="8078788" cy="120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 on </a:t>
            </a:r>
            <a:r>
              <a:rPr b="1" i="0" lang="en-US" sz="3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/>
          </a:p>
        </p:txBody>
      </p:sp>
      <p:sp>
        <p:nvSpPr>
          <p:cNvPr id="490" name="Google Shape;490;p56"/>
          <p:cNvSpPr/>
          <p:nvPr/>
        </p:nvSpPr>
        <p:spPr>
          <a:xfrm>
            <a:off x="1881188" y="2717800"/>
            <a:ext cx="722312" cy="2746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1" name="Google Shape;491;p56"/>
          <p:cNvSpPr/>
          <p:nvPr/>
        </p:nvSpPr>
        <p:spPr>
          <a:xfrm>
            <a:off x="1881188" y="2992438"/>
            <a:ext cx="722312" cy="2730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2" name="Google Shape;492;p56"/>
          <p:cNvSpPr/>
          <p:nvPr/>
        </p:nvSpPr>
        <p:spPr>
          <a:xfrm>
            <a:off x="1881188" y="3265488"/>
            <a:ext cx="722312" cy="2746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3" name="Google Shape;493;p56"/>
          <p:cNvSpPr/>
          <p:nvPr/>
        </p:nvSpPr>
        <p:spPr>
          <a:xfrm>
            <a:off x="1881188" y="3540125"/>
            <a:ext cx="722312" cy="2730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4" name="Google Shape;494;p56"/>
          <p:cNvSpPr/>
          <p:nvPr/>
        </p:nvSpPr>
        <p:spPr>
          <a:xfrm>
            <a:off x="1881188" y="3813175"/>
            <a:ext cx="722312" cy="2746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5" name="Google Shape;495;p56"/>
          <p:cNvSpPr/>
          <p:nvPr/>
        </p:nvSpPr>
        <p:spPr>
          <a:xfrm>
            <a:off x="1160463" y="2717800"/>
            <a:ext cx="7207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0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56"/>
          <p:cNvSpPr/>
          <p:nvPr/>
        </p:nvSpPr>
        <p:spPr>
          <a:xfrm>
            <a:off x="1160463" y="2992438"/>
            <a:ext cx="720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56"/>
          <p:cNvSpPr/>
          <p:nvPr/>
        </p:nvSpPr>
        <p:spPr>
          <a:xfrm>
            <a:off x="1160463" y="3265488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2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56"/>
          <p:cNvSpPr/>
          <p:nvPr/>
        </p:nvSpPr>
        <p:spPr>
          <a:xfrm>
            <a:off x="1160463" y="3540125"/>
            <a:ext cx="720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3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56"/>
          <p:cNvSpPr/>
          <p:nvPr/>
        </p:nvSpPr>
        <p:spPr>
          <a:xfrm>
            <a:off x="1160463" y="3813175"/>
            <a:ext cx="7207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4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56"/>
          <p:cNvSpPr txBox="1"/>
          <p:nvPr/>
        </p:nvSpPr>
        <p:spPr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Descriptor table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(one table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process)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56"/>
          <p:cNvSpPr txBox="1"/>
          <p:nvPr/>
        </p:nvSpPr>
        <p:spPr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 table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(shared by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processes)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56"/>
          <p:cNvSpPr txBox="1"/>
          <p:nvPr/>
        </p:nvSpPr>
        <p:spPr>
          <a:xfrm>
            <a:off x="7353300" y="1624013"/>
            <a:ext cx="12557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i-node table</a:t>
            </a:r>
            <a:endParaRPr/>
          </a:p>
        </p:txBody>
      </p:sp>
      <p:sp>
        <p:nvSpPr>
          <p:cNvPr id="503" name="Google Shape;503;p56"/>
          <p:cNvSpPr/>
          <p:nvPr/>
        </p:nvSpPr>
        <p:spPr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56"/>
          <p:cNvSpPr/>
          <p:nvPr/>
        </p:nvSpPr>
        <p:spPr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56"/>
          <p:cNvSpPr/>
          <p:nvPr/>
        </p:nvSpPr>
        <p:spPr>
          <a:xfrm rot="5400000">
            <a:off x="5126037" y="3349625"/>
            <a:ext cx="365125" cy="12636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Google Shape;506;p56"/>
          <p:cNvCxnSpPr/>
          <p:nvPr/>
        </p:nvCxnSpPr>
        <p:spPr>
          <a:xfrm flipH="1" rot="10800000">
            <a:off x="2352675" y="2703513"/>
            <a:ext cx="2324100" cy="422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56"/>
          <p:cNvCxnSpPr/>
          <p:nvPr/>
        </p:nvCxnSpPr>
        <p:spPr>
          <a:xfrm flipH="1" rot="10800000">
            <a:off x="5668963" y="4586288"/>
            <a:ext cx="1733550" cy="3079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56"/>
          <p:cNvSpPr/>
          <p:nvPr/>
        </p:nvSpPr>
        <p:spPr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56"/>
          <p:cNvSpPr/>
          <p:nvPr/>
        </p:nvSpPr>
        <p:spPr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56"/>
          <p:cNvSpPr/>
          <p:nvPr/>
        </p:nvSpPr>
        <p:spPr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56"/>
          <p:cNvSpPr/>
          <p:nvPr/>
        </p:nvSpPr>
        <p:spPr>
          <a:xfrm rot="5400000">
            <a:off x="5126037" y="5357813"/>
            <a:ext cx="365125" cy="1263650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56"/>
          <p:cNvSpPr/>
          <p:nvPr/>
        </p:nvSpPr>
        <p:spPr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6"/>
          <p:cNvSpPr txBox="1"/>
          <p:nvPr/>
        </p:nvSpPr>
        <p:spPr>
          <a:xfrm>
            <a:off x="444500" y="3244850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p56"/>
          <p:cNvSpPr txBox="1"/>
          <p:nvPr/>
        </p:nvSpPr>
        <p:spPr>
          <a:xfrm>
            <a:off x="444500" y="2971800"/>
            <a:ext cx="8223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56"/>
          <p:cNvSpPr txBox="1"/>
          <p:nvPr/>
        </p:nvSpPr>
        <p:spPr>
          <a:xfrm>
            <a:off x="560388" y="2697163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6" name="Google Shape;516;p56"/>
          <p:cNvCxnSpPr/>
          <p:nvPr/>
        </p:nvCxnSpPr>
        <p:spPr>
          <a:xfrm flipH="1" rot="10800000">
            <a:off x="5762625" y="2684463"/>
            <a:ext cx="1655763" cy="1841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6"/>
          <p:cNvSpPr/>
          <p:nvPr/>
        </p:nvSpPr>
        <p:spPr>
          <a:xfrm>
            <a:off x="7432675" y="266858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access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56"/>
          <p:cNvSpPr/>
          <p:nvPr/>
        </p:nvSpPr>
        <p:spPr>
          <a:xfrm rot="5400000">
            <a:off x="7881937" y="3314700"/>
            <a:ext cx="365125" cy="12636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56"/>
          <p:cNvSpPr/>
          <p:nvPr/>
        </p:nvSpPr>
        <p:spPr>
          <a:xfrm>
            <a:off x="7432675" y="3033713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size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56"/>
          <p:cNvSpPr/>
          <p:nvPr/>
        </p:nvSpPr>
        <p:spPr>
          <a:xfrm>
            <a:off x="7432675" y="339883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type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56"/>
          <p:cNvSpPr/>
          <p:nvPr/>
        </p:nvSpPr>
        <p:spPr>
          <a:xfrm>
            <a:off x="7432675" y="458628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access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56"/>
          <p:cNvSpPr/>
          <p:nvPr/>
        </p:nvSpPr>
        <p:spPr>
          <a:xfrm rot="5400000">
            <a:off x="7881937" y="5232400"/>
            <a:ext cx="365125" cy="12636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56"/>
          <p:cNvSpPr/>
          <p:nvPr/>
        </p:nvSpPr>
        <p:spPr>
          <a:xfrm>
            <a:off x="7432675" y="4951413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size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56"/>
          <p:cNvSpPr/>
          <p:nvPr/>
        </p:nvSpPr>
        <p:spPr>
          <a:xfrm>
            <a:off x="7432675" y="531653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type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56"/>
          <p:cNvSpPr txBox="1"/>
          <p:nvPr/>
        </p:nvSpPr>
        <p:spPr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56"/>
          <p:cNvSpPr txBox="1"/>
          <p:nvPr/>
        </p:nvSpPr>
        <p:spPr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B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56"/>
          <p:cNvSpPr txBox="1"/>
          <p:nvPr/>
        </p:nvSpPr>
        <p:spPr>
          <a:xfrm>
            <a:off x="441325" y="4973638"/>
            <a:ext cx="3587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fd = open("B",…)</a:t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1881188" y="3810000"/>
            <a:ext cx="722312" cy="274638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29" name="Google Shape;529;p56"/>
          <p:cNvCxnSpPr/>
          <p:nvPr/>
        </p:nvCxnSpPr>
        <p:spPr>
          <a:xfrm>
            <a:off x="2413000" y="3932238"/>
            <a:ext cx="2284413" cy="836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56"/>
          <p:cNvSpPr txBox="1"/>
          <p:nvPr/>
        </p:nvSpPr>
        <p:spPr>
          <a:xfrm>
            <a:off x="441325" y="6276975"/>
            <a:ext cx="65690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Adapted from: </a:t>
            </a:r>
            <a:r>
              <a:rPr i="1"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Computer Systems: A Programmer’s Perspective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7"/>
          <p:cNvSpPr txBox="1"/>
          <p:nvPr>
            <p:ph type="title"/>
          </p:nvPr>
        </p:nvSpPr>
        <p:spPr>
          <a:xfrm>
            <a:off x="3810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File Different Process</a:t>
            </a:r>
            <a:endParaRPr/>
          </a:p>
        </p:txBody>
      </p:sp>
      <p:sp>
        <p:nvSpPr>
          <p:cNvPr id="538" name="Google Shape;538;p57"/>
          <p:cNvSpPr txBox="1"/>
          <p:nvPr/>
        </p:nvSpPr>
        <p:spPr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Descriptor table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(one table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process)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57"/>
          <p:cNvSpPr txBox="1"/>
          <p:nvPr/>
        </p:nvSpPr>
        <p:spPr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 table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(shared by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processes)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57"/>
          <p:cNvSpPr txBox="1"/>
          <p:nvPr/>
        </p:nvSpPr>
        <p:spPr>
          <a:xfrm>
            <a:off x="7353300" y="1365250"/>
            <a:ext cx="1255713" cy="85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i-node table</a:t>
            </a:r>
            <a:endParaRPr/>
          </a:p>
          <a:p>
            <a:pPr indent="-342900" lvl="0" marL="342900" marR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57"/>
          <p:cNvSpPr/>
          <p:nvPr/>
        </p:nvSpPr>
        <p:spPr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57"/>
          <p:cNvSpPr/>
          <p:nvPr/>
        </p:nvSpPr>
        <p:spPr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57"/>
          <p:cNvSpPr/>
          <p:nvPr/>
        </p:nvSpPr>
        <p:spPr>
          <a:xfrm rot="5400000">
            <a:off x="5126037" y="3349625"/>
            <a:ext cx="365125" cy="12636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57"/>
          <p:cNvSpPr/>
          <p:nvPr/>
        </p:nvSpPr>
        <p:spPr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57"/>
          <p:cNvSpPr/>
          <p:nvPr/>
        </p:nvSpPr>
        <p:spPr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57"/>
          <p:cNvSpPr/>
          <p:nvPr/>
        </p:nvSpPr>
        <p:spPr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57"/>
          <p:cNvSpPr/>
          <p:nvPr/>
        </p:nvSpPr>
        <p:spPr>
          <a:xfrm rot="5400000">
            <a:off x="5126037" y="5357813"/>
            <a:ext cx="365125" cy="1263650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57"/>
          <p:cNvSpPr/>
          <p:nvPr/>
        </p:nvSpPr>
        <p:spPr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9" name="Google Shape;549;p57"/>
          <p:cNvGrpSpPr/>
          <p:nvPr/>
        </p:nvGrpSpPr>
        <p:grpSpPr>
          <a:xfrm>
            <a:off x="544513" y="2281238"/>
            <a:ext cx="2159000" cy="1390650"/>
            <a:chOff x="295" y="1437"/>
            <a:chExt cx="1360" cy="876"/>
          </a:xfrm>
        </p:grpSpPr>
        <p:sp>
          <p:nvSpPr>
            <p:cNvPr id="550" name="Google Shape;550;p57"/>
            <p:cNvSpPr/>
            <p:nvPr/>
          </p:nvSpPr>
          <p:spPr>
            <a:xfrm>
              <a:off x="1200" y="1450"/>
              <a:ext cx="455" cy="17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1" name="Google Shape;551;p57"/>
            <p:cNvSpPr/>
            <p:nvPr/>
          </p:nvSpPr>
          <p:spPr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1200" y="1795"/>
              <a:ext cx="455" cy="17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3" name="Google Shape;553;p57"/>
            <p:cNvSpPr/>
            <p:nvPr/>
          </p:nvSpPr>
          <p:spPr>
            <a:xfrm>
              <a:off x="1200" y="1968"/>
              <a:ext cx="455" cy="1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4" name="Google Shape;554;p57"/>
            <p:cNvSpPr/>
            <p:nvPr/>
          </p:nvSpPr>
          <p:spPr>
            <a:xfrm>
              <a:off x="1200" y="2140"/>
              <a:ext cx="455" cy="17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5" name="Google Shape;555;p57"/>
            <p:cNvSpPr/>
            <p:nvPr/>
          </p:nvSpPr>
          <p:spPr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0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6" name="Google Shape;556;p57"/>
            <p:cNvSpPr/>
            <p:nvPr/>
          </p:nvSpPr>
          <p:spPr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1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7" name="Google Shape;557;p57"/>
            <p:cNvSpPr/>
            <p:nvPr/>
          </p:nvSpPr>
          <p:spPr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2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3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4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0" name="Google Shape;560;p57"/>
            <p:cNvSpPr txBox="1"/>
            <p:nvPr/>
          </p:nvSpPr>
          <p:spPr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stderr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Google Shape;561;p57"/>
            <p:cNvSpPr txBox="1"/>
            <p:nvPr/>
          </p:nvSpPr>
          <p:spPr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stdout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2" name="Google Shape;562;p57"/>
            <p:cNvSpPr txBox="1"/>
            <p:nvPr/>
          </p:nvSpPr>
          <p:spPr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stdin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563" name="Google Shape;563;p57"/>
          <p:cNvCxnSpPr/>
          <p:nvPr/>
        </p:nvCxnSpPr>
        <p:spPr>
          <a:xfrm flipH="1" rot="10800000">
            <a:off x="5762625" y="2684463"/>
            <a:ext cx="1655763" cy="1841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57"/>
          <p:cNvSpPr/>
          <p:nvPr/>
        </p:nvSpPr>
        <p:spPr>
          <a:xfrm>
            <a:off x="7432675" y="266858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access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57"/>
          <p:cNvSpPr/>
          <p:nvPr/>
        </p:nvSpPr>
        <p:spPr>
          <a:xfrm rot="5400000">
            <a:off x="7881937" y="3314700"/>
            <a:ext cx="365125" cy="12636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57"/>
          <p:cNvSpPr/>
          <p:nvPr/>
        </p:nvSpPr>
        <p:spPr>
          <a:xfrm>
            <a:off x="7432675" y="3033713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size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7432675" y="339883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type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57"/>
          <p:cNvSpPr txBox="1"/>
          <p:nvPr/>
        </p:nvSpPr>
        <p:spPr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57"/>
          <p:cNvSpPr txBox="1"/>
          <p:nvPr/>
        </p:nvSpPr>
        <p:spPr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57"/>
          <p:cNvSpPr txBox="1"/>
          <p:nvPr/>
        </p:nvSpPr>
        <p:spPr>
          <a:xfrm>
            <a:off x="457200" y="5791200"/>
            <a:ext cx="35877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fd = open("A",…)</a:t>
            </a:r>
            <a:endParaRPr/>
          </a:p>
        </p:txBody>
      </p:sp>
      <p:grpSp>
        <p:nvGrpSpPr>
          <p:cNvPr id="571" name="Google Shape;571;p57"/>
          <p:cNvGrpSpPr/>
          <p:nvPr/>
        </p:nvGrpSpPr>
        <p:grpSpPr>
          <a:xfrm>
            <a:off x="544513" y="4186238"/>
            <a:ext cx="2159000" cy="1390650"/>
            <a:chOff x="343" y="2637"/>
            <a:chExt cx="1360" cy="876"/>
          </a:xfrm>
        </p:grpSpPr>
        <p:sp>
          <p:nvSpPr>
            <p:cNvPr id="572" name="Google Shape;572;p57"/>
            <p:cNvSpPr/>
            <p:nvPr/>
          </p:nvSpPr>
          <p:spPr>
            <a:xfrm>
              <a:off x="1248" y="2650"/>
              <a:ext cx="455" cy="17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3" name="Google Shape;573;p57"/>
            <p:cNvSpPr/>
            <p:nvPr/>
          </p:nvSpPr>
          <p:spPr>
            <a:xfrm>
              <a:off x="1248" y="2823"/>
              <a:ext cx="455" cy="1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4" name="Google Shape;574;p57"/>
            <p:cNvSpPr/>
            <p:nvPr/>
          </p:nvSpPr>
          <p:spPr>
            <a:xfrm>
              <a:off x="1248" y="2995"/>
              <a:ext cx="455" cy="17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5" name="Google Shape;575;p57"/>
            <p:cNvSpPr/>
            <p:nvPr/>
          </p:nvSpPr>
          <p:spPr>
            <a:xfrm>
              <a:off x="1248" y="3168"/>
              <a:ext cx="455" cy="1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6" name="Google Shape;576;p57"/>
            <p:cNvSpPr/>
            <p:nvPr/>
          </p:nvSpPr>
          <p:spPr>
            <a:xfrm>
              <a:off x="1248" y="3340"/>
              <a:ext cx="455" cy="17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7" name="Google Shape;577;p57"/>
            <p:cNvSpPr/>
            <p:nvPr/>
          </p:nvSpPr>
          <p:spPr>
            <a:xfrm>
              <a:off x="794" y="2650"/>
              <a:ext cx="4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0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8" name="Google Shape;578;p57"/>
            <p:cNvSpPr/>
            <p:nvPr/>
          </p:nvSpPr>
          <p:spPr>
            <a:xfrm>
              <a:off x="794" y="2823"/>
              <a:ext cx="454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1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9" name="Google Shape;579;p57"/>
            <p:cNvSpPr/>
            <p:nvPr/>
          </p:nvSpPr>
          <p:spPr>
            <a:xfrm>
              <a:off x="794" y="2995"/>
              <a:ext cx="4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2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0" name="Google Shape;580;p57"/>
            <p:cNvSpPr/>
            <p:nvPr/>
          </p:nvSpPr>
          <p:spPr>
            <a:xfrm>
              <a:off x="794" y="3168"/>
              <a:ext cx="454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3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794" y="3340"/>
              <a:ext cx="4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4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2" name="Google Shape;582;p57"/>
            <p:cNvSpPr txBox="1"/>
            <p:nvPr/>
          </p:nvSpPr>
          <p:spPr>
            <a:xfrm>
              <a:off x="343" y="2982"/>
              <a:ext cx="51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stderr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3" name="Google Shape;583;p57"/>
            <p:cNvSpPr txBox="1"/>
            <p:nvPr/>
          </p:nvSpPr>
          <p:spPr>
            <a:xfrm>
              <a:off x="343" y="2810"/>
              <a:ext cx="518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stdout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4" name="Google Shape;584;p57"/>
            <p:cNvSpPr txBox="1"/>
            <p:nvPr/>
          </p:nvSpPr>
          <p:spPr>
            <a:xfrm>
              <a:off x="416" y="2637"/>
              <a:ext cx="45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stdin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585" name="Google Shape;585;p57"/>
          <p:cNvCxnSpPr/>
          <p:nvPr/>
        </p:nvCxnSpPr>
        <p:spPr>
          <a:xfrm flipH="1" rot="10800000">
            <a:off x="2286000" y="2701925"/>
            <a:ext cx="2390775" cy="41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57"/>
          <p:cNvCxnSpPr/>
          <p:nvPr/>
        </p:nvCxnSpPr>
        <p:spPr>
          <a:xfrm flipH="1" rot="10800000">
            <a:off x="5562600" y="2667000"/>
            <a:ext cx="18288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57"/>
          <p:cNvSpPr/>
          <p:nvPr/>
        </p:nvSpPr>
        <p:spPr>
          <a:xfrm>
            <a:off x="1981200" y="5029200"/>
            <a:ext cx="722313" cy="274638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88" name="Google Shape;588;p57"/>
          <p:cNvCxnSpPr/>
          <p:nvPr/>
        </p:nvCxnSpPr>
        <p:spPr>
          <a:xfrm flipH="1" rot="10800000">
            <a:off x="2390775" y="4724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57"/>
          <p:cNvSpPr txBox="1"/>
          <p:nvPr/>
        </p:nvSpPr>
        <p:spPr>
          <a:xfrm>
            <a:off x="838200" y="6375400"/>
            <a:ext cx="73152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Adapted from: </a:t>
            </a:r>
            <a:r>
              <a:rPr i="1"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Computer Systems: A Programmer’s Perspective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8"/>
          <p:cNvSpPr txBox="1"/>
          <p:nvPr>
            <p:ph type="title"/>
          </p:nvPr>
        </p:nvSpPr>
        <p:spPr>
          <a:xfrm>
            <a:off x="3810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File Same Process</a:t>
            </a:r>
            <a:endParaRPr/>
          </a:p>
        </p:txBody>
      </p:sp>
      <p:sp>
        <p:nvSpPr>
          <p:cNvPr id="597" name="Google Shape;597;p58"/>
          <p:cNvSpPr txBox="1"/>
          <p:nvPr/>
        </p:nvSpPr>
        <p:spPr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Descriptor table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(one table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process)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58"/>
          <p:cNvSpPr txBox="1"/>
          <p:nvPr/>
        </p:nvSpPr>
        <p:spPr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 table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(shared by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processes)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58"/>
          <p:cNvSpPr txBox="1"/>
          <p:nvPr/>
        </p:nvSpPr>
        <p:spPr>
          <a:xfrm>
            <a:off x="7353300" y="1622425"/>
            <a:ext cx="12557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i-node table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58"/>
          <p:cNvSpPr/>
          <p:nvPr/>
        </p:nvSpPr>
        <p:spPr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58"/>
          <p:cNvSpPr/>
          <p:nvPr/>
        </p:nvSpPr>
        <p:spPr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58"/>
          <p:cNvSpPr/>
          <p:nvPr/>
        </p:nvSpPr>
        <p:spPr>
          <a:xfrm rot="5400000">
            <a:off x="5126037" y="3349625"/>
            <a:ext cx="365125" cy="12636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58"/>
          <p:cNvSpPr/>
          <p:nvPr/>
        </p:nvSpPr>
        <p:spPr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58"/>
          <p:cNvSpPr/>
          <p:nvPr/>
        </p:nvSpPr>
        <p:spPr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58"/>
          <p:cNvSpPr/>
          <p:nvPr/>
        </p:nvSpPr>
        <p:spPr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58"/>
          <p:cNvSpPr/>
          <p:nvPr/>
        </p:nvSpPr>
        <p:spPr>
          <a:xfrm rot="5400000">
            <a:off x="5126037" y="5357813"/>
            <a:ext cx="365125" cy="1263650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58"/>
          <p:cNvSpPr/>
          <p:nvPr/>
        </p:nvSpPr>
        <p:spPr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8" name="Google Shape;608;p58"/>
          <p:cNvGrpSpPr/>
          <p:nvPr/>
        </p:nvGrpSpPr>
        <p:grpSpPr>
          <a:xfrm>
            <a:off x="544513" y="2281238"/>
            <a:ext cx="2159000" cy="1390650"/>
            <a:chOff x="295" y="1437"/>
            <a:chExt cx="1360" cy="876"/>
          </a:xfrm>
        </p:grpSpPr>
        <p:sp>
          <p:nvSpPr>
            <p:cNvPr id="609" name="Google Shape;609;p58"/>
            <p:cNvSpPr/>
            <p:nvPr/>
          </p:nvSpPr>
          <p:spPr>
            <a:xfrm>
              <a:off x="1200" y="1450"/>
              <a:ext cx="455" cy="17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1200" y="1795"/>
              <a:ext cx="455" cy="17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1200" y="1968"/>
              <a:ext cx="455" cy="1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1200" y="2140"/>
              <a:ext cx="455" cy="17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0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1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2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3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fd 4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9" name="Google Shape;619;p58"/>
            <p:cNvSpPr txBox="1"/>
            <p:nvPr/>
          </p:nvSpPr>
          <p:spPr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stderr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0" name="Google Shape;620;p58"/>
            <p:cNvSpPr txBox="1"/>
            <p:nvPr/>
          </p:nvSpPr>
          <p:spPr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stdout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21" name="Google Shape;621;p58"/>
            <p:cNvSpPr txBox="1"/>
            <p:nvPr/>
          </p:nvSpPr>
          <p:spPr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stdin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622" name="Google Shape;622;p58"/>
          <p:cNvCxnSpPr/>
          <p:nvPr/>
        </p:nvCxnSpPr>
        <p:spPr>
          <a:xfrm flipH="1" rot="10800000">
            <a:off x="5762625" y="2684463"/>
            <a:ext cx="1655763" cy="1841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58"/>
          <p:cNvSpPr/>
          <p:nvPr/>
        </p:nvSpPr>
        <p:spPr>
          <a:xfrm>
            <a:off x="7432675" y="266858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access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58"/>
          <p:cNvSpPr/>
          <p:nvPr/>
        </p:nvSpPr>
        <p:spPr>
          <a:xfrm rot="5400000">
            <a:off x="7881937" y="3314700"/>
            <a:ext cx="365125" cy="12636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Google Shape;625;p58"/>
          <p:cNvSpPr/>
          <p:nvPr/>
        </p:nvSpPr>
        <p:spPr>
          <a:xfrm>
            <a:off x="7432675" y="3033713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size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58"/>
          <p:cNvSpPr/>
          <p:nvPr/>
        </p:nvSpPr>
        <p:spPr>
          <a:xfrm>
            <a:off x="7432675" y="339883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type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58"/>
          <p:cNvSpPr txBox="1"/>
          <p:nvPr/>
        </p:nvSpPr>
        <p:spPr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58"/>
          <p:cNvSpPr txBox="1"/>
          <p:nvPr/>
        </p:nvSpPr>
        <p:spPr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58"/>
          <p:cNvSpPr txBox="1"/>
          <p:nvPr/>
        </p:nvSpPr>
        <p:spPr>
          <a:xfrm>
            <a:off x="533400" y="5257800"/>
            <a:ext cx="38004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fd = open("A",…);</a:t>
            </a:r>
            <a:endParaRPr/>
          </a:p>
        </p:txBody>
      </p:sp>
      <p:cxnSp>
        <p:nvCxnSpPr>
          <p:cNvPr id="630" name="Google Shape;630;p58"/>
          <p:cNvCxnSpPr/>
          <p:nvPr/>
        </p:nvCxnSpPr>
        <p:spPr>
          <a:xfrm flipH="1" rot="10800000">
            <a:off x="2286000" y="2701925"/>
            <a:ext cx="2390775" cy="41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58"/>
          <p:cNvCxnSpPr/>
          <p:nvPr/>
        </p:nvCxnSpPr>
        <p:spPr>
          <a:xfrm flipH="1" rot="10800000">
            <a:off x="5562600" y="2667000"/>
            <a:ext cx="18288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58"/>
          <p:cNvSpPr/>
          <p:nvPr/>
        </p:nvSpPr>
        <p:spPr>
          <a:xfrm>
            <a:off x="1981200" y="3124200"/>
            <a:ext cx="722313" cy="274638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633" name="Google Shape;633;p58"/>
          <p:cNvCxnSpPr/>
          <p:nvPr/>
        </p:nvCxnSpPr>
        <p:spPr>
          <a:xfrm>
            <a:off x="2362200" y="3276600"/>
            <a:ext cx="2314575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58"/>
          <p:cNvSpPr txBox="1"/>
          <p:nvPr/>
        </p:nvSpPr>
        <p:spPr>
          <a:xfrm>
            <a:off x="1366838" y="6276975"/>
            <a:ext cx="6710362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Adapted from: </a:t>
            </a:r>
            <a:r>
              <a:rPr i="1"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Computer Systems: A Programmer’s Perspective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9"/>
          <p:cNvSpPr txBox="1"/>
          <p:nvPr>
            <p:ph type="title"/>
          </p:nvPr>
        </p:nvSpPr>
        <p:spPr>
          <a:xfrm>
            <a:off x="685800" y="12700"/>
            <a:ext cx="7773988" cy="1092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Close()</a:t>
            </a:r>
            <a:endParaRPr/>
          </a:p>
        </p:txBody>
      </p:sp>
      <p:sp>
        <p:nvSpPr>
          <p:cNvPr id="642" name="Google Shape;642;p59"/>
          <p:cNvSpPr/>
          <p:nvPr/>
        </p:nvSpPr>
        <p:spPr>
          <a:xfrm>
            <a:off x="1881188" y="2717800"/>
            <a:ext cx="722312" cy="2746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3" name="Google Shape;643;p59"/>
          <p:cNvSpPr/>
          <p:nvPr/>
        </p:nvSpPr>
        <p:spPr>
          <a:xfrm>
            <a:off x="1881188" y="2992438"/>
            <a:ext cx="722312" cy="2730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4" name="Google Shape;644;p59"/>
          <p:cNvSpPr/>
          <p:nvPr/>
        </p:nvSpPr>
        <p:spPr>
          <a:xfrm>
            <a:off x="1881188" y="3265488"/>
            <a:ext cx="722312" cy="2746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5" name="Google Shape;645;p59"/>
          <p:cNvSpPr/>
          <p:nvPr/>
        </p:nvSpPr>
        <p:spPr>
          <a:xfrm>
            <a:off x="1881188" y="3540125"/>
            <a:ext cx="722312" cy="2730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6" name="Google Shape;646;p59"/>
          <p:cNvSpPr/>
          <p:nvPr/>
        </p:nvSpPr>
        <p:spPr>
          <a:xfrm>
            <a:off x="1881188" y="3813175"/>
            <a:ext cx="722312" cy="2746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Empty</a:t>
            </a:r>
            <a:endParaRPr/>
          </a:p>
        </p:txBody>
      </p:sp>
      <p:sp>
        <p:nvSpPr>
          <p:cNvPr id="647" name="Google Shape;647;p59"/>
          <p:cNvSpPr/>
          <p:nvPr/>
        </p:nvSpPr>
        <p:spPr>
          <a:xfrm>
            <a:off x="1160463" y="2717800"/>
            <a:ext cx="7207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0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59"/>
          <p:cNvSpPr/>
          <p:nvPr/>
        </p:nvSpPr>
        <p:spPr>
          <a:xfrm>
            <a:off x="1160463" y="2992438"/>
            <a:ext cx="720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59"/>
          <p:cNvSpPr/>
          <p:nvPr/>
        </p:nvSpPr>
        <p:spPr>
          <a:xfrm>
            <a:off x="1160463" y="3265488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2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59"/>
          <p:cNvSpPr/>
          <p:nvPr/>
        </p:nvSpPr>
        <p:spPr>
          <a:xfrm>
            <a:off x="1160463" y="3540125"/>
            <a:ext cx="720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3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59"/>
          <p:cNvSpPr/>
          <p:nvPr/>
        </p:nvSpPr>
        <p:spPr>
          <a:xfrm>
            <a:off x="1160463" y="3813175"/>
            <a:ext cx="7207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4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59"/>
          <p:cNvSpPr txBox="1"/>
          <p:nvPr/>
        </p:nvSpPr>
        <p:spPr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Descriptor table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(one table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process)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59"/>
          <p:cNvSpPr txBox="1"/>
          <p:nvPr/>
        </p:nvSpPr>
        <p:spPr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 table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(shared by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processes)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59"/>
          <p:cNvSpPr txBox="1"/>
          <p:nvPr/>
        </p:nvSpPr>
        <p:spPr>
          <a:xfrm>
            <a:off x="7262813" y="1331913"/>
            <a:ext cx="1436687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i-node table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(shared by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processes)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59"/>
          <p:cNvSpPr/>
          <p:nvPr/>
        </p:nvSpPr>
        <p:spPr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59"/>
          <p:cNvSpPr/>
          <p:nvPr/>
        </p:nvSpPr>
        <p:spPr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Google Shape;657;p59"/>
          <p:cNvSpPr/>
          <p:nvPr/>
        </p:nvSpPr>
        <p:spPr>
          <a:xfrm rot="5400000">
            <a:off x="5126037" y="3349625"/>
            <a:ext cx="365125" cy="12636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8" name="Google Shape;658;p59"/>
          <p:cNvCxnSpPr/>
          <p:nvPr/>
        </p:nvCxnSpPr>
        <p:spPr>
          <a:xfrm flipH="1" rot="10800000">
            <a:off x="2352675" y="2703513"/>
            <a:ext cx="2324100" cy="4222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59"/>
          <p:cNvCxnSpPr/>
          <p:nvPr/>
        </p:nvCxnSpPr>
        <p:spPr>
          <a:xfrm flipH="1" rot="10800000">
            <a:off x="5668963" y="4586288"/>
            <a:ext cx="1733550" cy="3079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59"/>
          <p:cNvSpPr/>
          <p:nvPr/>
        </p:nvSpPr>
        <p:spPr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59"/>
          <p:cNvSpPr/>
          <p:nvPr/>
        </p:nvSpPr>
        <p:spPr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59"/>
          <p:cNvSpPr/>
          <p:nvPr/>
        </p:nvSpPr>
        <p:spPr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59"/>
          <p:cNvSpPr/>
          <p:nvPr/>
        </p:nvSpPr>
        <p:spPr>
          <a:xfrm rot="5400000">
            <a:off x="5126037" y="5357813"/>
            <a:ext cx="365125" cy="1263650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59"/>
          <p:cNvSpPr/>
          <p:nvPr/>
        </p:nvSpPr>
        <p:spPr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59"/>
          <p:cNvSpPr txBox="1"/>
          <p:nvPr/>
        </p:nvSpPr>
        <p:spPr>
          <a:xfrm>
            <a:off x="444500" y="3244850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59"/>
          <p:cNvSpPr txBox="1"/>
          <p:nvPr/>
        </p:nvSpPr>
        <p:spPr>
          <a:xfrm>
            <a:off x="444500" y="2971800"/>
            <a:ext cx="8223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59"/>
          <p:cNvSpPr txBox="1"/>
          <p:nvPr/>
        </p:nvSpPr>
        <p:spPr>
          <a:xfrm>
            <a:off x="560388" y="2697163"/>
            <a:ext cx="7159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8" name="Google Shape;668;p59"/>
          <p:cNvCxnSpPr/>
          <p:nvPr/>
        </p:nvCxnSpPr>
        <p:spPr>
          <a:xfrm flipH="1" rot="10800000">
            <a:off x="5762625" y="2684463"/>
            <a:ext cx="1655763" cy="1841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59"/>
          <p:cNvSpPr/>
          <p:nvPr/>
        </p:nvSpPr>
        <p:spPr>
          <a:xfrm>
            <a:off x="7432675" y="266858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access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59"/>
          <p:cNvSpPr/>
          <p:nvPr/>
        </p:nvSpPr>
        <p:spPr>
          <a:xfrm rot="5400000">
            <a:off x="7881937" y="3314700"/>
            <a:ext cx="365125" cy="12636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9"/>
          <p:cNvSpPr/>
          <p:nvPr/>
        </p:nvSpPr>
        <p:spPr>
          <a:xfrm>
            <a:off x="7432675" y="3033713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size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59"/>
          <p:cNvSpPr/>
          <p:nvPr/>
        </p:nvSpPr>
        <p:spPr>
          <a:xfrm>
            <a:off x="7432675" y="339883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type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59"/>
          <p:cNvSpPr/>
          <p:nvPr/>
        </p:nvSpPr>
        <p:spPr>
          <a:xfrm>
            <a:off x="7432675" y="458628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access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59"/>
          <p:cNvSpPr/>
          <p:nvPr/>
        </p:nvSpPr>
        <p:spPr>
          <a:xfrm rot="5400000">
            <a:off x="7881937" y="5232400"/>
            <a:ext cx="365125" cy="12636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59"/>
          <p:cNvSpPr/>
          <p:nvPr/>
        </p:nvSpPr>
        <p:spPr>
          <a:xfrm>
            <a:off x="7432675" y="4951413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size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59"/>
          <p:cNvSpPr/>
          <p:nvPr/>
        </p:nvSpPr>
        <p:spPr>
          <a:xfrm>
            <a:off x="7432675" y="5316538"/>
            <a:ext cx="1263650" cy="3651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type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59"/>
          <p:cNvSpPr txBox="1"/>
          <p:nvPr/>
        </p:nvSpPr>
        <p:spPr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A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59"/>
          <p:cNvSpPr txBox="1"/>
          <p:nvPr/>
        </p:nvSpPr>
        <p:spPr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B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59"/>
          <p:cNvSpPr txBox="1"/>
          <p:nvPr/>
        </p:nvSpPr>
        <p:spPr>
          <a:xfrm>
            <a:off x="441325" y="4973638"/>
            <a:ext cx="20986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close(4);</a:t>
            </a:r>
            <a:endParaRPr/>
          </a:p>
        </p:txBody>
      </p:sp>
      <p:sp>
        <p:nvSpPr>
          <p:cNvPr id="680" name="Google Shape;680;p59"/>
          <p:cNvSpPr/>
          <p:nvPr/>
        </p:nvSpPr>
        <p:spPr>
          <a:xfrm>
            <a:off x="1881188" y="3814763"/>
            <a:ext cx="722312" cy="274637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681" name="Google Shape;681;p59"/>
          <p:cNvCxnSpPr/>
          <p:nvPr/>
        </p:nvCxnSpPr>
        <p:spPr>
          <a:xfrm>
            <a:off x="2438400" y="3962400"/>
            <a:ext cx="2284413" cy="8366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9"/>
          <p:cNvSpPr/>
          <p:nvPr/>
        </p:nvSpPr>
        <p:spPr>
          <a:xfrm>
            <a:off x="4676775" y="5438775"/>
            <a:ext cx="1263650" cy="365125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refcnt=0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0"/>
          <p:cNvSpPr/>
          <p:nvPr/>
        </p:nvSpPr>
        <p:spPr>
          <a:xfrm>
            <a:off x="1905000" y="4267200"/>
            <a:ext cx="722313" cy="2730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0" name="Google Shape;690;p60"/>
          <p:cNvSpPr txBox="1"/>
          <p:nvPr>
            <p:ph type="title"/>
          </p:nvPr>
        </p:nvSpPr>
        <p:spPr>
          <a:xfrm>
            <a:off x="532606" y="-6192"/>
            <a:ext cx="8078787" cy="1001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Redirection</a:t>
            </a:r>
            <a:endParaRPr/>
          </a:p>
        </p:txBody>
      </p:sp>
      <p:sp>
        <p:nvSpPr>
          <p:cNvPr id="691" name="Google Shape;691;p60"/>
          <p:cNvSpPr txBox="1"/>
          <p:nvPr>
            <p:ph idx="1" type="body"/>
          </p:nvPr>
        </p:nvSpPr>
        <p:spPr>
          <a:xfrm>
            <a:off x="584200" y="1166019"/>
            <a:ext cx="8064500" cy="376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COMOX(114): ls &gt; /tmp/out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causes standard output (file descriptor 1) to be set to /tmp/out</a:t>
            </a: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1905000" y="3992563"/>
            <a:ext cx="722313" cy="2746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3" name="Google Shape;693;p60"/>
          <p:cNvSpPr/>
          <p:nvPr/>
        </p:nvSpPr>
        <p:spPr>
          <a:xfrm>
            <a:off x="1905000" y="4267200"/>
            <a:ext cx="722313" cy="2730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4" name="Google Shape;694;p60"/>
          <p:cNvSpPr/>
          <p:nvPr/>
        </p:nvSpPr>
        <p:spPr>
          <a:xfrm>
            <a:off x="1905000" y="4540250"/>
            <a:ext cx="722313" cy="2746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5" name="Google Shape;695;p60"/>
          <p:cNvSpPr/>
          <p:nvPr/>
        </p:nvSpPr>
        <p:spPr>
          <a:xfrm>
            <a:off x="1905000" y="4814888"/>
            <a:ext cx="722313" cy="2730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6" name="Google Shape;696;p60"/>
          <p:cNvSpPr/>
          <p:nvPr/>
        </p:nvSpPr>
        <p:spPr>
          <a:xfrm>
            <a:off x="1905000" y="5087938"/>
            <a:ext cx="722313" cy="2746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7" name="Google Shape;697;p60"/>
          <p:cNvSpPr/>
          <p:nvPr/>
        </p:nvSpPr>
        <p:spPr>
          <a:xfrm>
            <a:off x="1184275" y="3992563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0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60"/>
          <p:cNvSpPr/>
          <p:nvPr/>
        </p:nvSpPr>
        <p:spPr>
          <a:xfrm>
            <a:off x="1184275" y="4267200"/>
            <a:ext cx="720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60"/>
          <p:cNvSpPr/>
          <p:nvPr/>
        </p:nvSpPr>
        <p:spPr>
          <a:xfrm>
            <a:off x="1184275" y="4540250"/>
            <a:ext cx="7207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2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60"/>
          <p:cNvSpPr/>
          <p:nvPr/>
        </p:nvSpPr>
        <p:spPr>
          <a:xfrm>
            <a:off x="1184275" y="4814888"/>
            <a:ext cx="720725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3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60"/>
          <p:cNvSpPr/>
          <p:nvPr/>
        </p:nvSpPr>
        <p:spPr>
          <a:xfrm>
            <a:off x="1184275" y="5087938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fd 4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60"/>
          <p:cNvSpPr txBox="1"/>
          <p:nvPr/>
        </p:nvSpPr>
        <p:spPr>
          <a:xfrm>
            <a:off x="1447800" y="3276600"/>
            <a:ext cx="1573213" cy="630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file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descriptor table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468313" y="4519613"/>
            <a:ext cx="822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468313" y="4246563"/>
            <a:ext cx="822325" cy="306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584200" y="3971925"/>
            <a:ext cx="7159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6" name="Google Shape;706;p60"/>
          <p:cNvCxnSpPr/>
          <p:nvPr/>
        </p:nvCxnSpPr>
        <p:spPr>
          <a:xfrm flipH="1" rot="10800000">
            <a:off x="2438400" y="3657600"/>
            <a:ext cx="11430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60"/>
          <p:cNvSpPr/>
          <p:nvPr/>
        </p:nvSpPr>
        <p:spPr>
          <a:xfrm>
            <a:off x="3581400" y="3478213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60"/>
          <p:cNvSpPr/>
          <p:nvPr/>
        </p:nvSpPr>
        <p:spPr>
          <a:xfrm>
            <a:off x="3581400" y="3830638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refcnt=4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9" name="Google Shape;709;p60"/>
          <p:cNvSpPr/>
          <p:nvPr/>
        </p:nvSpPr>
        <p:spPr>
          <a:xfrm>
            <a:off x="3581400" y="3113088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60"/>
          <p:cNvSpPr txBox="1"/>
          <p:nvPr/>
        </p:nvSpPr>
        <p:spPr>
          <a:xfrm>
            <a:off x="3756025" y="2819400"/>
            <a:ext cx="906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11" name="Google Shape;711;p60"/>
          <p:cNvGrpSpPr/>
          <p:nvPr/>
        </p:nvGrpSpPr>
        <p:grpSpPr>
          <a:xfrm>
            <a:off x="6019800" y="2590800"/>
            <a:ext cx="1263650" cy="1460500"/>
            <a:chOff x="3792" y="2112"/>
            <a:chExt cx="796" cy="920"/>
          </a:xfrm>
        </p:grpSpPr>
        <p:sp>
          <p:nvSpPr>
            <p:cNvPr id="712" name="Google Shape;712;p60"/>
            <p:cNvSpPr/>
            <p:nvPr/>
          </p:nvSpPr>
          <p:spPr>
            <a:xfrm>
              <a:off x="3792" y="2112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access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3" name="Google Shape;713;p60"/>
            <p:cNvSpPr/>
            <p:nvPr/>
          </p:nvSpPr>
          <p:spPr>
            <a:xfrm rot="5400000">
              <a:off x="4075" y="2519"/>
              <a:ext cx="230" cy="79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...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4" name="Google Shape;714;p60"/>
            <p:cNvSpPr/>
            <p:nvPr/>
          </p:nvSpPr>
          <p:spPr>
            <a:xfrm>
              <a:off x="3792" y="2342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size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60"/>
            <p:cNvSpPr/>
            <p:nvPr/>
          </p:nvSpPr>
          <p:spPr>
            <a:xfrm>
              <a:off x="3792" y="2572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type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6" name="Google Shape;716;p60"/>
          <p:cNvGrpSpPr/>
          <p:nvPr/>
        </p:nvGrpSpPr>
        <p:grpSpPr>
          <a:xfrm>
            <a:off x="6096000" y="4648200"/>
            <a:ext cx="1263650" cy="1460500"/>
            <a:chOff x="3792" y="3120"/>
            <a:chExt cx="796" cy="920"/>
          </a:xfrm>
        </p:grpSpPr>
        <p:sp>
          <p:nvSpPr>
            <p:cNvPr id="717" name="Google Shape;717;p60"/>
            <p:cNvSpPr/>
            <p:nvPr/>
          </p:nvSpPr>
          <p:spPr>
            <a:xfrm>
              <a:off x="3792" y="3120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access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8" name="Google Shape;718;p60"/>
            <p:cNvSpPr/>
            <p:nvPr/>
          </p:nvSpPr>
          <p:spPr>
            <a:xfrm rot="5400000">
              <a:off x="4075" y="3527"/>
              <a:ext cx="230" cy="79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...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9" name="Google Shape;719;p60"/>
            <p:cNvSpPr/>
            <p:nvPr/>
          </p:nvSpPr>
          <p:spPr>
            <a:xfrm>
              <a:off x="3792" y="3350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size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0" name="Google Shape;720;p60"/>
            <p:cNvSpPr/>
            <p:nvPr/>
          </p:nvSpPr>
          <p:spPr>
            <a:xfrm>
              <a:off x="3792" y="3580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type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721" name="Google Shape;721;p60"/>
          <p:cNvCxnSpPr/>
          <p:nvPr/>
        </p:nvCxnSpPr>
        <p:spPr>
          <a:xfrm flipH="1" rot="10800000">
            <a:off x="4572000" y="2743200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2" name="Google Shape;722;p60"/>
          <p:cNvGrpSpPr/>
          <p:nvPr/>
        </p:nvGrpSpPr>
        <p:grpSpPr>
          <a:xfrm>
            <a:off x="3581400" y="4800600"/>
            <a:ext cx="1263650" cy="1754188"/>
            <a:chOff x="2352" y="3089"/>
            <a:chExt cx="796" cy="1105"/>
          </a:xfrm>
        </p:grpSpPr>
        <p:sp>
          <p:nvSpPr>
            <p:cNvPr id="723" name="Google Shape;723;p60"/>
            <p:cNvSpPr/>
            <p:nvPr/>
          </p:nvSpPr>
          <p:spPr>
            <a:xfrm>
              <a:off x="2352" y="3504"/>
              <a:ext cx="796" cy="230"/>
            </a:xfrm>
            <a:prstGeom prst="rect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pos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4" name="Google Shape;724;p60"/>
            <p:cNvSpPr/>
            <p:nvPr/>
          </p:nvSpPr>
          <p:spPr>
            <a:xfrm>
              <a:off x="2352" y="3734"/>
              <a:ext cx="796" cy="230"/>
            </a:xfrm>
            <a:prstGeom prst="rect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refcnt=1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5" name="Google Shape;725;p60"/>
            <p:cNvSpPr/>
            <p:nvPr/>
          </p:nvSpPr>
          <p:spPr>
            <a:xfrm rot="5400000">
              <a:off x="2635" y="3681"/>
              <a:ext cx="230" cy="796"/>
            </a:xfrm>
            <a:prstGeom prst="rect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...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6" name="Google Shape;726;p60"/>
            <p:cNvSpPr/>
            <p:nvPr/>
          </p:nvSpPr>
          <p:spPr>
            <a:xfrm>
              <a:off x="2352" y="3274"/>
              <a:ext cx="796" cy="230"/>
            </a:xfrm>
            <a:prstGeom prst="rect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27" name="Google Shape;727;p60"/>
            <p:cNvSpPr txBox="1"/>
            <p:nvPr/>
          </p:nvSpPr>
          <p:spPr>
            <a:xfrm>
              <a:off x="2458" y="3089"/>
              <a:ext cx="5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/tmp/out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28" name="Google Shape;728;p60"/>
          <p:cNvSpPr/>
          <p:nvPr/>
        </p:nvSpPr>
        <p:spPr>
          <a:xfrm>
            <a:off x="1905000" y="4267200"/>
            <a:ext cx="722313" cy="273050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729" name="Google Shape;729;p60"/>
          <p:cNvCxnSpPr/>
          <p:nvPr/>
        </p:nvCxnSpPr>
        <p:spPr>
          <a:xfrm flipH="1" rot="10800000">
            <a:off x="4419600" y="4648200"/>
            <a:ext cx="1676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60"/>
          <p:cNvCxnSpPr/>
          <p:nvPr/>
        </p:nvCxnSpPr>
        <p:spPr>
          <a:xfrm>
            <a:off x="2438400" y="4419600"/>
            <a:ext cx="11430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60"/>
          <p:cNvSpPr/>
          <p:nvPr/>
        </p:nvSpPr>
        <p:spPr>
          <a:xfrm>
            <a:off x="3581400" y="3810000"/>
            <a:ext cx="1263650" cy="3651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Google Shape;732;p60"/>
          <p:cNvSpPr/>
          <p:nvPr/>
        </p:nvSpPr>
        <p:spPr>
          <a:xfrm>
            <a:off x="3581400" y="3816350"/>
            <a:ext cx="1263650" cy="3619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refcnt=3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p60"/>
          <p:cNvSpPr/>
          <p:nvPr/>
        </p:nvSpPr>
        <p:spPr>
          <a:xfrm rot="5400000">
            <a:off x="4030662" y="3722688"/>
            <a:ext cx="365125" cy="12636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60"/>
          <p:cNvSpPr txBox="1"/>
          <p:nvPr/>
        </p:nvSpPr>
        <p:spPr>
          <a:xfrm>
            <a:off x="457200" y="5899151"/>
            <a:ext cx="2895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Adapted from: </a:t>
            </a:r>
            <a:r>
              <a:rPr i="1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Computer Systems: </a:t>
            </a:r>
            <a:endParaRPr/>
          </a:p>
          <a:p>
            <a:pPr indent="-342900" lvl="0" marL="342900" marR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 Programmer’s Perspective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p60"/>
          <p:cNvSpPr txBox="1"/>
          <p:nvPr/>
        </p:nvSpPr>
        <p:spPr>
          <a:xfrm>
            <a:off x="3468688" y="2244725"/>
            <a:ext cx="15636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 table </a:t>
            </a:r>
            <a:endParaRPr/>
          </a:p>
        </p:txBody>
      </p:sp>
      <p:sp>
        <p:nvSpPr>
          <p:cNvPr id="736" name="Google Shape;736;p60"/>
          <p:cNvSpPr txBox="1"/>
          <p:nvPr/>
        </p:nvSpPr>
        <p:spPr>
          <a:xfrm>
            <a:off x="6024563" y="2063750"/>
            <a:ext cx="12541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i-node table</a:t>
            </a:r>
            <a:endParaRPr/>
          </a:p>
        </p:txBody>
      </p:sp>
      <p:sp>
        <p:nvSpPr>
          <p:cNvPr id="737" name="Google Shape;737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1"/>
          <p:cNvSpPr txBox="1"/>
          <p:nvPr>
            <p:ph type="title"/>
          </p:nvPr>
        </p:nvSpPr>
        <p:spPr>
          <a:xfrm>
            <a:off x="618490" y="10794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dup2</a:t>
            </a:r>
            <a:endParaRPr/>
          </a:p>
        </p:txBody>
      </p:sp>
      <p:sp>
        <p:nvSpPr>
          <p:cNvPr id="743" name="Google Shape;743;p61"/>
          <p:cNvSpPr txBox="1"/>
          <p:nvPr>
            <p:ph idx="1" type="body"/>
          </p:nvPr>
        </p:nvSpPr>
        <p:spPr>
          <a:xfrm>
            <a:off x="381000" y="1385888"/>
            <a:ext cx="8331200" cy="42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Unix system call dup2, which has the form: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b="1" i="0" lang="en-US" sz="2400" u="none" cap="none" strike="noStrike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dup2(fd, newfd) </a:t>
            </a:r>
            <a:br>
              <a:rPr b="1" i="0" lang="en-US" sz="2400" u="none" cap="none" strike="noStrike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copies fd to newfd in the descriptor table.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44" name="Google Shape;744;p61"/>
          <p:cNvGrpSpPr/>
          <p:nvPr/>
        </p:nvGrpSpPr>
        <p:grpSpPr>
          <a:xfrm>
            <a:off x="381000" y="3352800"/>
            <a:ext cx="1981200" cy="2286000"/>
            <a:chOff x="432" y="2112"/>
            <a:chExt cx="1248" cy="1440"/>
          </a:xfrm>
        </p:grpSpPr>
        <p:sp>
          <p:nvSpPr>
            <p:cNvPr id="745" name="Google Shape;745;p61"/>
            <p:cNvSpPr/>
            <p:nvPr/>
          </p:nvSpPr>
          <p:spPr>
            <a:xfrm>
              <a:off x="912" y="2112"/>
              <a:ext cx="768" cy="288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6" name="Google Shape;746;p61"/>
            <p:cNvSpPr/>
            <p:nvPr/>
          </p:nvSpPr>
          <p:spPr>
            <a:xfrm>
              <a:off x="912" y="2400"/>
              <a:ext cx="768" cy="288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endParaRPr/>
            </a:p>
          </p:txBody>
        </p:sp>
        <p:sp>
          <p:nvSpPr>
            <p:cNvPr id="747" name="Google Shape;747;p61"/>
            <p:cNvSpPr/>
            <p:nvPr/>
          </p:nvSpPr>
          <p:spPr>
            <a:xfrm>
              <a:off x="912" y="2688"/>
              <a:ext cx="768" cy="288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8" name="Google Shape;748;p61"/>
            <p:cNvSpPr/>
            <p:nvPr/>
          </p:nvSpPr>
          <p:spPr>
            <a:xfrm>
              <a:off x="912" y="2976"/>
              <a:ext cx="768" cy="288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9" name="Google Shape;749;p61"/>
            <p:cNvSpPr/>
            <p:nvPr/>
          </p:nvSpPr>
          <p:spPr>
            <a:xfrm>
              <a:off x="912" y="3264"/>
              <a:ext cx="768" cy="288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</a:t>
              </a:r>
              <a:endParaRPr/>
            </a:p>
          </p:txBody>
        </p:sp>
        <p:sp>
          <p:nvSpPr>
            <p:cNvPr id="750" name="Google Shape;750;p61"/>
            <p:cNvSpPr txBox="1"/>
            <p:nvPr/>
          </p:nvSpPr>
          <p:spPr>
            <a:xfrm>
              <a:off x="432" y="2160"/>
              <a:ext cx="46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fd 0</a:t>
              </a:r>
              <a:endParaRPr/>
            </a:p>
          </p:txBody>
        </p:sp>
        <p:sp>
          <p:nvSpPr>
            <p:cNvPr id="751" name="Google Shape;751;p61"/>
            <p:cNvSpPr txBox="1"/>
            <p:nvPr/>
          </p:nvSpPr>
          <p:spPr>
            <a:xfrm>
              <a:off x="432" y="2448"/>
              <a:ext cx="46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fd 1</a:t>
              </a:r>
              <a:endParaRPr/>
            </a:p>
          </p:txBody>
        </p:sp>
        <p:sp>
          <p:nvSpPr>
            <p:cNvPr id="752" name="Google Shape;752;p61"/>
            <p:cNvSpPr txBox="1"/>
            <p:nvPr/>
          </p:nvSpPr>
          <p:spPr>
            <a:xfrm>
              <a:off x="432" y="2736"/>
              <a:ext cx="46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fd 2</a:t>
              </a:r>
              <a:endParaRPr/>
            </a:p>
          </p:txBody>
        </p:sp>
        <p:sp>
          <p:nvSpPr>
            <p:cNvPr id="753" name="Google Shape;753;p61"/>
            <p:cNvSpPr txBox="1"/>
            <p:nvPr/>
          </p:nvSpPr>
          <p:spPr>
            <a:xfrm>
              <a:off x="432" y="3024"/>
              <a:ext cx="46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fd 3</a:t>
              </a:r>
              <a:endParaRPr/>
            </a:p>
          </p:txBody>
        </p:sp>
        <p:sp>
          <p:nvSpPr>
            <p:cNvPr id="754" name="Google Shape;754;p61"/>
            <p:cNvSpPr txBox="1"/>
            <p:nvPr/>
          </p:nvSpPr>
          <p:spPr>
            <a:xfrm>
              <a:off x="432" y="3306"/>
              <a:ext cx="46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fd 4</a:t>
              </a:r>
              <a:endParaRPr/>
            </a:p>
          </p:txBody>
        </p:sp>
      </p:grpSp>
      <p:grpSp>
        <p:nvGrpSpPr>
          <p:cNvPr id="755" name="Google Shape;755;p61"/>
          <p:cNvGrpSpPr/>
          <p:nvPr/>
        </p:nvGrpSpPr>
        <p:grpSpPr>
          <a:xfrm>
            <a:off x="6324600" y="3352800"/>
            <a:ext cx="1981200" cy="2286000"/>
            <a:chOff x="3504" y="2112"/>
            <a:chExt cx="1248" cy="1440"/>
          </a:xfrm>
        </p:grpSpPr>
        <p:sp>
          <p:nvSpPr>
            <p:cNvPr id="756" name="Google Shape;756;p61"/>
            <p:cNvSpPr/>
            <p:nvPr/>
          </p:nvSpPr>
          <p:spPr>
            <a:xfrm>
              <a:off x="3984" y="3264"/>
              <a:ext cx="768" cy="288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757" name="Google Shape;757;p61"/>
            <p:cNvGrpSpPr/>
            <p:nvPr/>
          </p:nvGrpSpPr>
          <p:grpSpPr>
            <a:xfrm>
              <a:off x="3504" y="2112"/>
              <a:ext cx="1248" cy="1427"/>
              <a:chOff x="3504" y="2112"/>
              <a:chExt cx="1248" cy="1427"/>
            </a:xfrm>
          </p:grpSpPr>
          <p:sp>
            <p:nvSpPr>
              <p:cNvPr id="758" name="Google Shape;758;p61"/>
              <p:cNvSpPr/>
              <p:nvPr/>
            </p:nvSpPr>
            <p:spPr>
              <a:xfrm>
                <a:off x="3984" y="2112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59" name="Google Shape;759;p61"/>
              <p:cNvSpPr/>
              <p:nvPr/>
            </p:nvSpPr>
            <p:spPr>
              <a:xfrm>
                <a:off x="3984" y="2400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</a:t>
                </a:r>
                <a:endParaRPr b="1" sz="28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60" name="Google Shape;760;p61"/>
              <p:cNvSpPr/>
              <p:nvPr/>
            </p:nvSpPr>
            <p:spPr>
              <a:xfrm>
                <a:off x="3984" y="2688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61" name="Google Shape;761;p61"/>
              <p:cNvSpPr/>
              <p:nvPr/>
            </p:nvSpPr>
            <p:spPr>
              <a:xfrm>
                <a:off x="3984" y="2976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62" name="Google Shape;762;p61"/>
              <p:cNvSpPr txBox="1"/>
              <p:nvPr/>
            </p:nvSpPr>
            <p:spPr>
              <a:xfrm>
                <a:off x="3504" y="2160"/>
                <a:ext cx="46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9966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fd 0</a:t>
                </a:r>
                <a:endParaRPr b="1" sz="32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63" name="Google Shape;763;p61"/>
              <p:cNvSpPr txBox="1"/>
              <p:nvPr/>
            </p:nvSpPr>
            <p:spPr>
              <a:xfrm>
                <a:off x="3504" y="2448"/>
                <a:ext cx="46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9966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fd 1</a:t>
                </a:r>
                <a:endParaRPr b="1" sz="32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64" name="Google Shape;764;p61"/>
              <p:cNvSpPr txBox="1"/>
              <p:nvPr/>
            </p:nvSpPr>
            <p:spPr>
              <a:xfrm>
                <a:off x="3504" y="2736"/>
                <a:ext cx="46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9966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fd 2</a:t>
                </a:r>
                <a:endParaRPr b="1" sz="32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65" name="Google Shape;765;p61"/>
              <p:cNvSpPr txBox="1"/>
              <p:nvPr/>
            </p:nvSpPr>
            <p:spPr>
              <a:xfrm>
                <a:off x="3504" y="3024"/>
                <a:ext cx="46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9966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fd 3</a:t>
                </a:r>
                <a:endParaRPr b="1" sz="32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66" name="Google Shape;766;p61"/>
              <p:cNvSpPr txBox="1"/>
              <p:nvPr/>
            </p:nvSpPr>
            <p:spPr>
              <a:xfrm>
                <a:off x="3504" y="3306"/>
                <a:ext cx="46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9966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fd 4</a:t>
                </a:r>
                <a:endParaRPr b="1" sz="3200">
                  <a:solidFill>
                    <a:srgbClr val="996633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767" name="Google Shape;767;p61"/>
          <p:cNvSpPr/>
          <p:nvPr/>
        </p:nvSpPr>
        <p:spPr>
          <a:xfrm>
            <a:off x="3048000" y="4267200"/>
            <a:ext cx="2895600" cy="381000"/>
          </a:xfrm>
          <a:prstGeom prst="rightArrow">
            <a:avLst>
              <a:gd fmla="val 50000" name="adj1"/>
              <a:gd fmla="val 190000" name="adj2"/>
            </a:avLst>
          </a:prstGeom>
          <a:solidFill>
            <a:srgbClr val="99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3200400" y="3581400"/>
            <a:ext cx="20986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dup2(4,1)</a:t>
            </a:r>
            <a:endParaRPr/>
          </a:p>
        </p:txBody>
      </p:sp>
      <p:sp>
        <p:nvSpPr>
          <p:cNvPr id="769" name="Google Shape;769;p61"/>
          <p:cNvSpPr txBox="1"/>
          <p:nvPr/>
        </p:nvSpPr>
        <p:spPr>
          <a:xfrm>
            <a:off x="914400" y="6276975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Adapted from: </a:t>
            </a:r>
            <a:r>
              <a:rPr i="1"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Computer Systems: A Programmer’s Perspective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2"/>
          <p:cNvSpPr txBox="1"/>
          <p:nvPr>
            <p:ph type="title"/>
          </p:nvPr>
        </p:nvSpPr>
        <p:spPr>
          <a:xfrm>
            <a:off x="609600" y="119063"/>
            <a:ext cx="7697788" cy="1076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dup2 example</a:t>
            </a:r>
            <a:endParaRPr/>
          </a:p>
        </p:txBody>
      </p:sp>
      <p:sp>
        <p:nvSpPr>
          <p:cNvPr id="777" name="Google Shape;777;p62"/>
          <p:cNvSpPr txBox="1"/>
          <p:nvPr/>
        </p:nvSpPr>
        <p:spPr>
          <a:xfrm>
            <a:off x="914400" y="2590800"/>
            <a:ext cx="1573213" cy="630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file 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descriptor table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62"/>
          <p:cNvSpPr/>
          <p:nvPr/>
        </p:nvSpPr>
        <p:spPr>
          <a:xfrm>
            <a:off x="3951288" y="2714625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pos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p62"/>
          <p:cNvSpPr/>
          <p:nvPr/>
        </p:nvSpPr>
        <p:spPr>
          <a:xfrm>
            <a:off x="3949700" y="3073400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62"/>
          <p:cNvSpPr/>
          <p:nvPr/>
        </p:nvSpPr>
        <p:spPr>
          <a:xfrm>
            <a:off x="3951288" y="2349500"/>
            <a:ext cx="1263650" cy="3651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62"/>
          <p:cNvSpPr txBox="1"/>
          <p:nvPr/>
        </p:nvSpPr>
        <p:spPr>
          <a:xfrm>
            <a:off x="4125913" y="2055813"/>
            <a:ext cx="906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2" name="Google Shape;782;p62"/>
          <p:cNvGrpSpPr/>
          <p:nvPr/>
        </p:nvGrpSpPr>
        <p:grpSpPr>
          <a:xfrm>
            <a:off x="6389688" y="1827213"/>
            <a:ext cx="1263650" cy="1460500"/>
            <a:chOff x="3792" y="2112"/>
            <a:chExt cx="796" cy="920"/>
          </a:xfrm>
        </p:grpSpPr>
        <p:sp>
          <p:nvSpPr>
            <p:cNvPr id="783" name="Google Shape;783;p62"/>
            <p:cNvSpPr/>
            <p:nvPr/>
          </p:nvSpPr>
          <p:spPr>
            <a:xfrm>
              <a:off x="3792" y="2112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access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4" name="Google Shape;784;p62"/>
            <p:cNvSpPr/>
            <p:nvPr/>
          </p:nvSpPr>
          <p:spPr>
            <a:xfrm rot="5400000">
              <a:off x="4075" y="2519"/>
              <a:ext cx="230" cy="79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...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5" name="Google Shape;785;p62"/>
            <p:cNvSpPr/>
            <p:nvPr/>
          </p:nvSpPr>
          <p:spPr>
            <a:xfrm>
              <a:off x="3792" y="2342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size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6" name="Google Shape;786;p62"/>
            <p:cNvSpPr/>
            <p:nvPr/>
          </p:nvSpPr>
          <p:spPr>
            <a:xfrm>
              <a:off x="3792" y="2572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type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87" name="Google Shape;787;p62"/>
          <p:cNvGrpSpPr/>
          <p:nvPr/>
        </p:nvGrpSpPr>
        <p:grpSpPr>
          <a:xfrm>
            <a:off x="6465888" y="3884613"/>
            <a:ext cx="1263650" cy="1460500"/>
            <a:chOff x="3792" y="3120"/>
            <a:chExt cx="796" cy="920"/>
          </a:xfrm>
        </p:grpSpPr>
        <p:sp>
          <p:nvSpPr>
            <p:cNvPr id="788" name="Google Shape;788;p62"/>
            <p:cNvSpPr/>
            <p:nvPr/>
          </p:nvSpPr>
          <p:spPr>
            <a:xfrm>
              <a:off x="3792" y="3120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access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9" name="Google Shape;789;p62"/>
            <p:cNvSpPr/>
            <p:nvPr/>
          </p:nvSpPr>
          <p:spPr>
            <a:xfrm rot="5400000">
              <a:off x="4075" y="3527"/>
              <a:ext cx="230" cy="79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...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0" name="Google Shape;790;p62"/>
            <p:cNvSpPr/>
            <p:nvPr/>
          </p:nvSpPr>
          <p:spPr>
            <a:xfrm>
              <a:off x="3792" y="3350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size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1" name="Google Shape;791;p62"/>
            <p:cNvSpPr/>
            <p:nvPr/>
          </p:nvSpPr>
          <p:spPr>
            <a:xfrm>
              <a:off x="3792" y="3580"/>
              <a:ext cx="796" cy="23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type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792" name="Google Shape;792;p62"/>
          <p:cNvCxnSpPr/>
          <p:nvPr/>
        </p:nvCxnSpPr>
        <p:spPr>
          <a:xfrm flipH="1" rot="10800000">
            <a:off x="4941888" y="1979613"/>
            <a:ext cx="1447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3" name="Google Shape;793;p62"/>
          <p:cNvGrpSpPr/>
          <p:nvPr/>
        </p:nvGrpSpPr>
        <p:grpSpPr>
          <a:xfrm>
            <a:off x="3951288" y="4037013"/>
            <a:ext cx="1263650" cy="1754187"/>
            <a:chOff x="2352" y="3089"/>
            <a:chExt cx="796" cy="1105"/>
          </a:xfrm>
        </p:grpSpPr>
        <p:sp>
          <p:nvSpPr>
            <p:cNvPr id="794" name="Google Shape;794;p62"/>
            <p:cNvSpPr/>
            <p:nvPr/>
          </p:nvSpPr>
          <p:spPr>
            <a:xfrm>
              <a:off x="2352" y="3504"/>
              <a:ext cx="796" cy="230"/>
            </a:xfrm>
            <a:prstGeom prst="rect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File pos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5" name="Google Shape;795;p62"/>
            <p:cNvSpPr/>
            <p:nvPr/>
          </p:nvSpPr>
          <p:spPr>
            <a:xfrm>
              <a:off x="2352" y="3734"/>
              <a:ext cx="796" cy="230"/>
            </a:xfrm>
            <a:prstGeom prst="rect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6" name="Google Shape;796;p62"/>
            <p:cNvSpPr/>
            <p:nvPr/>
          </p:nvSpPr>
          <p:spPr>
            <a:xfrm rot="5400000">
              <a:off x="2635" y="3681"/>
              <a:ext cx="230" cy="796"/>
            </a:xfrm>
            <a:prstGeom prst="rect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...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7" name="Google Shape;797;p62"/>
            <p:cNvSpPr/>
            <p:nvPr/>
          </p:nvSpPr>
          <p:spPr>
            <a:xfrm>
              <a:off x="2352" y="3274"/>
              <a:ext cx="796" cy="230"/>
            </a:xfrm>
            <a:prstGeom prst="rect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8" name="Google Shape;798;p62"/>
            <p:cNvSpPr txBox="1"/>
            <p:nvPr/>
          </p:nvSpPr>
          <p:spPr>
            <a:xfrm>
              <a:off x="2458" y="3089"/>
              <a:ext cx="5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/tmp/out</a:t>
              </a:r>
              <a:endParaRPr b="1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799" name="Google Shape;799;p62"/>
          <p:cNvCxnSpPr/>
          <p:nvPr/>
        </p:nvCxnSpPr>
        <p:spPr>
          <a:xfrm flipH="1" rot="10800000">
            <a:off x="4789488" y="3884613"/>
            <a:ext cx="1676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62"/>
          <p:cNvSpPr/>
          <p:nvPr/>
        </p:nvSpPr>
        <p:spPr>
          <a:xfrm rot="5400000">
            <a:off x="4398962" y="2986088"/>
            <a:ext cx="365125" cy="126365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62"/>
          <p:cNvSpPr txBox="1"/>
          <p:nvPr/>
        </p:nvSpPr>
        <p:spPr>
          <a:xfrm>
            <a:off x="468312" y="1329532"/>
            <a:ext cx="3241675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open("/tmp/out",…);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dup2(4,1);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33C0B"/>
                </a:solidFill>
                <a:latin typeface="Courier New"/>
                <a:ea typeface="Courier New"/>
                <a:cs typeface="Courier New"/>
                <a:sym typeface="Courier New"/>
              </a:rPr>
              <a:t>close(4);</a:t>
            </a:r>
            <a:endParaRPr/>
          </a:p>
        </p:txBody>
      </p:sp>
      <p:sp>
        <p:nvSpPr>
          <p:cNvPr id="802" name="Google Shape;802;p62"/>
          <p:cNvSpPr txBox="1"/>
          <p:nvPr/>
        </p:nvSpPr>
        <p:spPr>
          <a:xfrm>
            <a:off x="4038600" y="3124200"/>
            <a:ext cx="1031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4038600" y="5105400"/>
            <a:ext cx="1031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refcnt=1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62"/>
          <p:cNvSpPr/>
          <p:nvPr/>
        </p:nvSpPr>
        <p:spPr>
          <a:xfrm>
            <a:off x="1143000" y="3352800"/>
            <a:ext cx="1219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05" name="Google Shape;805;p62"/>
          <p:cNvSpPr/>
          <p:nvPr/>
        </p:nvSpPr>
        <p:spPr>
          <a:xfrm>
            <a:off x="1143000" y="3810000"/>
            <a:ext cx="1219200" cy="4572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62"/>
          <p:cNvSpPr/>
          <p:nvPr/>
        </p:nvSpPr>
        <p:spPr>
          <a:xfrm>
            <a:off x="1143000" y="4267200"/>
            <a:ext cx="1219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07" name="Google Shape;807;p62"/>
          <p:cNvSpPr/>
          <p:nvPr/>
        </p:nvSpPr>
        <p:spPr>
          <a:xfrm>
            <a:off x="1143000" y="4724400"/>
            <a:ext cx="1219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08" name="Google Shape;808;p62"/>
          <p:cNvSpPr/>
          <p:nvPr/>
        </p:nvSpPr>
        <p:spPr>
          <a:xfrm>
            <a:off x="1143000" y="5181600"/>
            <a:ext cx="1219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381000" y="3429000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fd 0</a:t>
            </a:r>
            <a:endParaRPr b="1" sz="3200">
              <a:solidFill>
                <a:srgbClr val="9966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Google Shape;810;p62"/>
          <p:cNvSpPr txBox="1"/>
          <p:nvPr/>
        </p:nvSpPr>
        <p:spPr>
          <a:xfrm>
            <a:off x="381000" y="3886200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fd 1</a:t>
            </a:r>
            <a:endParaRPr b="1" sz="3200">
              <a:solidFill>
                <a:srgbClr val="9966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Google Shape;811;p62"/>
          <p:cNvSpPr txBox="1"/>
          <p:nvPr/>
        </p:nvSpPr>
        <p:spPr>
          <a:xfrm>
            <a:off x="381000" y="4343400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fd 2</a:t>
            </a:r>
            <a:endParaRPr b="1" sz="3200">
              <a:solidFill>
                <a:srgbClr val="9966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Google Shape;812;p62"/>
          <p:cNvSpPr txBox="1"/>
          <p:nvPr/>
        </p:nvSpPr>
        <p:spPr>
          <a:xfrm>
            <a:off x="381000" y="4800600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fd 3</a:t>
            </a:r>
            <a:endParaRPr b="1" sz="3200">
              <a:solidFill>
                <a:srgbClr val="9966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Google Shape;813;p62"/>
          <p:cNvSpPr txBox="1"/>
          <p:nvPr/>
        </p:nvSpPr>
        <p:spPr>
          <a:xfrm>
            <a:off x="381000" y="5248275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6633"/>
                </a:solidFill>
                <a:latin typeface="Courier New"/>
                <a:ea typeface="Courier New"/>
                <a:cs typeface="Courier New"/>
                <a:sym typeface="Courier New"/>
              </a:rPr>
              <a:t>fd 4</a:t>
            </a:r>
            <a:endParaRPr b="1" sz="3200">
              <a:solidFill>
                <a:srgbClr val="9966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4" name="Google Shape;814;p62"/>
          <p:cNvSpPr/>
          <p:nvPr/>
        </p:nvSpPr>
        <p:spPr>
          <a:xfrm>
            <a:off x="1143000" y="5181600"/>
            <a:ext cx="1219200" cy="457200"/>
          </a:xfrm>
          <a:prstGeom prst="rect">
            <a:avLst/>
          </a:pr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5" name="Google Shape;815;p62"/>
          <p:cNvCxnSpPr/>
          <p:nvPr/>
        </p:nvCxnSpPr>
        <p:spPr>
          <a:xfrm flipH="1" rot="10800000">
            <a:off x="1981200" y="4494213"/>
            <a:ext cx="1970088" cy="992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62"/>
          <p:cNvCxnSpPr/>
          <p:nvPr/>
        </p:nvCxnSpPr>
        <p:spPr>
          <a:xfrm flipH="1" rot="10800000">
            <a:off x="2057400" y="2894013"/>
            <a:ext cx="1893888" cy="1144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7" name="Google Shape;817;p62"/>
          <p:cNvSpPr/>
          <p:nvPr/>
        </p:nvSpPr>
        <p:spPr>
          <a:xfrm>
            <a:off x="1143000" y="3810000"/>
            <a:ext cx="1219200" cy="457200"/>
          </a:xfrm>
          <a:prstGeom prst="rect">
            <a:avLst/>
          </a:pr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8" name="Google Shape;818;p62"/>
          <p:cNvCxnSpPr/>
          <p:nvPr/>
        </p:nvCxnSpPr>
        <p:spPr>
          <a:xfrm>
            <a:off x="1905000" y="4038600"/>
            <a:ext cx="1981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62"/>
          <p:cNvSpPr txBox="1"/>
          <p:nvPr/>
        </p:nvSpPr>
        <p:spPr>
          <a:xfrm>
            <a:off x="4038600" y="3124200"/>
            <a:ext cx="1031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refcnt=0</a:t>
            </a:r>
            <a:endParaRPr/>
          </a:p>
        </p:txBody>
      </p:sp>
      <p:sp>
        <p:nvSpPr>
          <p:cNvPr id="820" name="Google Shape;820;p62"/>
          <p:cNvSpPr txBox="1"/>
          <p:nvPr/>
        </p:nvSpPr>
        <p:spPr>
          <a:xfrm>
            <a:off x="4038600" y="5105400"/>
            <a:ext cx="1031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refcnt=2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Google Shape;821;p62"/>
          <p:cNvSpPr txBox="1"/>
          <p:nvPr/>
        </p:nvSpPr>
        <p:spPr>
          <a:xfrm>
            <a:off x="6378575" y="1306513"/>
            <a:ext cx="1255713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i-node table</a:t>
            </a:r>
            <a:endParaRPr/>
          </a:p>
        </p:txBody>
      </p:sp>
      <p:sp>
        <p:nvSpPr>
          <p:cNvPr id="822" name="Google Shape;822;p62"/>
          <p:cNvSpPr txBox="1"/>
          <p:nvPr/>
        </p:nvSpPr>
        <p:spPr>
          <a:xfrm>
            <a:off x="3797300" y="1647825"/>
            <a:ext cx="15636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file table </a:t>
            </a:r>
            <a:endParaRPr/>
          </a:p>
        </p:txBody>
      </p:sp>
      <p:sp>
        <p:nvSpPr>
          <p:cNvPr id="823" name="Google Shape;823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3"/>
          <p:cNvSpPr txBox="1"/>
          <p:nvPr>
            <p:ph type="title"/>
          </p:nvPr>
        </p:nvSpPr>
        <p:spPr>
          <a:xfrm>
            <a:off x="436562" y="0"/>
            <a:ext cx="8078788" cy="719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 b="0" i="0" sz="39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0" name="Google Shape;830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88" y="685800"/>
            <a:ext cx="6704012" cy="4938223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3"/>
          <p:cNvSpPr txBox="1"/>
          <p:nvPr/>
        </p:nvSpPr>
        <p:spPr>
          <a:xfrm>
            <a:off x="258763" y="5688013"/>
            <a:ext cx="89249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Process A (PA): fd1 &amp; fd20 share same file description (entry 23).  This is due to dup/dup2 or fcntl calls.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Process A (PA) &amp; Process B (PB):  fd2 (PA) and fd3 (PB) share the same file description (entry 73). This is due to a fork.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Process A (PA) &amp; Process B (PB): fd0 (PA) and fd3 share the same i-node (1976). This is due that the two processes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independently call open with the same filename.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32" name="Google Shape;832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4"/>
          <p:cNvSpPr txBox="1"/>
          <p:nvPr>
            <p:ph type="ctrTitle"/>
          </p:nvPr>
        </p:nvSpPr>
        <p:spPr>
          <a:xfrm>
            <a:off x="686209" y="2209800"/>
            <a:ext cx="7771584" cy="1469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9-UNIX File I/O Calls</a:t>
            </a:r>
            <a:endParaRPr/>
          </a:p>
        </p:txBody>
      </p:sp>
      <p:sp>
        <p:nvSpPr>
          <p:cNvPr id="838" name="Google Shape;838;p64"/>
          <p:cNvSpPr txBox="1"/>
          <p:nvPr>
            <p:ph idx="1" type="subTitle"/>
          </p:nvPr>
        </p:nvSpPr>
        <p:spPr>
          <a:xfrm>
            <a:off x="1371937" y="3886152"/>
            <a:ext cx="6400128" cy="175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Program Interface 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3-4</a:t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06400" y="381000"/>
            <a:ext cx="8204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Unix File Input/Output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57200" y="1341438"/>
            <a:ext cx="613092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: the process that copies data between memory and external devices</a:t>
            </a:r>
            <a:endParaRPr/>
          </a:p>
          <a:p>
            <a:pPr indent="6367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work at the byte level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 works at the block level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I/O converts the byte level access to block level operations</a:t>
            </a:r>
            <a:endParaRPr/>
          </a:p>
          <a:p>
            <a:pPr indent="6367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6858000" y="1905000"/>
            <a:ext cx="1600200" cy="7620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6858000" y="2667000"/>
            <a:ext cx="1600200" cy="7620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I/O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6858000" y="3429000"/>
            <a:ext cx="1600200" cy="762000"/>
          </a:xfrm>
          <a:prstGeom prst="rect">
            <a:avLst/>
          </a:prstGeom>
          <a:solidFill>
            <a:srgbClr val="66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858000" y="4191000"/>
            <a:ext cx="1600200" cy="762000"/>
          </a:xfrm>
          <a:prstGeom prst="rect">
            <a:avLst/>
          </a:prstGeom>
          <a:solidFill>
            <a:srgbClr val="8DA9DB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Drive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6986588" y="5183188"/>
            <a:ext cx="1236662" cy="63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</a:t>
            </a:r>
            <a:endParaRPr/>
          </a:p>
          <a:p>
            <a:pPr indent="-342900" lvl="0" marL="342900" marR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Layering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678180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838200" y="39688"/>
            <a:ext cx="8078788" cy="95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 (1 of 5)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447800"/>
            <a:ext cx="835342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a file informs the kernel that an application wants to access a file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the kernel to set aside resources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file descriptor on success,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rPr b="0" i="0" lang="en-US" sz="31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or -1 on error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</a:pPr>
            <a:r>
              <a:t/>
            </a:r>
            <a:endParaRPr b="0" i="0" sz="27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</a:pPr>
            <a:b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7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09600" y="39688"/>
            <a:ext cx="8307388" cy="95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b="0" i="0" lang="en-US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 (2 of 5)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26739" y="1030607"/>
            <a:ext cx="8638223" cy="175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1" marL="51429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9"/>
              <a:buFont typeface="Arial"/>
              <a:buNone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Call:</a:t>
            </a:r>
            <a:b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7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381000" y="2679772"/>
            <a:ext cx="12879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1" sz="3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710882" y="5668785"/>
            <a:ext cx="78247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a const char *pathname means that the program can't change the data that pathname points to through the pathname pointer!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1447800" y="1030607"/>
            <a:ext cx="7469188" cy="1323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&lt;sys/stat.h&gt;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&lt;fcntl.h&gt;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(const char *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pathname,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 /* mode_t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*/);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1736904" y="2679772"/>
            <a:ext cx="6819431" cy="25545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Open new or existing file for reading and writing, truncating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to zero bytes; file permissions read+write for owner, nothing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for all others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 =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(“myfile”, O_RDWR | O_CREAT |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O_TRUNC,  S_IRUSR | S_IWUSR);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(fd == 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errExit(“open”);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62000" y="0"/>
            <a:ext cx="8078787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  (3 of 5)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56920" y="1447800"/>
            <a:ext cx="80645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indicating access type: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O_RDONLY : read only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O_WRONLY : write only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O_RDWR: read/write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O_CREAT: create the file if doesn’t exist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O_APPEND: write at end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O_TRUNC:  Truncate exist file to zero length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bitwise – inclusive – or  them</a:t>
            </a:r>
            <a:endParaRPr/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  O_WRONLY   |   O_APPEND</a:t>
            </a:r>
            <a:endParaRPr/>
          </a:p>
          <a:p>
            <a:pPr indent="-190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1" lvl="1" marL="51429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Table 4-3 (in LPI, page 74)</a:t>
            </a:r>
            <a:endParaRPr/>
          </a:p>
          <a:p>
            <a:pPr indent="31704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b="0" i="0" sz="31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671513" y="569913"/>
            <a:ext cx="83248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28">
              <a:solidFill>
                <a:srgbClr val="5723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579438" y="152401"/>
            <a:ext cx="85074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 (4 of 5)</a:t>
            </a:r>
            <a:endParaRPr b="0" i="0" sz="399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579438" y="1432084"/>
            <a:ext cx="7816850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32" lvl="0" marL="171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mode values (file permissions)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67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S_IRUSR: read permission, owner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S_IWUSR: write permission, owner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S_IROTH: read permission, others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S_IWOTH: write permission, others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32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67" lvl="0" marL="17143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for more information, please do 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man 2 open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all modes values.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70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70">
              <a:solidFill>
                <a:srgbClr val="8888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