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7" r:id="rId14"/>
    <p:sldId id="270" r:id="rId15"/>
    <p:sldId id="271" r:id="rId16"/>
    <p:sldId id="275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4817-E9A0-4770-B89E-96C05E3C3D4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2" y="412125"/>
            <a:ext cx="9865217" cy="55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Diagrams -</a:t>
            </a:r>
            <a:r>
              <a:rPr lang="en-US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2096294"/>
            <a:ext cx="466725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altLang="en-US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</a:t>
            </a:r>
            <a:r>
              <a:rPr lang="en-GB" altLang="en-US" b="1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69" y="899795"/>
            <a:ext cx="5108321" cy="5377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altLang="en-US" b="1" u="sng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Deployment-</a:t>
            </a:r>
            <a:r>
              <a:rPr lang="en-US" b="1" u="sng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38" y="1327150"/>
            <a:ext cx="2372479" cy="4657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22238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GB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Diagrams </a:t>
            </a:r>
            <a:endParaRPr lang="en-US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80" y="1576070"/>
            <a:ext cx="4415790" cy="402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Tasks Distribution</a:t>
            </a:r>
            <a:endParaRPr lang="en-US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820484"/>
              </p:ext>
            </p:extLst>
          </p:nvPr>
        </p:nvGraphicFramePr>
        <p:xfrm>
          <a:off x="414337" y="1271588"/>
          <a:ext cx="10929938" cy="3808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581"/>
                <a:gridCol w="7495357"/>
              </a:tblGrid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Members 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7263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Talal</a:t>
                      </a:r>
                      <a:r>
                        <a:rPr lang="en-GB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Ahmad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</a:t>
                      </a:r>
                      <a:r>
                        <a:rPr lang="en-GB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GUI Frontpage.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 Interfaces-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Designing and Coding for GUI.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57263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Mohib</a:t>
                      </a:r>
                      <a:r>
                        <a:rPr lang="en-GB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Younis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Loading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Dataset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Dataset.py file.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57263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Adil</a:t>
                      </a:r>
                      <a:r>
                        <a:rPr lang="en-GB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Riaz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Model.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Model.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Tools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&amp; Technologies</a:t>
            </a:r>
            <a:endParaRPr lang="en-US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3" name="Picture 2" descr="t_500x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1295400"/>
            <a:ext cx="1233170" cy="1233170"/>
          </a:xfrm>
          <a:prstGeom prst="rect">
            <a:avLst/>
          </a:prstGeom>
        </p:spPr>
      </p:pic>
      <p:pic>
        <p:nvPicPr>
          <p:cNvPr id="5" name="Picture 4" descr="t_500x300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75" y="2923540"/>
            <a:ext cx="1004570" cy="1119505"/>
          </a:xfrm>
          <a:prstGeom prst="rect">
            <a:avLst/>
          </a:prstGeom>
        </p:spPr>
      </p:pic>
      <p:pic>
        <p:nvPicPr>
          <p:cNvPr id="11" name="Picture 10" descr="t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35" y="4438015"/>
            <a:ext cx="1466850" cy="1524000"/>
          </a:xfrm>
          <a:prstGeom prst="rect">
            <a:avLst/>
          </a:prstGeom>
        </p:spPr>
      </p:pic>
      <p:pic>
        <p:nvPicPr>
          <p:cNvPr id="12" name="Picture 11" descr="t_500x300 (2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450" y="1112520"/>
            <a:ext cx="3073400" cy="1203325"/>
          </a:xfrm>
          <a:prstGeom prst="rect">
            <a:avLst/>
          </a:prstGeom>
        </p:spPr>
      </p:pic>
      <p:pic>
        <p:nvPicPr>
          <p:cNvPr id="14" name="Picture 13" descr="th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5070" y="2923540"/>
            <a:ext cx="1383030" cy="1383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Screen Shots</a:t>
            </a:r>
            <a:endParaRPr lang="en-US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90" y="1369470"/>
            <a:ext cx="8471360" cy="447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Future Project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endParaRPr lang="en-US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996631"/>
              </p:ext>
            </p:extLst>
          </p:nvPr>
        </p:nvGraphicFramePr>
        <p:xfrm>
          <a:off x="414337" y="1271589"/>
          <a:ext cx="10929938" cy="3166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581"/>
                <a:gridCol w="7495357"/>
              </a:tblGrid>
              <a:tr h="42006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84236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&amp; Coding of Project</a:t>
                      </a:r>
                    </a:p>
                    <a:p>
                      <a:pPr algn="l"/>
                      <a:r>
                        <a:rPr lang="en-GB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Feedback, Session, Gallery Pages &amp; other Pages</a:t>
                      </a:r>
                      <a:endParaRPr lang="en-GB" sz="2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February To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31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March 2022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4939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Reports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April 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20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2022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69720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of Project Module wise &amp; Finishing</a:t>
                      </a:r>
                      <a:r>
                        <a:rPr lang="en-GB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Code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April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30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 2022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4337" y="4562841"/>
          <a:ext cx="10929938" cy="523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581"/>
                <a:gridCol w="7495357"/>
              </a:tblGrid>
              <a:tr h="52350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Project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May 2022 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20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2022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93773"/>
              </p:ext>
            </p:extLst>
          </p:nvPr>
        </p:nvGraphicFramePr>
        <p:xfrm>
          <a:off x="414337" y="5086346"/>
          <a:ext cx="10929938" cy="557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581"/>
                <a:gridCol w="7495357"/>
              </a:tblGrid>
              <a:tr h="557213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of Project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To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Finish Date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624012"/>
            <a:ext cx="7810500" cy="423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4" y="2543175"/>
            <a:ext cx="9144000" cy="1251744"/>
          </a:xfrm>
        </p:spPr>
        <p:txBody>
          <a:bodyPr>
            <a:normAutofit/>
          </a:bodyPr>
          <a:lstStyle/>
          <a:p>
            <a:r>
              <a:rPr lang="en-GB" alt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Intelligent </a:t>
            </a:r>
            <a:r>
              <a:rPr lang="en-GB" alt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Intrusion Detection System(IIDS)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0010" y="4310069"/>
            <a:ext cx="4781548" cy="1333835"/>
          </a:xfrm>
        </p:spPr>
        <p:txBody>
          <a:bodyPr>
            <a:normAutofit/>
          </a:bodyPr>
          <a:lstStyle/>
          <a:p>
            <a:pPr algn="l"/>
            <a:r>
              <a:rPr lang="en-GB" altLang="en-US" dirty="0"/>
              <a:t>Mohib Younis   </a:t>
            </a:r>
            <a:r>
              <a:rPr lang="en-US" dirty="0"/>
              <a:t>   1</a:t>
            </a:r>
            <a:r>
              <a:rPr lang="en-GB" altLang="en-US" dirty="0"/>
              <a:t>8</a:t>
            </a:r>
            <a:r>
              <a:rPr lang="en-US" dirty="0"/>
              <a:t>-ARID-</a:t>
            </a:r>
            <a:r>
              <a:rPr lang="en-GB" altLang="en-US" dirty="0"/>
              <a:t>2638</a:t>
            </a:r>
            <a:endParaRPr lang="en-US" dirty="0"/>
          </a:p>
          <a:p>
            <a:pPr algn="l"/>
            <a:r>
              <a:rPr lang="en-GB" altLang="en-US" dirty="0"/>
              <a:t>Adil Riaz      </a:t>
            </a:r>
            <a:r>
              <a:rPr lang="en-US" dirty="0"/>
              <a:t>         1</a:t>
            </a:r>
            <a:r>
              <a:rPr lang="en-GB" altLang="en-US" dirty="0"/>
              <a:t>8</a:t>
            </a:r>
            <a:r>
              <a:rPr lang="en-US" dirty="0"/>
              <a:t>-ARID-</a:t>
            </a:r>
            <a:r>
              <a:rPr lang="en-GB" altLang="en-US" dirty="0"/>
              <a:t>2597</a:t>
            </a:r>
            <a:endParaRPr lang="en-US" dirty="0"/>
          </a:p>
          <a:p>
            <a:pPr algn="l"/>
            <a:r>
              <a:rPr lang="en-GB" altLang="en-US" dirty="0"/>
              <a:t>Talal Ahmad</a:t>
            </a:r>
            <a:r>
              <a:rPr lang="en-US" dirty="0"/>
              <a:t>        </a:t>
            </a:r>
            <a:r>
              <a:rPr lang="en-US" dirty="0" smtClean="0"/>
              <a:t> 1</a:t>
            </a:r>
            <a:r>
              <a:rPr lang="en-GB" altLang="en-US" dirty="0"/>
              <a:t>8</a:t>
            </a:r>
            <a:r>
              <a:rPr lang="en-US" dirty="0"/>
              <a:t>-ARID-</a:t>
            </a:r>
            <a:r>
              <a:rPr lang="en-GB" altLang="en-US" dirty="0"/>
              <a:t>2715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" y="1311"/>
            <a:ext cx="1690688" cy="1627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229853" y="1"/>
            <a:ext cx="1952624" cy="16287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8784" y="168709"/>
            <a:ext cx="83867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PMAS-Arid Agriculture </a:t>
            </a:r>
            <a:r>
              <a:rPr lang="en-US" sz="2800" dirty="0" smtClean="0"/>
              <a:t>University- </a:t>
            </a:r>
            <a:r>
              <a:rPr lang="en-US" sz="2800" dirty="0"/>
              <a:t>Rawalpindi</a:t>
            </a:r>
            <a:br>
              <a:rPr lang="en-US" sz="2800" dirty="0"/>
            </a:br>
            <a:r>
              <a:rPr lang="en-US" sz="2800" dirty="0"/>
              <a:t>University Institute of Information Technology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3509958" y="6168244"/>
            <a:ext cx="5181600" cy="4572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135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Supervisor : </a:t>
            </a:r>
            <a:r>
              <a:rPr lang="en-GB" altLang="en-US" sz="2400" b="1" dirty="0" smtClean="0">
                <a:solidFill>
                  <a:schemeClr val="tx1"/>
                </a:solidFill>
              </a:rPr>
              <a:t>Mr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  <a:r>
              <a:rPr lang="en-GB" altLang="en-US" sz="2400" b="1" dirty="0">
                <a:solidFill>
                  <a:schemeClr val="tx1"/>
                </a:solidFill>
              </a:rPr>
              <a:t>Zeeshan Javed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Existing System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Problem Solution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Project Scope 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Project Objective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Diagrams  - </a:t>
            </a:r>
            <a:r>
              <a:rPr lang="en-GB" altLang="en-US" sz="2400" b="1" u="sng" dirty="0" smtClean="0">
                <a:latin typeface="Times New Roman" panose="02020603050405020304" pitchFamily="18" charset="0"/>
              </a:rPr>
              <a:t>Use case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2400" b="1" u="sng" dirty="0" smtClean="0">
                <a:latin typeface="Times New Roman" panose="02020603050405020304" pitchFamily="18" charset="0"/>
              </a:rPr>
              <a:t>Class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2400" b="1" u="sng" dirty="0" smtClean="0">
                <a:latin typeface="Times New Roman" panose="02020603050405020304" pitchFamily="18" charset="0"/>
              </a:rPr>
              <a:t>Sequance,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2400" b="1" u="sng" dirty="0" smtClean="0">
                <a:latin typeface="Times New Roman" panose="02020603050405020304" pitchFamily="18" charset="0"/>
              </a:rPr>
              <a:t>Component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,  </a:t>
            </a:r>
            <a:r>
              <a:rPr lang="en-GB" altLang="en-US" sz="2400" b="1" u="sng" dirty="0" smtClean="0">
                <a:latin typeface="Times New Roman" panose="02020603050405020304" pitchFamily="18" charset="0"/>
              </a:rPr>
              <a:t>Activity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2400" b="1" u="sng" dirty="0" smtClean="0">
                <a:latin typeface="Times New Roman" panose="02020603050405020304" pitchFamily="18" charset="0"/>
              </a:rPr>
              <a:t>Deployment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Tools and Technologies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Task Distribution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Screenshots 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Future Project Schedule</a:t>
            </a:r>
          </a:p>
          <a:p>
            <a:pPr>
              <a:lnSpc>
                <a:spcPct val="150000"/>
              </a:lnSpc>
            </a:pPr>
            <a:endParaRPr lang="en-GB" altLang="en-US" sz="36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GB" alt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IIDS system handle various sensitive user data that are prone by various attack from both internal and external intruders.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GB" alt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 Based Intrusion Detecting System(NIDS) detects malicious traffic on Network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>
              <a:lnSpc>
                <a:spcPct val="250000"/>
              </a:lnSpc>
            </a:pPr>
            <a:r>
              <a:rPr lang="en-GB" alt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Host-based </a:t>
            </a:r>
            <a:r>
              <a:rPr lang="en-GB" alt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Intrusion Detecting System(NIDS) monitors the computer insfastructure on which it is installed.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250000"/>
              </a:lnSpc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Existing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exists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some existing system related to our project are as follows: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IoTBot-IDS: This system used statistical approach to detect botnet and DDoS attacks and lacks the realtime detection of malwares.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Intrusion detection aware componenet-based </a:t>
            </a:r>
            <a:r>
              <a:rPr lang="en-GB" altLang="en-US"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GB" alt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Component </a:t>
            </a:r>
            <a:r>
              <a:rPr lang="en-GB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based Software engineering (CBSE) increases the reusability of software and hence decreases software development time and cost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Existing security mecahnisms protect computers and networks from unauthorized use through passwords.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If these access controls are compromised or bypassed an intruder may gain unauthorized access and can cause great damage to user’s data.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system cannot rely on access control mechanisms to safegaurd from penetration or insider attack.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combaning both (Network Intrusion Detection System ) NIDS and (Host Intrusion Detection System 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HIDS collaboratively an effect deep learning approach is propsed by modeling a </a:t>
            </a:r>
            <a:r>
              <a:rPr lang="en-GB" alt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deep-neural Network </a:t>
            </a:r>
            <a:r>
              <a:rPr lang="en-GB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(DNN) </a:t>
            </a:r>
            <a:r>
              <a:rPr lang="en-GB" alt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 detect </a:t>
            </a:r>
            <a:r>
              <a:rPr lang="en-GB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cyberattack proactively.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CTU-13 and CTU-IoT </a:t>
            </a:r>
            <a:r>
              <a:rPr lang="en-GB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datasets in indentifing whether network traffic behaviour is normal or </a:t>
            </a:r>
            <a:r>
              <a:rPr lang="en-GB" alt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abnormal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ehaviour and audit trails are used to detect abusive user activity and distinguish authorized user behaviour. 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Scope of the Project is three-fold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endParaRPr lang="en-GB" alt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n-GB" alt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IIDS can analyse encrypted data and communications activity .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IIDS will collect network flow and packets to analyse behaviour of user.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n-GB" alt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demand of Network is increasing day-to-day to detect the unknown attacks and botnets through realtime monitoring through user’s behaviour.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743200" algn="ctr"/>
                <a:tab pos="5486400" algn="r"/>
                <a:tab pos="457200" algn="l"/>
              </a:tabLst>
            </a:pPr>
            <a:r>
              <a:rPr lang="en-GB" alt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monior the traffic flow for any malicious activity of a network in real-time.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43200" algn="ctr"/>
                <a:tab pos="5486400" algn="r"/>
                <a:tab pos="457200" algn="l"/>
              </a:tabLst>
            </a:pP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743200" algn="ctr"/>
                <a:tab pos="5486400" algn="r"/>
                <a:tab pos="457200" algn="l"/>
              </a:tabLst>
            </a:pPr>
            <a:r>
              <a:rPr lang="en-GB" alt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prevent abuse or overload from bandwidth and Denail of Service (DoS) attack.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743200" algn="ctr"/>
                <a:tab pos="5486400" algn="r"/>
                <a:tab pos="457200" algn="l"/>
              </a:tabLst>
            </a:pP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743200" algn="ctr"/>
                <a:tab pos="5486400" algn="r"/>
                <a:tab pos="457200" algn="l"/>
              </a:tabLst>
            </a:pPr>
            <a:r>
              <a:rPr lang="en-GB" alt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develop an Intrusion Detection System for Window-based operating System.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43200" algn="ctr"/>
                <a:tab pos="5486400" algn="r"/>
                <a:tab pos="457200" algn="l"/>
              </a:tabLst>
            </a:pP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Provide an easy to use interface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 users.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>
            <a:fillRect/>
          </a:stretch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680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Wingdings 3</vt:lpstr>
      <vt:lpstr>Office Theme</vt:lpstr>
      <vt:lpstr>PowerPoint Presentation</vt:lpstr>
      <vt:lpstr>Intelligent Intrusion Detection System(IIDS) </vt:lpstr>
      <vt:lpstr>Contents</vt:lpstr>
      <vt:lpstr>Introduction</vt:lpstr>
      <vt:lpstr>Existing System</vt:lpstr>
      <vt:lpstr>Problem Statement</vt:lpstr>
      <vt:lpstr>Proposed Solution</vt:lpstr>
      <vt:lpstr>Project Scope</vt:lpstr>
      <vt:lpstr>Project Objectives</vt:lpstr>
      <vt:lpstr>Diagrams -Use Case Diagram</vt:lpstr>
      <vt:lpstr>Activity Diagram</vt:lpstr>
      <vt:lpstr>Deployment- Diagram</vt:lpstr>
      <vt:lpstr>Component-Diagrams </vt:lpstr>
      <vt:lpstr>Tasks Distribution</vt:lpstr>
      <vt:lpstr>Tools &amp; Technologies</vt:lpstr>
      <vt:lpstr>Screen Shots</vt:lpstr>
      <vt:lpstr>Future Project Schedule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</dc:creator>
  <cp:lastModifiedBy>Ch Talal Tj</cp:lastModifiedBy>
  <cp:revision>70</cp:revision>
  <dcterms:created xsi:type="dcterms:W3CDTF">2022-01-10T02:16:00Z</dcterms:created>
  <dcterms:modified xsi:type="dcterms:W3CDTF">2022-04-14T19:49:02Z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F5FF03613AF94D3FB791A2D2564FC430</vt:lpwstr>
  </property>
  <property fmtid="{D5CDD505-2E9C-101B-9397-08002B2CF9AE}" pid="3" name="KSOProductBuildVer">
    <vt:lpwstr>1033-11.2.0.10443</vt:lpwstr>
  </property>
</Properties>
</file>