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179F-F867-4647-A79C-5B5DF95A25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311772-1252-45FC-A9CD-02B6FEDC1C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91082B-C9E9-4C99-822A-476368198B98}"/>
              </a:ext>
            </a:extLst>
          </p:cNvPr>
          <p:cNvSpPr>
            <a:spLocks noGrp="1"/>
          </p:cNvSpPr>
          <p:nvPr>
            <p:ph type="dt" sz="half" idx="10"/>
          </p:nvPr>
        </p:nvSpPr>
        <p:spPr/>
        <p:txBody>
          <a:bodyPr/>
          <a:lstStyle/>
          <a:p>
            <a:fld id="{6913C709-FF8A-4F1F-910A-6ACE8CCA0503}" type="datetimeFigureOut">
              <a:rPr lang="en-US" smtClean="0"/>
              <a:t>08-Jan-21</a:t>
            </a:fld>
            <a:endParaRPr lang="en-US"/>
          </a:p>
        </p:txBody>
      </p:sp>
      <p:sp>
        <p:nvSpPr>
          <p:cNvPr id="5" name="Footer Placeholder 4">
            <a:extLst>
              <a:ext uri="{FF2B5EF4-FFF2-40B4-BE49-F238E27FC236}">
                <a16:creationId xmlns:a16="http://schemas.microsoft.com/office/drawing/2014/main" id="{457719A3-1CD2-44FD-BE4D-CE35D3AD3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4112A8-34C6-48A8-A397-B092161A547B}"/>
              </a:ext>
            </a:extLst>
          </p:cNvPr>
          <p:cNvSpPr>
            <a:spLocks noGrp="1"/>
          </p:cNvSpPr>
          <p:nvPr>
            <p:ph type="sldNum" sz="quarter" idx="12"/>
          </p:nvPr>
        </p:nvSpPr>
        <p:spPr/>
        <p:txBody>
          <a:bodyPr/>
          <a:lstStyle/>
          <a:p>
            <a:fld id="{89E0750C-7509-4FD5-A6D0-C6DFC5BE9525}" type="slidenum">
              <a:rPr lang="en-US" smtClean="0"/>
              <a:t>‹#›</a:t>
            </a:fld>
            <a:endParaRPr lang="en-US"/>
          </a:p>
        </p:txBody>
      </p:sp>
    </p:spTree>
    <p:extLst>
      <p:ext uri="{BB962C8B-B14F-4D97-AF65-F5344CB8AC3E}">
        <p14:creationId xmlns:p14="http://schemas.microsoft.com/office/powerpoint/2010/main" val="288813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AE14-BA51-4CA6-BA9A-B3DEC3CA6F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B745E7-ED47-47E3-AB71-A1FDD54763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8C2920-CBA1-4668-9F22-898AE01A4ADD}"/>
              </a:ext>
            </a:extLst>
          </p:cNvPr>
          <p:cNvSpPr>
            <a:spLocks noGrp="1"/>
          </p:cNvSpPr>
          <p:nvPr>
            <p:ph type="dt" sz="half" idx="10"/>
          </p:nvPr>
        </p:nvSpPr>
        <p:spPr/>
        <p:txBody>
          <a:bodyPr/>
          <a:lstStyle/>
          <a:p>
            <a:fld id="{6913C709-FF8A-4F1F-910A-6ACE8CCA0503}" type="datetimeFigureOut">
              <a:rPr lang="en-US" smtClean="0"/>
              <a:t>08-Jan-21</a:t>
            </a:fld>
            <a:endParaRPr lang="en-US"/>
          </a:p>
        </p:txBody>
      </p:sp>
      <p:sp>
        <p:nvSpPr>
          <p:cNvPr id="5" name="Footer Placeholder 4">
            <a:extLst>
              <a:ext uri="{FF2B5EF4-FFF2-40B4-BE49-F238E27FC236}">
                <a16:creationId xmlns:a16="http://schemas.microsoft.com/office/drawing/2014/main" id="{54550444-EF88-4F2C-82BD-084D9790B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F05A9-C74D-4523-AF96-AF50E1B495CF}"/>
              </a:ext>
            </a:extLst>
          </p:cNvPr>
          <p:cNvSpPr>
            <a:spLocks noGrp="1"/>
          </p:cNvSpPr>
          <p:nvPr>
            <p:ph type="sldNum" sz="quarter" idx="12"/>
          </p:nvPr>
        </p:nvSpPr>
        <p:spPr/>
        <p:txBody>
          <a:bodyPr/>
          <a:lstStyle/>
          <a:p>
            <a:fld id="{89E0750C-7509-4FD5-A6D0-C6DFC5BE9525}" type="slidenum">
              <a:rPr lang="en-US" smtClean="0"/>
              <a:t>‹#›</a:t>
            </a:fld>
            <a:endParaRPr lang="en-US"/>
          </a:p>
        </p:txBody>
      </p:sp>
    </p:spTree>
    <p:extLst>
      <p:ext uri="{BB962C8B-B14F-4D97-AF65-F5344CB8AC3E}">
        <p14:creationId xmlns:p14="http://schemas.microsoft.com/office/powerpoint/2010/main" val="1354539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83978C-79AD-4944-A9C4-A054B11AF8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287615-60A2-4B9C-AB1D-98A6E6E1DC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E039C7-ED7F-467F-B0E6-8DE802FC1C73}"/>
              </a:ext>
            </a:extLst>
          </p:cNvPr>
          <p:cNvSpPr>
            <a:spLocks noGrp="1"/>
          </p:cNvSpPr>
          <p:nvPr>
            <p:ph type="dt" sz="half" idx="10"/>
          </p:nvPr>
        </p:nvSpPr>
        <p:spPr/>
        <p:txBody>
          <a:bodyPr/>
          <a:lstStyle/>
          <a:p>
            <a:fld id="{6913C709-FF8A-4F1F-910A-6ACE8CCA0503}" type="datetimeFigureOut">
              <a:rPr lang="en-US" smtClean="0"/>
              <a:t>08-Jan-21</a:t>
            </a:fld>
            <a:endParaRPr lang="en-US"/>
          </a:p>
        </p:txBody>
      </p:sp>
      <p:sp>
        <p:nvSpPr>
          <p:cNvPr id="5" name="Footer Placeholder 4">
            <a:extLst>
              <a:ext uri="{FF2B5EF4-FFF2-40B4-BE49-F238E27FC236}">
                <a16:creationId xmlns:a16="http://schemas.microsoft.com/office/drawing/2014/main" id="{4DF7B1EC-BA81-48D9-997F-0CDF669E4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FD237-BB82-486B-ABE0-88D3CED2A214}"/>
              </a:ext>
            </a:extLst>
          </p:cNvPr>
          <p:cNvSpPr>
            <a:spLocks noGrp="1"/>
          </p:cNvSpPr>
          <p:nvPr>
            <p:ph type="sldNum" sz="quarter" idx="12"/>
          </p:nvPr>
        </p:nvSpPr>
        <p:spPr/>
        <p:txBody>
          <a:bodyPr/>
          <a:lstStyle/>
          <a:p>
            <a:fld id="{89E0750C-7509-4FD5-A6D0-C6DFC5BE9525}" type="slidenum">
              <a:rPr lang="en-US" smtClean="0"/>
              <a:t>‹#›</a:t>
            </a:fld>
            <a:endParaRPr lang="en-US"/>
          </a:p>
        </p:txBody>
      </p:sp>
    </p:spTree>
    <p:extLst>
      <p:ext uri="{BB962C8B-B14F-4D97-AF65-F5344CB8AC3E}">
        <p14:creationId xmlns:p14="http://schemas.microsoft.com/office/powerpoint/2010/main" val="21459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F5BD-CB83-4EE6-B63C-DDC39FDC55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FBC03A-DD03-4992-AE13-C5BC1DCA17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B9370-DE26-4D1B-9B03-F457BE0C2EEB}"/>
              </a:ext>
            </a:extLst>
          </p:cNvPr>
          <p:cNvSpPr>
            <a:spLocks noGrp="1"/>
          </p:cNvSpPr>
          <p:nvPr>
            <p:ph type="dt" sz="half" idx="10"/>
          </p:nvPr>
        </p:nvSpPr>
        <p:spPr/>
        <p:txBody>
          <a:bodyPr/>
          <a:lstStyle/>
          <a:p>
            <a:fld id="{6913C709-FF8A-4F1F-910A-6ACE8CCA0503}" type="datetimeFigureOut">
              <a:rPr lang="en-US" smtClean="0"/>
              <a:t>08-Jan-21</a:t>
            </a:fld>
            <a:endParaRPr lang="en-US"/>
          </a:p>
        </p:txBody>
      </p:sp>
      <p:sp>
        <p:nvSpPr>
          <p:cNvPr id="5" name="Footer Placeholder 4">
            <a:extLst>
              <a:ext uri="{FF2B5EF4-FFF2-40B4-BE49-F238E27FC236}">
                <a16:creationId xmlns:a16="http://schemas.microsoft.com/office/drawing/2014/main" id="{F419DB1D-C636-4C42-ABFF-0DA8A326E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6C0BB-B953-4CBD-B42E-5AB7EC8119A3}"/>
              </a:ext>
            </a:extLst>
          </p:cNvPr>
          <p:cNvSpPr>
            <a:spLocks noGrp="1"/>
          </p:cNvSpPr>
          <p:nvPr>
            <p:ph type="sldNum" sz="quarter" idx="12"/>
          </p:nvPr>
        </p:nvSpPr>
        <p:spPr/>
        <p:txBody>
          <a:bodyPr/>
          <a:lstStyle/>
          <a:p>
            <a:fld id="{89E0750C-7509-4FD5-A6D0-C6DFC5BE9525}" type="slidenum">
              <a:rPr lang="en-US" smtClean="0"/>
              <a:t>‹#›</a:t>
            </a:fld>
            <a:endParaRPr lang="en-US"/>
          </a:p>
        </p:txBody>
      </p:sp>
    </p:spTree>
    <p:extLst>
      <p:ext uri="{BB962C8B-B14F-4D97-AF65-F5344CB8AC3E}">
        <p14:creationId xmlns:p14="http://schemas.microsoft.com/office/powerpoint/2010/main" val="210112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1143B-7609-42C1-B8EC-1E7E03091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2AA4A2-9021-4D22-AB05-087F381CE0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A430EA-9A37-4B01-B6F8-42DB13197AFA}"/>
              </a:ext>
            </a:extLst>
          </p:cNvPr>
          <p:cNvSpPr>
            <a:spLocks noGrp="1"/>
          </p:cNvSpPr>
          <p:nvPr>
            <p:ph type="dt" sz="half" idx="10"/>
          </p:nvPr>
        </p:nvSpPr>
        <p:spPr/>
        <p:txBody>
          <a:bodyPr/>
          <a:lstStyle/>
          <a:p>
            <a:fld id="{6913C709-FF8A-4F1F-910A-6ACE8CCA0503}" type="datetimeFigureOut">
              <a:rPr lang="en-US" smtClean="0"/>
              <a:t>08-Jan-21</a:t>
            </a:fld>
            <a:endParaRPr lang="en-US"/>
          </a:p>
        </p:txBody>
      </p:sp>
      <p:sp>
        <p:nvSpPr>
          <p:cNvPr id="5" name="Footer Placeholder 4">
            <a:extLst>
              <a:ext uri="{FF2B5EF4-FFF2-40B4-BE49-F238E27FC236}">
                <a16:creationId xmlns:a16="http://schemas.microsoft.com/office/drawing/2014/main" id="{5BF0C87B-6A2F-4E75-9529-ABF802F4A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FB7137-9E7B-4713-8FC3-F1227F549B64}"/>
              </a:ext>
            </a:extLst>
          </p:cNvPr>
          <p:cNvSpPr>
            <a:spLocks noGrp="1"/>
          </p:cNvSpPr>
          <p:nvPr>
            <p:ph type="sldNum" sz="quarter" idx="12"/>
          </p:nvPr>
        </p:nvSpPr>
        <p:spPr/>
        <p:txBody>
          <a:bodyPr/>
          <a:lstStyle/>
          <a:p>
            <a:fld id="{89E0750C-7509-4FD5-A6D0-C6DFC5BE9525}" type="slidenum">
              <a:rPr lang="en-US" smtClean="0"/>
              <a:t>‹#›</a:t>
            </a:fld>
            <a:endParaRPr lang="en-US"/>
          </a:p>
        </p:txBody>
      </p:sp>
    </p:spTree>
    <p:extLst>
      <p:ext uri="{BB962C8B-B14F-4D97-AF65-F5344CB8AC3E}">
        <p14:creationId xmlns:p14="http://schemas.microsoft.com/office/powerpoint/2010/main" val="229267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CA37E-8462-4E38-AF61-D182E7704A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0B2455-B27B-4E1D-9340-A795B5F7C8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8F67F6-A694-4F03-8F64-0991F2DF3E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57D234-9832-4ED5-975A-7686D6BEE640}"/>
              </a:ext>
            </a:extLst>
          </p:cNvPr>
          <p:cNvSpPr>
            <a:spLocks noGrp="1"/>
          </p:cNvSpPr>
          <p:nvPr>
            <p:ph type="dt" sz="half" idx="10"/>
          </p:nvPr>
        </p:nvSpPr>
        <p:spPr/>
        <p:txBody>
          <a:bodyPr/>
          <a:lstStyle/>
          <a:p>
            <a:fld id="{6913C709-FF8A-4F1F-910A-6ACE8CCA0503}" type="datetimeFigureOut">
              <a:rPr lang="en-US" smtClean="0"/>
              <a:t>08-Jan-21</a:t>
            </a:fld>
            <a:endParaRPr lang="en-US"/>
          </a:p>
        </p:txBody>
      </p:sp>
      <p:sp>
        <p:nvSpPr>
          <p:cNvPr id="6" name="Footer Placeholder 5">
            <a:extLst>
              <a:ext uri="{FF2B5EF4-FFF2-40B4-BE49-F238E27FC236}">
                <a16:creationId xmlns:a16="http://schemas.microsoft.com/office/drawing/2014/main" id="{C54D237F-055C-42B5-BB52-31FE76EDBB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BFCBE7-E2A3-4A97-90AC-3D445C58184F}"/>
              </a:ext>
            </a:extLst>
          </p:cNvPr>
          <p:cNvSpPr>
            <a:spLocks noGrp="1"/>
          </p:cNvSpPr>
          <p:nvPr>
            <p:ph type="sldNum" sz="quarter" idx="12"/>
          </p:nvPr>
        </p:nvSpPr>
        <p:spPr/>
        <p:txBody>
          <a:bodyPr/>
          <a:lstStyle/>
          <a:p>
            <a:fld id="{89E0750C-7509-4FD5-A6D0-C6DFC5BE9525}" type="slidenum">
              <a:rPr lang="en-US" smtClean="0"/>
              <a:t>‹#›</a:t>
            </a:fld>
            <a:endParaRPr lang="en-US"/>
          </a:p>
        </p:txBody>
      </p:sp>
    </p:spTree>
    <p:extLst>
      <p:ext uri="{BB962C8B-B14F-4D97-AF65-F5344CB8AC3E}">
        <p14:creationId xmlns:p14="http://schemas.microsoft.com/office/powerpoint/2010/main" val="133566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93DF0-83D8-4DF2-AA82-58EAB1AE42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011D9F-5BF4-4E1A-851E-190D122DDA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922FAF-4042-472E-BC08-D8F94CC689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D1316D-EF18-461E-AC81-957D811F3C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B42184-9060-47D0-846E-707CDE1D83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DB6146-41F1-4B2C-8CB6-BD600E29AE92}"/>
              </a:ext>
            </a:extLst>
          </p:cNvPr>
          <p:cNvSpPr>
            <a:spLocks noGrp="1"/>
          </p:cNvSpPr>
          <p:nvPr>
            <p:ph type="dt" sz="half" idx="10"/>
          </p:nvPr>
        </p:nvSpPr>
        <p:spPr/>
        <p:txBody>
          <a:bodyPr/>
          <a:lstStyle/>
          <a:p>
            <a:fld id="{6913C709-FF8A-4F1F-910A-6ACE8CCA0503}" type="datetimeFigureOut">
              <a:rPr lang="en-US" smtClean="0"/>
              <a:t>08-Jan-21</a:t>
            </a:fld>
            <a:endParaRPr lang="en-US"/>
          </a:p>
        </p:txBody>
      </p:sp>
      <p:sp>
        <p:nvSpPr>
          <p:cNvPr id="8" name="Footer Placeholder 7">
            <a:extLst>
              <a:ext uri="{FF2B5EF4-FFF2-40B4-BE49-F238E27FC236}">
                <a16:creationId xmlns:a16="http://schemas.microsoft.com/office/drawing/2014/main" id="{34E72A2F-AB10-40C2-BC21-73CF0BE7A9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56AA60-4C4C-480F-96D5-B814917A7612}"/>
              </a:ext>
            </a:extLst>
          </p:cNvPr>
          <p:cNvSpPr>
            <a:spLocks noGrp="1"/>
          </p:cNvSpPr>
          <p:nvPr>
            <p:ph type="sldNum" sz="quarter" idx="12"/>
          </p:nvPr>
        </p:nvSpPr>
        <p:spPr/>
        <p:txBody>
          <a:bodyPr/>
          <a:lstStyle/>
          <a:p>
            <a:fld id="{89E0750C-7509-4FD5-A6D0-C6DFC5BE9525}" type="slidenum">
              <a:rPr lang="en-US" smtClean="0"/>
              <a:t>‹#›</a:t>
            </a:fld>
            <a:endParaRPr lang="en-US"/>
          </a:p>
        </p:txBody>
      </p:sp>
    </p:spTree>
    <p:extLst>
      <p:ext uri="{BB962C8B-B14F-4D97-AF65-F5344CB8AC3E}">
        <p14:creationId xmlns:p14="http://schemas.microsoft.com/office/powerpoint/2010/main" val="398368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21D2E-3365-492D-9C68-61C821480D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BFFC03-DA16-488B-A90E-8BABB5844B92}"/>
              </a:ext>
            </a:extLst>
          </p:cNvPr>
          <p:cNvSpPr>
            <a:spLocks noGrp="1"/>
          </p:cNvSpPr>
          <p:nvPr>
            <p:ph type="dt" sz="half" idx="10"/>
          </p:nvPr>
        </p:nvSpPr>
        <p:spPr/>
        <p:txBody>
          <a:bodyPr/>
          <a:lstStyle/>
          <a:p>
            <a:fld id="{6913C709-FF8A-4F1F-910A-6ACE8CCA0503}" type="datetimeFigureOut">
              <a:rPr lang="en-US" smtClean="0"/>
              <a:t>08-Jan-21</a:t>
            </a:fld>
            <a:endParaRPr lang="en-US"/>
          </a:p>
        </p:txBody>
      </p:sp>
      <p:sp>
        <p:nvSpPr>
          <p:cNvPr id="4" name="Footer Placeholder 3">
            <a:extLst>
              <a:ext uri="{FF2B5EF4-FFF2-40B4-BE49-F238E27FC236}">
                <a16:creationId xmlns:a16="http://schemas.microsoft.com/office/drawing/2014/main" id="{0261A88F-3758-455B-BF42-70E1710F6D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88342E-68DE-44FC-A992-4BBAB8CEEBAB}"/>
              </a:ext>
            </a:extLst>
          </p:cNvPr>
          <p:cNvSpPr>
            <a:spLocks noGrp="1"/>
          </p:cNvSpPr>
          <p:nvPr>
            <p:ph type="sldNum" sz="quarter" idx="12"/>
          </p:nvPr>
        </p:nvSpPr>
        <p:spPr/>
        <p:txBody>
          <a:bodyPr/>
          <a:lstStyle/>
          <a:p>
            <a:fld id="{89E0750C-7509-4FD5-A6D0-C6DFC5BE9525}" type="slidenum">
              <a:rPr lang="en-US" smtClean="0"/>
              <a:t>‹#›</a:t>
            </a:fld>
            <a:endParaRPr lang="en-US"/>
          </a:p>
        </p:txBody>
      </p:sp>
    </p:spTree>
    <p:extLst>
      <p:ext uri="{BB962C8B-B14F-4D97-AF65-F5344CB8AC3E}">
        <p14:creationId xmlns:p14="http://schemas.microsoft.com/office/powerpoint/2010/main" val="629896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2C8DCD-8D1B-4434-B34F-5C65C82B41F4}"/>
              </a:ext>
            </a:extLst>
          </p:cNvPr>
          <p:cNvSpPr>
            <a:spLocks noGrp="1"/>
          </p:cNvSpPr>
          <p:nvPr>
            <p:ph type="dt" sz="half" idx="10"/>
          </p:nvPr>
        </p:nvSpPr>
        <p:spPr/>
        <p:txBody>
          <a:bodyPr/>
          <a:lstStyle/>
          <a:p>
            <a:fld id="{6913C709-FF8A-4F1F-910A-6ACE8CCA0503}" type="datetimeFigureOut">
              <a:rPr lang="en-US" smtClean="0"/>
              <a:t>08-Jan-21</a:t>
            </a:fld>
            <a:endParaRPr lang="en-US"/>
          </a:p>
        </p:txBody>
      </p:sp>
      <p:sp>
        <p:nvSpPr>
          <p:cNvPr id="3" name="Footer Placeholder 2">
            <a:extLst>
              <a:ext uri="{FF2B5EF4-FFF2-40B4-BE49-F238E27FC236}">
                <a16:creationId xmlns:a16="http://schemas.microsoft.com/office/drawing/2014/main" id="{194B2E68-A199-420D-8F60-A0065627CF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4AC1B4-34AB-4116-8F0B-0E55787F4290}"/>
              </a:ext>
            </a:extLst>
          </p:cNvPr>
          <p:cNvSpPr>
            <a:spLocks noGrp="1"/>
          </p:cNvSpPr>
          <p:nvPr>
            <p:ph type="sldNum" sz="quarter" idx="12"/>
          </p:nvPr>
        </p:nvSpPr>
        <p:spPr/>
        <p:txBody>
          <a:bodyPr/>
          <a:lstStyle/>
          <a:p>
            <a:fld id="{89E0750C-7509-4FD5-A6D0-C6DFC5BE9525}" type="slidenum">
              <a:rPr lang="en-US" smtClean="0"/>
              <a:t>‹#›</a:t>
            </a:fld>
            <a:endParaRPr lang="en-US"/>
          </a:p>
        </p:txBody>
      </p:sp>
    </p:spTree>
    <p:extLst>
      <p:ext uri="{BB962C8B-B14F-4D97-AF65-F5344CB8AC3E}">
        <p14:creationId xmlns:p14="http://schemas.microsoft.com/office/powerpoint/2010/main" val="274822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88DE-00EB-4A35-A3DC-D3E58C66F3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B277AD-6896-4F38-A745-F24EA1193B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953872-FFC1-4F08-80A5-2A80454A67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D18EF-EDDD-4E88-AC8C-70A604A9BEA0}"/>
              </a:ext>
            </a:extLst>
          </p:cNvPr>
          <p:cNvSpPr>
            <a:spLocks noGrp="1"/>
          </p:cNvSpPr>
          <p:nvPr>
            <p:ph type="dt" sz="half" idx="10"/>
          </p:nvPr>
        </p:nvSpPr>
        <p:spPr/>
        <p:txBody>
          <a:bodyPr/>
          <a:lstStyle/>
          <a:p>
            <a:fld id="{6913C709-FF8A-4F1F-910A-6ACE8CCA0503}" type="datetimeFigureOut">
              <a:rPr lang="en-US" smtClean="0"/>
              <a:t>08-Jan-21</a:t>
            </a:fld>
            <a:endParaRPr lang="en-US"/>
          </a:p>
        </p:txBody>
      </p:sp>
      <p:sp>
        <p:nvSpPr>
          <p:cNvPr id="6" name="Footer Placeholder 5">
            <a:extLst>
              <a:ext uri="{FF2B5EF4-FFF2-40B4-BE49-F238E27FC236}">
                <a16:creationId xmlns:a16="http://schemas.microsoft.com/office/drawing/2014/main" id="{A60ECE22-D8A0-4390-A158-56C021081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E5B787-9046-4BB9-8DF2-14DDA25B2BB6}"/>
              </a:ext>
            </a:extLst>
          </p:cNvPr>
          <p:cNvSpPr>
            <a:spLocks noGrp="1"/>
          </p:cNvSpPr>
          <p:nvPr>
            <p:ph type="sldNum" sz="quarter" idx="12"/>
          </p:nvPr>
        </p:nvSpPr>
        <p:spPr/>
        <p:txBody>
          <a:bodyPr/>
          <a:lstStyle/>
          <a:p>
            <a:fld id="{89E0750C-7509-4FD5-A6D0-C6DFC5BE9525}" type="slidenum">
              <a:rPr lang="en-US" smtClean="0"/>
              <a:t>‹#›</a:t>
            </a:fld>
            <a:endParaRPr lang="en-US"/>
          </a:p>
        </p:txBody>
      </p:sp>
    </p:spTree>
    <p:extLst>
      <p:ext uri="{BB962C8B-B14F-4D97-AF65-F5344CB8AC3E}">
        <p14:creationId xmlns:p14="http://schemas.microsoft.com/office/powerpoint/2010/main" val="2804629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7359-3400-40A2-95F0-5441250D3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C67C44-5D75-42E3-BF21-E788888E75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918474-7295-4DF6-B86E-D5D3D37495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704589-7F97-4D33-AE78-8F06436B5BF7}"/>
              </a:ext>
            </a:extLst>
          </p:cNvPr>
          <p:cNvSpPr>
            <a:spLocks noGrp="1"/>
          </p:cNvSpPr>
          <p:nvPr>
            <p:ph type="dt" sz="half" idx="10"/>
          </p:nvPr>
        </p:nvSpPr>
        <p:spPr/>
        <p:txBody>
          <a:bodyPr/>
          <a:lstStyle/>
          <a:p>
            <a:fld id="{6913C709-FF8A-4F1F-910A-6ACE8CCA0503}" type="datetimeFigureOut">
              <a:rPr lang="en-US" smtClean="0"/>
              <a:t>08-Jan-21</a:t>
            </a:fld>
            <a:endParaRPr lang="en-US"/>
          </a:p>
        </p:txBody>
      </p:sp>
      <p:sp>
        <p:nvSpPr>
          <p:cNvPr id="6" name="Footer Placeholder 5">
            <a:extLst>
              <a:ext uri="{FF2B5EF4-FFF2-40B4-BE49-F238E27FC236}">
                <a16:creationId xmlns:a16="http://schemas.microsoft.com/office/drawing/2014/main" id="{B920C559-158C-49CF-9FF7-405B7E3C27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21CD23-E23B-461A-916B-171970A39FC9}"/>
              </a:ext>
            </a:extLst>
          </p:cNvPr>
          <p:cNvSpPr>
            <a:spLocks noGrp="1"/>
          </p:cNvSpPr>
          <p:nvPr>
            <p:ph type="sldNum" sz="quarter" idx="12"/>
          </p:nvPr>
        </p:nvSpPr>
        <p:spPr/>
        <p:txBody>
          <a:bodyPr/>
          <a:lstStyle/>
          <a:p>
            <a:fld id="{89E0750C-7509-4FD5-A6D0-C6DFC5BE9525}" type="slidenum">
              <a:rPr lang="en-US" smtClean="0"/>
              <a:t>‹#›</a:t>
            </a:fld>
            <a:endParaRPr lang="en-US"/>
          </a:p>
        </p:txBody>
      </p:sp>
    </p:spTree>
    <p:extLst>
      <p:ext uri="{BB962C8B-B14F-4D97-AF65-F5344CB8AC3E}">
        <p14:creationId xmlns:p14="http://schemas.microsoft.com/office/powerpoint/2010/main" val="4186642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BAB718-014F-42FB-A033-FDBCDDE3A7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CE41BF-BE67-489A-98C3-9067F0E54C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E41370-EAE0-48E4-943A-C054D1F63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3C709-FF8A-4F1F-910A-6ACE8CCA0503}" type="datetimeFigureOut">
              <a:rPr lang="en-US" smtClean="0"/>
              <a:t>08-Jan-21</a:t>
            </a:fld>
            <a:endParaRPr lang="en-US"/>
          </a:p>
        </p:txBody>
      </p:sp>
      <p:sp>
        <p:nvSpPr>
          <p:cNvPr id="5" name="Footer Placeholder 4">
            <a:extLst>
              <a:ext uri="{FF2B5EF4-FFF2-40B4-BE49-F238E27FC236}">
                <a16:creationId xmlns:a16="http://schemas.microsoft.com/office/drawing/2014/main" id="{240B06D4-8C94-4FC9-8588-B764DB9D0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4D6E8F-4141-402B-A29F-4133C7EB22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0750C-7509-4FD5-A6D0-C6DFC5BE9525}" type="slidenum">
              <a:rPr lang="en-US" smtClean="0"/>
              <a:t>‹#›</a:t>
            </a:fld>
            <a:endParaRPr lang="en-US"/>
          </a:p>
        </p:txBody>
      </p:sp>
    </p:spTree>
    <p:extLst>
      <p:ext uri="{BB962C8B-B14F-4D97-AF65-F5344CB8AC3E}">
        <p14:creationId xmlns:p14="http://schemas.microsoft.com/office/powerpoint/2010/main" val="2328111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5CB2-D063-41BE-B6FA-75561ED58B79}"/>
              </a:ext>
            </a:extLst>
          </p:cNvPr>
          <p:cNvSpPr>
            <a:spLocks noGrp="1"/>
          </p:cNvSpPr>
          <p:nvPr>
            <p:ph type="ctrTitle"/>
          </p:nvPr>
        </p:nvSpPr>
        <p:spPr>
          <a:xfrm>
            <a:off x="461913" y="313963"/>
            <a:ext cx="11243035" cy="1034069"/>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a:lstStyle/>
          <a:p>
            <a:r>
              <a:rPr lang="en-US" b="1" dirty="0">
                <a:latin typeface="Abadi" panose="020B0604020104020204" pitchFamily="34" charset="0"/>
              </a:rPr>
              <a:t>Retail Store Simulation</a:t>
            </a:r>
          </a:p>
        </p:txBody>
      </p:sp>
      <p:sp>
        <p:nvSpPr>
          <p:cNvPr id="3" name="Subtitle 2">
            <a:extLst>
              <a:ext uri="{FF2B5EF4-FFF2-40B4-BE49-F238E27FC236}">
                <a16:creationId xmlns:a16="http://schemas.microsoft.com/office/drawing/2014/main" id="{0D10D00A-1DBC-4034-BE97-BD61F5DF3D30}"/>
              </a:ext>
            </a:extLst>
          </p:cNvPr>
          <p:cNvSpPr>
            <a:spLocks noGrp="1"/>
          </p:cNvSpPr>
          <p:nvPr>
            <p:ph type="subTitle" idx="1"/>
          </p:nvPr>
        </p:nvSpPr>
        <p:spPr>
          <a:xfrm>
            <a:off x="1524000" y="2196445"/>
            <a:ext cx="9144000" cy="2337847"/>
          </a:xfrm>
          <a:solidFill>
            <a:schemeClr val="accent5">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a:normAutofit/>
          </a:bodyPr>
          <a:lstStyle/>
          <a:p>
            <a:endParaRPr lang="en-US" sz="4800" b="1" dirty="0">
              <a:latin typeface="Abadi" panose="020B0604020104020204" pitchFamily="34" charset="0"/>
            </a:endParaRPr>
          </a:p>
          <a:p>
            <a:r>
              <a:rPr lang="en-US" sz="4800" b="1" dirty="0">
                <a:latin typeface="Abadi" panose="020B0604020104020204" pitchFamily="34" charset="0"/>
              </a:rPr>
              <a:t>Project Presentation</a:t>
            </a:r>
          </a:p>
          <a:p>
            <a:endParaRPr lang="en-US" sz="4400" b="1" dirty="0">
              <a:latin typeface="Abadi" panose="020B0604020104020204" pitchFamily="34" charset="0"/>
            </a:endParaRPr>
          </a:p>
        </p:txBody>
      </p:sp>
    </p:spTree>
    <p:extLst>
      <p:ext uri="{BB962C8B-B14F-4D97-AF65-F5344CB8AC3E}">
        <p14:creationId xmlns:p14="http://schemas.microsoft.com/office/powerpoint/2010/main" val="150861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E47CC-1225-4646-8DCF-24EC2AC82EDA}"/>
              </a:ext>
            </a:extLst>
          </p:cNvPr>
          <p:cNvSpPr>
            <a:spLocks noGrp="1"/>
          </p:cNvSpPr>
          <p:nvPr>
            <p:ph idx="1"/>
          </p:nvPr>
        </p:nvSpPr>
        <p:spPr>
          <a:xfrm>
            <a:off x="461912" y="1621410"/>
            <a:ext cx="11243035" cy="4546126"/>
          </a:xfrm>
          <a:solidFill>
            <a:schemeClr val="accent5">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numCol="1">
            <a:normAutofit/>
          </a:bodyPr>
          <a:lstStyle/>
          <a:p>
            <a:pPr marL="0" indent="0" algn="ctr">
              <a:lnSpc>
                <a:spcPct val="150000"/>
              </a:lnSpc>
              <a:buNone/>
            </a:pPr>
            <a:r>
              <a:rPr lang="en-US" u="sng" dirty="0">
                <a:latin typeface="Abadi" panose="020B0604020104020204" pitchFamily="34" charset="0"/>
              </a:rPr>
              <a:t>Shopping Algorithm</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If shelf </a:t>
            </a:r>
            <a:r>
              <a:rPr lang="en-US" sz="1800" dirty="0">
                <a:latin typeface="Abadi" panose="020B0604020104020204" pitchFamily="34" charset="0"/>
                <a:ea typeface="Calibri" panose="020F0502020204030204" pitchFamily="34" charset="0"/>
                <a:cs typeface="Times New Roman" panose="02020603050405020304" pitchFamily="18" charset="0"/>
              </a:rPr>
              <a:t>3, 4, 5 or 6 are selected.</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No difference except the Y movement.</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This will change the Big-O notation slightly.</a:t>
            </a:r>
          </a:p>
          <a:p>
            <a:pPr marL="0" indent="0">
              <a:lnSpc>
                <a:spcPct val="150000"/>
              </a:lnSpc>
              <a:buNone/>
            </a:pPr>
            <a:r>
              <a:rPr lang="en-US" sz="1800" dirty="0" err="1">
                <a:effectLst/>
                <a:latin typeface="Abadi" panose="020B0604020104020204" pitchFamily="34" charset="0"/>
                <a:ea typeface="Calibri" panose="020F0502020204030204" pitchFamily="34" charset="0"/>
                <a:cs typeface="Times New Roman" panose="02020603050405020304" pitchFamily="18" charset="0"/>
              </a:rPr>
              <a:t>ShopAgain</a:t>
            </a:r>
            <a:r>
              <a:rPr lang="en-US" sz="1800" dirty="0">
                <a:effectLst/>
                <a:latin typeface="Abadi" panose="020B0604020104020204" pitchFamily="34" charset="0"/>
                <a:ea typeface="Calibri" panose="020F0502020204030204" pitchFamily="34" charset="0"/>
                <a:cs typeface="Times New Roman" panose="02020603050405020304" pitchFamily="18" charset="0"/>
              </a:rPr>
              <a:t>(O(</a:t>
            </a:r>
            <a:r>
              <a:rPr lang="en-US" sz="1800" dirty="0" err="1">
                <a:effectLst/>
                <a:latin typeface="Abadi" panose="020B0604020104020204" pitchFamily="34" charset="0"/>
                <a:ea typeface="Calibri" panose="020F0502020204030204" pitchFamily="34" charset="0"/>
                <a:cs typeface="Times New Roman" panose="02020603050405020304" pitchFamily="18" charset="0"/>
              </a:rPr>
              <a:t>DestinationY-CurrentPosY</a:t>
            </a:r>
            <a:r>
              <a:rPr lang="en-US" sz="1800" dirty="0">
                <a:effectLst/>
                <a:latin typeface="Abadi" panose="020B0604020104020204" pitchFamily="34" charset="0"/>
                <a:ea typeface="Calibri" panose="020F0502020204030204" pitchFamily="34" charset="0"/>
                <a:cs typeface="Times New Roman" panose="02020603050405020304" pitchFamily="18" charset="0"/>
              </a:rPr>
              <a:t>)*2 + </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O(</a:t>
            </a:r>
            <a:r>
              <a:rPr lang="en-US" sz="1800" dirty="0" err="1">
                <a:effectLst/>
                <a:latin typeface="Abadi" panose="020B0604020104020204" pitchFamily="34" charset="0"/>
                <a:ea typeface="Calibri" panose="020F0502020204030204" pitchFamily="34" charset="0"/>
                <a:cs typeface="Times New Roman" panose="02020603050405020304" pitchFamily="18" charset="0"/>
              </a:rPr>
              <a:t>DestinationX-CurrentPosX</a:t>
            </a:r>
            <a:r>
              <a:rPr lang="en-US" sz="1800" dirty="0">
                <a:effectLst/>
                <a:latin typeface="Abadi" panose="020B0604020104020204" pitchFamily="34" charset="0"/>
                <a:ea typeface="Calibri" panose="020F0502020204030204" pitchFamily="34" charset="0"/>
                <a:cs typeface="Times New Roman" panose="02020603050405020304" pitchFamily="18" charset="0"/>
              </a:rPr>
              <a:t>)*2 + </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O(</a:t>
            </a:r>
            <a:r>
              <a:rPr lang="en-US" sz="1800" dirty="0" err="1">
                <a:effectLst/>
                <a:latin typeface="Abadi" panose="020B0604020104020204" pitchFamily="34" charset="0"/>
                <a:ea typeface="Calibri" panose="020F0502020204030204" pitchFamily="34" charset="0"/>
                <a:cs typeface="Times New Roman" panose="02020603050405020304" pitchFamily="18" charset="0"/>
              </a:rPr>
              <a:t>AmountofProducts</a:t>
            </a:r>
            <a:r>
              <a:rPr lang="en-US" sz="1800" dirty="0">
                <a:effectLst/>
                <a:latin typeface="Abadi" panose="020B0604020104020204" pitchFamily="34" charset="0"/>
                <a:ea typeface="Calibri" panose="020F0502020204030204" pitchFamily="34" charset="0"/>
                <a:cs typeface="Times New Roman" panose="02020603050405020304" pitchFamily="18" charset="0"/>
              </a:rPr>
              <a:t>*3)).</a:t>
            </a:r>
            <a:endParaRPr lang="en-US" sz="1800" dirty="0">
              <a:latin typeface="Abadi" panose="020B0604020104020204" pitchFamily="34" charset="0"/>
              <a:ea typeface="Calibri" panose="020F0502020204030204" pitchFamily="34" charset="0"/>
              <a:cs typeface="Times New Roman" panose="02020603050405020304" pitchFamily="18" charset="0"/>
            </a:endParaRPr>
          </a:p>
          <a:p>
            <a:pPr marL="0" indent="0">
              <a:lnSpc>
                <a:spcPct val="150000"/>
              </a:lnSpc>
              <a:buNone/>
            </a:pPr>
            <a:endParaRPr lang="en-US" sz="1800" dirty="0">
              <a:effectLst/>
              <a:latin typeface="Abadi" panose="020B060402010402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7209A291-00E6-4EB9-B96E-8E73A5F0E4AB}"/>
              </a:ext>
            </a:extLst>
          </p:cNvPr>
          <p:cNvSpPr txBox="1">
            <a:spLocks/>
          </p:cNvSpPr>
          <p:nvPr/>
        </p:nvSpPr>
        <p:spPr>
          <a:xfrm>
            <a:off x="461913" y="313963"/>
            <a:ext cx="11243035" cy="10340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Abadi" panose="020B0604020104020204" pitchFamily="34" charset="0"/>
              </a:rPr>
              <a:t>Code, Algorithm and Output</a:t>
            </a:r>
          </a:p>
        </p:txBody>
      </p:sp>
      <p:pic>
        <p:nvPicPr>
          <p:cNvPr id="6" name="Picture 5">
            <a:extLst>
              <a:ext uri="{FF2B5EF4-FFF2-40B4-BE49-F238E27FC236}">
                <a16:creationId xmlns:a16="http://schemas.microsoft.com/office/drawing/2014/main" id="{570221FD-AFB9-4ECC-9C92-53FE9E8C46F4}"/>
              </a:ext>
            </a:extLst>
          </p:cNvPr>
          <p:cNvPicPr/>
          <p:nvPr/>
        </p:nvPicPr>
        <p:blipFill>
          <a:blip r:embed="rId2"/>
          <a:stretch>
            <a:fillRect/>
          </a:stretch>
        </p:blipFill>
        <p:spPr>
          <a:xfrm>
            <a:off x="5420412" y="2483226"/>
            <a:ext cx="6126637" cy="352164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99436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E47CC-1225-4646-8DCF-24EC2AC82EDA}"/>
              </a:ext>
            </a:extLst>
          </p:cNvPr>
          <p:cNvSpPr>
            <a:spLocks noGrp="1"/>
          </p:cNvSpPr>
          <p:nvPr>
            <p:ph idx="1"/>
          </p:nvPr>
        </p:nvSpPr>
        <p:spPr>
          <a:xfrm>
            <a:off x="461912" y="1621410"/>
            <a:ext cx="11243035" cy="4546126"/>
          </a:xfrm>
          <a:solidFill>
            <a:schemeClr val="accent5">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numCol="1">
            <a:normAutofit/>
          </a:bodyPr>
          <a:lstStyle/>
          <a:p>
            <a:pPr marL="0" indent="0" algn="ctr">
              <a:lnSpc>
                <a:spcPct val="150000"/>
              </a:lnSpc>
              <a:buNone/>
            </a:pPr>
            <a:r>
              <a:rPr lang="en-US" u="sng" dirty="0">
                <a:latin typeface="Abadi" panose="020B0604020104020204" pitchFamily="34" charset="0"/>
              </a:rPr>
              <a:t>Cash out Algorithm</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This algorithm is connected to the Shopping</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Algorithm.</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The cashing queue is decided in the Shopping</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Algorithm.</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Movement in the X and Y </a:t>
            </a:r>
            <a:r>
              <a:rPr lang="en-US" sz="1800" dirty="0">
                <a:latin typeface="Abadi" panose="020B0604020104020204" pitchFamily="34" charset="0"/>
                <a:ea typeface="Calibri" panose="020F0502020204030204" pitchFamily="34" charset="0"/>
                <a:cs typeface="Times New Roman" panose="02020603050405020304" pitchFamily="18" charset="0"/>
              </a:rPr>
              <a:t>direction in order to</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reach the desired queue.</a:t>
            </a:r>
            <a:endParaRPr lang="en-US" sz="1800" dirty="0">
              <a:effectLst/>
              <a:latin typeface="Abadi" panose="020B060402010402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7209A291-00E6-4EB9-B96E-8E73A5F0E4AB}"/>
              </a:ext>
            </a:extLst>
          </p:cNvPr>
          <p:cNvSpPr txBox="1">
            <a:spLocks/>
          </p:cNvSpPr>
          <p:nvPr/>
        </p:nvSpPr>
        <p:spPr>
          <a:xfrm>
            <a:off x="461913" y="313963"/>
            <a:ext cx="11243035" cy="10340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Abadi" panose="020B0604020104020204" pitchFamily="34" charset="0"/>
              </a:rPr>
              <a:t>Code, Algorithm and Output</a:t>
            </a:r>
          </a:p>
        </p:txBody>
      </p:sp>
      <p:pic>
        <p:nvPicPr>
          <p:cNvPr id="5" name="Picture 4">
            <a:extLst>
              <a:ext uri="{FF2B5EF4-FFF2-40B4-BE49-F238E27FC236}">
                <a16:creationId xmlns:a16="http://schemas.microsoft.com/office/drawing/2014/main" id="{93099F6C-B89B-4945-829B-A31E5681A892}"/>
              </a:ext>
            </a:extLst>
          </p:cNvPr>
          <p:cNvPicPr/>
          <p:nvPr/>
        </p:nvPicPr>
        <p:blipFill>
          <a:blip r:embed="rId2"/>
          <a:stretch>
            <a:fillRect/>
          </a:stretch>
        </p:blipFill>
        <p:spPr>
          <a:xfrm>
            <a:off x="5420411" y="2483226"/>
            <a:ext cx="6126636" cy="352164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708308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E47CC-1225-4646-8DCF-24EC2AC82EDA}"/>
              </a:ext>
            </a:extLst>
          </p:cNvPr>
          <p:cNvSpPr>
            <a:spLocks noGrp="1"/>
          </p:cNvSpPr>
          <p:nvPr>
            <p:ph idx="1"/>
          </p:nvPr>
        </p:nvSpPr>
        <p:spPr>
          <a:xfrm>
            <a:off x="461912" y="1621410"/>
            <a:ext cx="11243035" cy="4546126"/>
          </a:xfrm>
          <a:solidFill>
            <a:schemeClr val="accent5">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numCol="1">
            <a:normAutofit/>
          </a:bodyPr>
          <a:lstStyle/>
          <a:p>
            <a:pPr marL="0" indent="0" algn="ctr">
              <a:lnSpc>
                <a:spcPct val="150000"/>
              </a:lnSpc>
              <a:buNone/>
            </a:pPr>
            <a:r>
              <a:rPr lang="en-US" u="sng" dirty="0">
                <a:latin typeface="Abadi" panose="020B0604020104020204" pitchFamily="34" charset="0"/>
              </a:rPr>
              <a:t>Cash out Algorithm</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In an alternate scenario, the queue could be</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occupied, need to wait.</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Maximum queue capacity is 4.</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Takes 2 seconds to process a product.</a:t>
            </a:r>
            <a:endParaRPr lang="en-US" sz="1800" dirty="0">
              <a:effectLst/>
              <a:latin typeface="Abadi" panose="020B060402010402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7209A291-00E6-4EB9-B96E-8E73A5F0E4AB}"/>
              </a:ext>
            </a:extLst>
          </p:cNvPr>
          <p:cNvSpPr txBox="1">
            <a:spLocks/>
          </p:cNvSpPr>
          <p:nvPr/>
        </p:nvSpPr>
        <p:spPr>
          <a:xfrm>
            <a:off x="461913" y="313963"/>
            <a:ext cx="11243035" cy="10340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Abadi" panose="020B0604020104020204" pitchFamily="34" charset="0"/>
              </a:rPr>
              <a:t>Code, Algorithm and Output</a:t>
            </a:r>
          </a:p>
        </p:txBody>
      </p:sp>
      <p:pic>
        <p:nvPicPr>
          <p:cNvPr id="5" name="Picture 4">
            <a:extLst>
              <a:ext uri="{FF2B5EF4-FFF2-40B4-BE49-F238E27FC236}">
                <a16:creationId xmlns:a16="http://schemas.microsoft.com/office/drawing/2014/main" id="{93099F6C-B89B-4945-829B-A31E5681A892}"/>
              </a:ext>
            </a:extLst>
          </p:cNvPr>
          <p:cNvPicPr/>
          <p:nvPr/>
        </p:nvPicPr>
        <p:blipFill>
          <a:blip r:embed="rId2"/>
          <a:stretch>
            <a:fillRect/>
          </a:stretch>
        </p:blipFill>
        <p:spPr>
          <a:xfrm>
            <a:off x="5420411" y="2483226"/>
            <a:ext cx="6126636" cy="352164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1189117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E47CC-1225-4646-8DCF-24EC2AC82EDA}"/>
              </a:ext>
            </a:extLst>
          </p:cNvPr>
          <p:cNvSpPr>
            <a:spLocks noGrp="1"/>
          </p:cNvSpPr>
          <p:nvPr>
            <p:ph idx="1"/>
          </p:nvPr>
        </p:nvSpPr>
        <p:spPr>
          <a:xfrm>
            <a:off x="461912" y="1621410"/>
            <a:ext cx="11243035" cy="4546126"/>
          </a:xfrm>
          <a:solidFill>
            <a:schemeClr val="accent5">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numCol="1">
            <a:normAutofit/>
          </a:bodyPr>
          <a:lstStyle/>
          <a:p>
            <a:pPr marL="0" indent="0" algn="ctr">
              <a:lnSpc>
                <a:spcPct val="150000"/>
              </a:lnSpc>
              <a:buNone/>
            </a:pPr>
            <a:r>
              <a:rPr lang="en-US" u="sng" dirty="0">
                <a:latin typeface="Abadi" panose="020B0604020104020204" pitchFamily="34" charset="0"/>
              </a:rPr>
              <a:t>Cash out Algorithm</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Big-O notation where the customer is first in</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line: </a:t>
            </a:r>
            <a:r>
              <a:rPr lang="en-US" sz="1800" dirty="0">
                <a:effectLst/>
                <a:latin typeface="Abadi" panose="020B0604020104020204" pitchFamily="34" charset="0"/>
                <a:ea typeface="Calibri" panose="020F0502020204030204" pitchFamily="34" charset="0"/>
                <a:cs typeface="Times New Roman" panose="02020603050405020304" pitchFamily="18" charset="0"/>
              </a:rPr>
              <a:t>O(</a:t>
            </a:r>
            <a:r>
              <a:rPr lang="en-US" sz="1800" dirty="0" err="1">
                <a:effectLst/>
                <a:latin typeface="Abadi" panose="020B0604020104020204" pitchFamily="34" charset="0"/>
                <a:ea typeface="Calibri" panose="020F0502020204030204" pitchFamily="34" charset="0"/>
                <a:cs typeface="Times New Roman" panose="02020603050405020304" pitchFamily="18" charset="0"/>
              </a:rPr>
              <a:t>DestinationY-CurrentPosY</a:t>
            </a:r>
            <a:r>
              <a:rPr lang="en-US" sz="1800" dirty="0">
                <a:effectLst/>
                <a:latin typeface="Abadi" panose="020B0604020104020204" pitchFamily="34" charset="0"/>
                <a:ea typeface="Calibri" panose="020F0502020204030204" pitchFamily="34" charset="0"/>
                <a:cs typeface="Times New Roman" panose="02020603050405020304" pitchFamily="18" charset="0"/>
              </a:rPr>
              <a:t>) + </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O(</a:t>
            </a:r>
            <a:r>
              <a:rPr lang="en-US" sz="1800" dirty="0" err="1">
                <a:effectLst/>
                <a:latin typeface="Abadi" panose="020B0604020104020204" pitchFamily="34" charset="0"/>
                <a:ea typeface="Calibri" panose="020F0502020204030204" pitchFamily="34" charset="0"/>
                <a:cs typeface="Times New Roman" panose="02020603050405020304" pitchFamily="18" charset="0"/>
              </a:rPr>
              <a:t>DestinationX-CurrentPosX</a:t>
            </a:r>
            <a:r>
              <a:rPr lang="en-US" sz="1800" dirty="0">
                <a:effectLst/>
                <a:latin typeface="Abadi" panose="020B0604020104020204" pitchFamily="34" charset="0"/>
                <a:ea typeface="Calibri" panose="020F0502020204030204" pitchFamily="34" charset="0"/>
                <a:cs typeface="Times New Roman" panose="02020603050405020304" pitchFamily="18" charset="0"/>
              </a:rPr>
              <a:t>) + </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O(</a:t>
            </a:r>
            <a:r>
              <a:rPr lang="en-US" sz="1800" dirty="0" err="1">
                <a:effectLst/>
                <a:latin typeface="Abadi" panose="020B0604020104020204" pitchFamily="34" charset="0"/>
                <a:ea typeface="Calibri" panose="020F0502020204030204" pitchFamily="34" charset="0"/>
                <a:cs typeface="Times New Roman" panose="02020603050405020304" pitchFamily="18" charset="0"/>
              </a:rPr>
              <a:t>ProductsinBasket</a:t>
            </a:r>
            <a:r>
              <a:rPr lang="en-US" sz="1800" dirty="0">
                <a:effectLst/>
                <a:latin typeface="Abadi" panose="020B0604020104020204" pitchFamily="34" charset="0"/>
                <a:ea typeface="Calibri" panose="020F0502020204030204" pitchFamily="34" charset="0"/>
                <a:cs typeface="Times New Roman" panose="02020603050405020304" pitchFamily="18" charset="0"/>
              </a:rPr>
              <a:t>)*2</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Big-O notation where the customer has to wait:</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O(Z)*1,2,3 + O(Z),</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where Z = The 1</a:t>
            </a:r>
            <a:r>
              <a:rPr lang="en-US" sz="1800" baseline="30000" dirty="0">
                <a:effectLst/>
                <a:latin typeface="Abadi" panose="020B0604020104020204" pitchFamily="34" charset="0"/>
                <a:ea typeface="Calibri" panose="020F0502020204030204" pitchFamily="34" charset="0"/>
                <a:cs typeface="Times New Roman" panose="02020603050405020304" pitchFamily="18" charset="0"/>
              </a:rPr>
              <a:t>st</a:t>
            </a:r>
            <a:r>
              <a:rPr lang="en-US" sz="1800" dirty="0">
                <a:effectLst/>
                <a:latin typeface="Abadi" panose="020B0604020104020204" pitchFamily="34" charset="0"/>
                <a:ea typeface="Calibri" panose="020F0502020204030204" pitchFamily="34" charset="0"/>
                <a:cs typeface="Times New Roman" panose="02020603050405020304" pitchFamily="18" charset="0"/>
              </a:rPr>
              <a:t> notation</a:t>
            </a:r>
          </a:p>
        </p:txBody>
      </p:sp>
      <p:sp>
        <p:nvSpPr>
          <p:cNvPr id="4" name="Title 1">
            <a:extLst>
              <a:ext uri="{FF2B5EF4-FFF2-40B4-BE49-F238E27FC236}">
                <a16:creationId xmlns:a16="http://schemas.microsoft.com/office/drawing/2014/main" id="{7209A291-00E6-4EB9-B96E-8E73A5F0E4AB}"/>
              </a:ext>
            </a:extLst>
          </p:cNvPr>
          <p:cNvSpPr txBox="1">
            <a:spLocks/>
          </p:cNvSpPr>
          <p:nvPr/>
        </p:nvSpPr>
        <p:spPr>
          <a:xfrm>
            <a:off x="461913" y="313963"/>
            <a:ext cx="11243035" cy="10340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Abadi" panose="020B0604020104020204" pitchFamily="34" charset="0"/>
              </a:rPr>
              <a:t>Code, Algorithm and Output</a:t>
            </a:r>
          </a:p>
        </p:txBody>
      </p:sp>
      <p:pic>
        <p:nvPicPr>
          <p:cNvPr id="5" name="Picture 4">
            <a:extLst>
              <a:ext uri="{FF2B5EF4-FFF2-40B4-BE49-F238E27FC236}">
                <a16:creationId xmlns:a16="http://schemas.microsoft.com/office/drawing/2014/main" id="{93099F6C-B89B-4945-829B-A31E5681A892}"/>
              </a:ext>
            </a:extLst>
          </p:cNvPr>
          <p:cNvPicPr/>
          <p:nvPr/>
        </p:nvPicPr>
        <p:blipFill>
          <a:blip r:embed="rId2"/>
          <a:stretch>
            <a:fillRect/>
          </a:stretch>
        </p:blipFill>
        <p:spPr>
          <a:xfrm>
            <a:off x="5420411" y="2483226"/>
            <a:ext cx="6126636" cy="352164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2233344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E47CC-1225-4646-8DCF-24EC2AC82EDA}"/>
              </a:ext>
            </a:extLst>
          </p:cNvPr>
          <p:cNvSpPr>
            <a:spLocks noGrp="1"/>
          </p:cNvSpPr>
          <p:nvPr>
            <p:ph idx="1"/>
          </p:nvPr>
        </p:nvSpPr>
        <p:spPr>
          <a:xfrm>
            <a:off x="461912" y="1621410"/>
            <a:ext cx="11243035" cy="4546126"/>
          </a:xfrm>
          <a:solidFill>
            <a:schemeClr val="accent5">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numCol="1">
            <a:normAutofit/>
          </a:bodyPr>
          <a:lstStyle/>
          <a:p>
            <a:pPr marL="0" indent="0" algn="ctr">
              <a:lnSpc>
                <a:spcPct val="150000"/>
              </a:lnSpc>
              <a:buNone/>
            </a:pPr>
            <a:r>
              <a:rPr lang="en-US" u="sng" dirty="0">
                <a:latin typeface="Abadi" panose="020B0604020104020204" pitchFamily="34" charset="0"/>
              </a:rPr>
              <a:t>Restocking Algorithm</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Each aisle has 2 shelves. </a:t>
            </a:r>
            <a:r>
              <a:rPr lang="en-US" sz="1800" dirty="0">
                <a:latin typeface="Abadi" panose="020B0604020104020204" pitchFamily="34" charset="0"/>
                <a:ea typeface="Calibri" panose="020F0502020204030204" pitchFamily="34" charset="0"/>
                <a:cs typeface="Times New Roman" panose="02020603050405020304" pitchFamily="18" charset="0"/>
              </a:rPr>
              <a:t>They are marked with</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numbers.</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Algorithm monitors the 2 shelves in an aisle.</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Big-O notation: O(n).</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If the quantity of products fall to 4 or below,</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algorithm triggers.</a:t>
            </a:r>
          </a:p>
        </p:txBody>
      </p:sp>
      <p:sp>
        <p:nvSpPr>
          <p:cNvPr id="4" name="Title 1">
            <a:extLst>
              <a:ext uri="{FF2B5EF4-FFF2-40B4-BE49-F238E27FC236}">
                <a16:creationId xmlns:a16="http://schemas.microsoft.com/office/drawing/2014/main" id="{7209A291-00E6-4EB9-B96E-8E73A5F0E4AB}"/>
              </a:ext>
            </a:extLst>
          </p:cNvPr>
          <p:cNvSpPr txBox="1">
            <a:spLocks/>
          </p:cNvSpPr>
          <p:nvPr/>
        </p:nvSpPr>
        <p:spPr>
          <a:xfrm>
            <a:off x="461913" y="313963"/>
            <a:ext cx="11243035" cy="10340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Abadi" panose="020B0604020104020204" pitchFamily="34" charset="0"/>
              </a:rPr>
              <a:t>Code, Algorithm and Output</a:t>
            </a:r>
          </a:p>
        </p:txBody>
      </p:sp>
      <p:pic>
        <p:nvPicPr>
          <p:cNvPr id="5" name="Picture 4">
            <a:extLst>
              <a:ext uri="{FF2B5EF4-FFF2-40B4-BE49-F238E27FC236}">
                <a16:creationId xmlns:a16="http://schemas.microsoft.com/office/drawing/2014/main" id="{93099F6C-B89B-4945-829B-A31E5681A892}"/>
              </a:ext>
            </a:extLst>
          </p:cNvPr>
          <p:cNvPicPr/>
          <p:nvPr/>
        </p:nvPicPr>
        <p:blipFill>
          <a:blip r:embed="rId2"/>
          <a:stretch>
            <a:fillRect/>
          </a:stretch>
        </p:blipFill>
        <p:spPr>
          <a:xfrm>
            <a:off x="5420411" y="2483226"/>
            <a:ext cx="6126636" cy="352164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1367293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E47CC-1225-4646-8DCF-24EC2AC82EDA}"/>
              </a:ext>
            </a:extLst>
          </p:cNvPr>
          <p:cNvSpPr>
            <a:spLocks noGrp="1"/>
          </p:cNvSpPr>
          <p:nvPr>
            <p:ph idx="1"/>
          </p:nvPr>
        </p:nvSpPr>
        <p:spPr>
          <a:xfrm>
            <a:off x="461912" y="1621410"/>
            <a:ext cx="11243035" cy="4546126"/>
          </a:xfrm>
          <a:solidFill>
            <a:schemeClr val="accent5">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numCol="1">
            <a:normAutofit/>
          </a:bodyPr>
          <a:lstStyle/>
          <a:p>
            <a:pPr marL="0" indent="0" algn="ctr">
              <a:lnSpc>
                <a:spcPct val="150000"/>
              </a:lnSpc>
              <a:buNone/>
            </a:pPr>
            <a:r>
              <a:rPr lang="en-US" u="sng" dirty="0">
                <a:latin typeface="Abadi" panose="020B0604020104020204" pitchFamily="34" charset="0"/>
              </a:rPr>
              <a:t>Restocking Algorithm</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Staff walks in X and Y direction to reach the</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desired shelf to restock.</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Keeps restocking till the shelf is full.</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Takes 2 seconds to restock one item.</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Once done restocking, walks back from where</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it came from.</a:t>
            </a:r>
          </a:p>
        </p:txBody>
      </p:sp>
      <p:sp>
        <p:nvSpPr>
          <p:cNvPr id="4" name="Title 1">
            <a:extLst>
              <a:ext uri="{FF2B5EF4-FFF2-40B4-BE49-F238E27FC236}">
                <a16:creationId xmlns:a16="http://schemas.microsoft.com/office/drawing/2014/main" id="{7209A291-00E6-4EB9-B96E-8E73A5F0E4AB}"/>
              </a:ext>
            </a:extLst>
          </p:cNvPr>
          <p:cNvSpPr txBox="1">
            <a:spLocks/>
          </p:cNvSpPr>
          <p:nvPr/>
        </p:nvSpPr>
        <p:spPr>
          <a:xfrm>
            <a:off x="461913" y="313963"/>
            <a:ext cx="11243035" cy="10340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Abadi" panose="020B0604020104020204" pitchFamily="34" charset="0"/>
              </a:rPr>
              <a:t>Code, Algorithm and Output</a:t>
            </a:r>
          </a:p>
        </p:txBody>
      </p:sp>
      <p:pic>
        <p:nvPicPr>
          <p:cNvPr id="5" name="Picture 4">
            <a:extLst>
              <a:ext uri="{FF2B5EF4-FFF2-40B4-BE49-F238E27FC236}">
                <a16:creationId xmlns:a16="http://schemas.microsoft.com/office/drawing/2014/main" id="{93099F6C-B89B-4945-829B-A31E5681A892}"/>
              </a:ext>
            </a:extLst>
          </p:cNvPr>
          <p:cNvPicPr/>
          <p:nvPr/>
        </p:nvPicPr>
        <p:blipFill>
          <a:blip r:embed="rId2"/>
          <a:stretch>
            <a:fillRect/>
          </a:stretch>
        </p:blipFill>
        <p:spPr>
          <a:xfrm>
            <a:off x="5420411" y="2483226"/>
            <a:ext cx="6126636" cy="352164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1138345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E47CC-1225-4646-8DCF-24EC2AC82EDA}"/>
              </a:ext>
            </a:extLst>
          </p:cNvPr>
          <p:cNvSpPr>
            <a:spLocks noGrp="1"/>
          </p:cNvSpPr>
          <p:nvPr>
            <p:ph idx="1"/>
          </p:nvPr>
        </p:nvSpPr>
        <p:spPr>
          <a:xfrm>
            <a:off x="461912" y="1621410"/>
            <a:ext cx="11243035" cy="4546126"/>
          </a:xfrm>
          <a:solidFill>
            <a:schemeClr val="accent5">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numCol="1">
            <a:normAutofit/>
          </a:bodyPr>
          <a:lstStyle/>
          <a:p>
            <a:pPr marL="0" indent="0" algn="ctr">
              <a:lnSpc>
                <a:spcPct val="150000"/>
              </a:lnSpc>
              <a:buNone/>
            </a:pPr>
            <a:r>
              <a:rPr lang="en-US" u="sng" dirty="0">
                <a:latin typeface="Abadi" panose="020B0604020104020204" pitchFamily="34" charset="0"/>
              </a:rPr>
              <a:t>Restocking Algorithm</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Big-O notation: </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O(</a:t>
            </a:r>
            <a:r>
              <a:rPr lang="en-US" sz="1800" dirty="0" err="1">
                <a:effectLst/>
                <a:latin typeface="Abadi" panose="020B0604020104020204" pitchFamily="34" charset="0"/>
                <a:ea typeface="Calibri" panose="020F0502020204030204" pitchFamily="34" charset="0"/>
                <a:cs typeface="Times New Roman" panose="02020603050405020304" pitchFamily="18" charset="0"/>
              </a:rPr>
              <a:t>DestinationY-CurrentPosY</a:t>
            </a:r>
            <a:r>
              <a:rPr lang="en-US" sz="1800" dirty="0">
                <a:effectLst/>
                <a:latin typeface="Abadi" panose="020B0604020104020204" pitchFamily="34" charset="0"/>
                <a:ea typeface="Calibri" panose="020F0502020204030204" pitchFamily="34" charset="0"/>
                <a:cs typeface="Times New Roman" panose="02020603050405020304" pitchFamily="18" charset="0"/>
              </a:rPr>
              <a:t>)*2 + </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O(</a:t>
            </a:r>
            <a:r>
              <a:rPr lang="en-US" sz="1800" dirty="0" err="1">
                <a:effectLst/>
                <a:latin typeface="Abadi" panose="020B0604020104020204" pitchFamily="34" charset="0"/>
                <a:ea typeface="Calibri" panose="020F0502020204030204" pitchFamily="34" charset="0"/>
                <a:cs typeface="Times New Roman" panose="02020603050405020304" pitchFamily="18" charset="0"/>
              </a:rPr>
              <a:t>DestinationX-CurrentPosX</a:t>
            </a:r>
            <a:r>
              <a:rPr lang="en-US" sz="1800" dirty="0">
                <a:effectLst/>
                <a:latin typeface="Abadi" panose="020B0604020104020204" pitchFamily="34" charset="0"/>
                <a:ea typeface="Calibri" panose="020F0502020204030204" pitchFamily="34" charset="0"/>
                <a:cs typeface="Times New Roman" panose="02020603050405020304" pitchFamily="18" charset="0"/>
              </a:rPr>
              <a:t>)*2 + O(12).</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Since there are approx. 6 products to restock </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and it takes 2 seconds/product to restock, </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so, </a:t>
            </a:r>
            <a:r>
              <a:rPr lang="en-US" sz="1800" dirty="0">
                <a:effectLst/>
                <a:latin typeface="Abadi" panose="020B0604020104020204" pitchFamily="34" charset="0"/>
                <a:ea typeface="Calibri" panose="020F0502020204030204" pitchFamily="34" charset="0"/>
                <a:cs typeface="Times New Roman" panose="02020603050405020304" pitchFamily="18" charset="0"/>
              </a:rPr>
              <a:t>6*2 = 12.</a:t>
            </a:r>
            <a:endParaRPr lang="en-US" sz="1800" dirty="0">
              <a:latin typeface="Abadi" panose="020B060402010402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7209A291-00E6-4EB9-B96E-8E73A5F0E4AB}"/>
              </a:ext>
            </a:extLst>
          </p:cNvPr>
          <p:cNvSpPr txBox="1">
            <a:spLocks/>
          </p:cNvSpPr>
          <p:nvPr/>
        </p:nvSpPr>
        <p:spPr>
          <a:xfrm>
            <a:off x="461913" y="313963"/>
            <a:ext cx="11243035" cy="10340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Abadi" panose="020B0604020104020204" pitchFamily="34" charset="0"/>
              </a:rPr>
              <a:t>Code, Algorithm and Output</a:t>
            </a:r>
          </a:p>
        </p:txBody>
      </p:sp>
      <p:pic>
        <p:nvPicPr>
          <p:cNvPr id="5" name="Picture 4">
            <a:extLst>
              <a:ext uri="{FF2B5EF4-FFF2-40B4-BE49-F238E27FC236}">
                <a16:creationId xmlns:a16="http://schemas.microsoft.com/office/drawing/2014/main" id="{93099F6C-B89B-4945-829B-A31E5681A892}"/>
              </a:ext>
            </a:extLst>
          </p:cNvPr>
          <p:cNvPicPr/>
          <p:nvPr/>
        </p:nvPicPr>
        <p:blipFill>
          <a:blip r:embed="rId2"/>
          <a:stretch>
            <a:fillRect/>
          </a:stretch>
        </p:blipFill>
        <p:spPr>
          <a:xfrm>
            <a:off x="5420411" y="2483226"/>
            <a:ext cx="6126636" cy="352164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373606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E47CC-1225-4646-8DCF-24EC2AC82EDA}"/>
              </a:ext>
            </a:extLst>
          </p:cNvPr>
          <p:cNvSpPr>
            <a:spLocks noGrp="1"/>
          </p:cNvSpPr>
          <p:nvPr>
            <p:ph idx="1"/>
          </p:nvPr>
        </p:nvSpPr>
        <p:spPr>
          <a:xfrm>
            <a:off x="461912" y="1621410"/>
            <a:ext cx="11243035" cy="4546126"/>
          </a:xfrm>
          <a:solidFill>
            <a:schemeClr val="accent5">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numCol="1">
            <a:normAutofit/>
          </a:bodyPr>
          <a:lstStyle/>
          <a:p>
            <a:pPr marL="0" indent="0" algn="ctr">
              <a:lnSpc>
                <a:spcPct val="150000"/>
              </a:lnSpc>
              <a:buNone/>
            </a:pPr>
            <a:r>
              <a:rPr lang="en-US" u="sng" dirty="0">
                <a:latin typeface="Abadi" panose="020B0604020104020204" pitchFamily="34" charset="0"/>
              </a:rPr>
              <a:t>Other necessary functions</a:t>
            </a:r>
          </a:p>
          <a:p>
            <a:pPr marL="457200" indent="-457200">
              <a:lnSpc>
                <a:spcPct val="150000"/>
              </a:lnSpc>
              <a:buFont typeface="+mj-lt"/>
              <a:buAutoNum type="arabicPeriod"/>
            </a:pPr>
            <a:r>
              <a:rPr lang="en-US" sz="2000" dirty="0">
                <a:effectLst/>
                <a:latin typeface="Abadi" panose="020B0604020104020204" pitchFamily="34" charset="0"/>
                <a:ea typeface="Calibri" panose="020F0502020204030204" pitchFamily="34" charset="0"/>
                <a:cs typeface="Times New Roman" panose="02020603050405020304" pitchFamily="18" charset="0"/>
              </a:rPr>
              <a:t>void </a:t>
            </a:r>
            <a:r>
              <a:rPr lang="en-US" sz="2000" dirty="0" err="1">
                <a:effectLst/>
                <a:latin typeface="Abadi" panose="020B0604020104020204" pitchFamily="34" charset="0"/>
                <a:ea typeface="Calibri" panose="020F0502020204030204" pitchFamily="34" charset="0"/>
                <a:cs typeface="Times New Roman" panose="02020603050405020304" pitchFamily="18" charset="0"/>
              </a:rPr>
              <a:t>CreateCustomer</a:t>
            </a:r>
            <a:r>
              <a:rPr lang="en-US" sz="2000" dirty="0">
                <a:effectLst/>
                <a:latin typeface="Abadi" panose="020B0604020104020204" pitchFamily="34" charset="0"/>
                <a:ea typeface="Calibri" panose="020F0502020204030204" pitchFamily="34" charset="0"/>
                <a:cs typeface="Times New Roman" panose="02020603050405020304" pitchFamily="18" charset="0"/>
              </a:rPr>
              <a:t>() from </a:t>
            </a:r>
            <a:r>
              <a:rPr lang="en-US" sz="2000" dirty="0" err="1">
                <a:effectLst/>
                <a:latin typeface="Abadi" panose="020B0604020104020204" pitchFamily="34" charset="0"/>
                <a:ea typeface="Calibri" panose="020F0502020204030204" pitchFamily="34" charset="0"/>
                <a:cs typeface="Times New Roman" panose="02020603050405020304" pitchFamily="18" charset="0"/>
              </a:rPr>
              <a:t>Shop.h</a:t>
            </a:r>
            <a:r>
              <a:rPr lang="en-US" sz="2000" dirty="0">
                <a:effectLst/>
                <a:latin typeface="Abadi" panose="020B0604020104020204" pitchFamily="34" charset="0"/>
                <a:ea typeface="Calibri" panose="020F0502020204030204" pitchFamily="34" charset="0"/>
                <a:cs typeface="Times New Roman" panose="02020603050405020304" pitchFamily="18" charset="0"/>
              </a:rPr>
              <a:t> – this is used to add customer to the linked list of the shop.</a:t>
            </a:r>
          </a:p>
          <a:p>
            <a:pPr marL="457200" indent="-457200">
              <a:lnSpc>
                <a:spcPct val="150000"/>
              </a:lnSpc>
              <a:buFont typeface="+mj-lt"/>
              <a:buAutoNum type="arabicPeriod"/>
            </a:pPr>
            <a:r>
              <a:rPr lang="en-US" sz="2000" dirty="0">
                <a:effectLst/>
                <a:latin typeface="Abadi" panose="020B0604020104020204" pitchFamily="34" charset="0"/>
                <a:ea typeface="Calibri" panose="020F0502020204030204" pitchFamily="34" charset="0"/>
                <a:cs typeface="Times New Roman" panose="02020603050405020304" pitchFamily="18" charset="0"/>
              </a:rPr>
              <a:t>void </a:t>
            </a:r>
            <a:r>
              <a:rPr lang="en-US" sz="2000" dirty="0" err="1">
                <a:effectLst/>
                <a:latin typeface="Abadi" panose="020B0604020104020204" pitchFamily="34" charset="0"/>
                <a:ea typeface="Calibri" panose="020F0502020204030204" pitchFamily="34" charset="0"/>
                <a:cs typeface="Times New Roman" panose="02020603050405020304" pitchFamily="18" charset="0"/>
              </a:rPr>
              <a:t>DeleteCustomer</a:t>
            </a:r>
            <a:r>
              <a:rPr lang="en-US" sz="2000" dirty="0">
                <a:effectLst/>
                <a:latin typeface="Abadi" panose="020B0604020104020204" pitchFamily="34" charset="0"/>
                <a:ea typeface="Calibri" panose="020F0502020204030204" pitchFamily="34" charset="0"/>
                <a:cs typeface="Times New Roman" panose="02020603050405020304" pitchFamily="18" charset="0"/>
              </a:rPr>
              <a:t>() from </a:t>
            </a:r>
            <a:r>
              <a:rPr lang="en-US" sz="2000" dirty="0" err="1">
                <a:effectLst/>
                <a:latin typeface="Abadi" panose="020B0604020104020204" pitchFamily="34" charset="0"/>
                <a:ea typeface="Calibri" panose="020F0502020204030204" pitchFamily="34" charset="0"/>
                <a:cs typeface="Times New Roman" panose="02020603050405020304" pitchFamily="18" charset="0"/>
              </a:rPr>
              <a:t>Shop.h</a:t>
            </a:r>
            <a:r>
              <a:rPr lang="en-US" sz="2000" dirty="0">
                <a:effectLst/>
                <a:latin typeface="Abadi" panose="020B0604020104020204" pitchFamily="34" charset="0"/>
                <a:ea typeface="Calibri" panose="020F0502020204030204" pitchFamily="34" charset="0"/>
                <a:cs typeface="Times New Roman" panose="02020603050405020304" pitchFamily="18" charset="0"/>
              </a:rPr>
              <a:t> – this is used to remove customer from the linked list of the shop.</a:t>
            </a:r>
          </a:p>
          <a:p>
            <a:pPr marL="457200" indent="-457200">
              <a:lnSpc>
                <a:spcPct val="150000"/>
              </a:lnSpc>
              <a:buFont typeface="+mj-lt"/>
              <a:buAutoNum type="arabicPeriod"/>
            </a:pPr>
            <a:r>
              <a:rPr lang="en-US" sz="2000" dirty="0">
                <a:effectLst/>
                <a:latin typeface="Abadi" panose="020B0604020104020204" pitchFamily="34" charset="0"/>
                <a:ea typeface="Calibri" panose="020F0502020204030204" pitchFamily="34" charset="0"/>
                <a:cs typeface="Times New Roman" panose="02020603050405020304" pitchFamily="18" charset="0"/>
              </a:rPr>
              <a:t>void </a:t>
            </a:r>
            <a:r>
              <a:rPr lang="en-US" sz="2000" dirty="0" err="1">
                <a:effectLst/>
                <a:latin typeface="Abadi" panose="020B0604020104020204" pitchFamily="34" charset="0"/>
                <a:ea typeface="Calibri" panose="020F0502020204030204" pitchFamily="34" charset="0"/>
                <a:cs typeface="Times New Roman" panose="02020603050405020304" pitchFamily="18" charset="0"/>
              </a:rPr>
              <a:t>DetectCustomer</a:t>
            </a:r>
            <a:r>
              <a:rPr lang="en-US" sz="2000" dirty="0">
                <a:effectLst/>
                <a:latin typeface="Abadi" panose="020B0604020104020204" pitchFamily="34" charset="0"/>
                <a:ea typeface="Calibri" panose="020F0502020204030204" pitchFamily="34" charset="0"/>
                <a:cs typeface="Times New Roman" panose="02020603050405020304" pitchFamily="18" charset="0"/>
              </a:rPr>
              <a:t>() and void </a:t>
            </a:r>
            <a:r>
              <a:rPr lang="en-US" sz="2000" dirty="0" err="1">
                <a:effectLst/>
                <a:latin typeface="Abadi" panose="020B0604020104020204" pitchFamily="34" charset="0"/>
                <a:ea typeface="Calibri" panose="020F0502020204030204" pitchFamily="34" charset="0"/>
                <a:cs typeface="Times New Roman" panose="02020603050405020304" pitchFamily="18" charset="0"/>
              </a:rPr>
              <a:t>DetectAisle</a:t>
            </a:r>
            <a:r>
              <a:rPr lang="en-US" sz="2000" dirty="0">
                <a:effectLst/>
                <a:latin typeface="Abadi" panose="020B0604020104020204" pitchFamily="34" charset="0"/>
                <a:ea typeface="Calibri" panose="020F0502020204030204" pitchFamily="34" charset="0"/>
                <a:cs typeface="Times New Roman" panose="02020603050405020304" pitchFamily="18" charset="0"/>
              </a:rPr>
              <a:t>() from </a:t>
            </a:r>
            <a:r>
              <a:rPr lang="en-US" sz="2000" dirty="0" err="1">
                <a:effectLst/>
                <a:latin typeface="Abadi" panose="020B0604020104020204" pitchFamily="34" charset="0"/>
                <a:ea typeface="Calibri" panose="020F0502020204030204" pitchFamily="34" charset="0"/>
                <a:cs typeface="Times New Roman" panose="02020603050405020304" pitchFamily="18" charset="0"/>
              </a:rPr>
              <a:t>Shop.h</a:t>
            </a:r>
            <a:r>
              <a:rPr lang="en-US" sz="2000" dirty="0">
                <a:effectLst/>
                <a:latin typeface="Abadi" panose="020B0604020104020204" pitchFamily="34" charset="0"/>
                <a:ea typeface="Calibri" panose="020F0502020204030204" pitchFamily="34" charset="0"/>
                <a:cs typeface="Times New Roman" panose="02020603050405020304" pitchFamily="18" charset="0"/>
              </a:rPr>
              <a:t> – these two functions are used to display the quantity of products when the user hovers over the shelves or a customer.</a:t>
            </a:r>
          </a:p>
          <a:p>
            <a:pPr marL="457200" indent="-457200">
              <a:lnSpc>
                <a:spcPct val="150000"/>
              </a:lnSpc>
              <a:buFont typeface="+mj-lt"/>
              <a:buAutoNum type="arabicPeriod"/>
            </a:pPr>
            <a:r>
              <a:rPr lang="en-US" sz="1800" dirty="0">
                <a:effectLst/>
                <a:latin typeface="Abadi" panose="020B0604020104020204" pitchFamily="34" charset="0"/>
                <a:ea typeface="Calibri" panose="020F0502020204030204" pitchFamily="34" charset="0"/>
                <a:cs typeface="Times New Roman" panose="02020603050405020304" pitchFamily="18" charset="0"/>
              </a:rPr>
              <a:t>bool </a:t>
            </a:r>
            <a:r>
              <a:rPr lang="en-US" sz="1800" dirty="0" err="1">
                <a:effectLst/>
                <a:latin typeface="Abadi" panose="020B0604020104020204" pitchFamily="34" charset="0"/>
                <a:ea typeface="Calibri" panose="020F0502020204030204" pitchFamily="34" charset="0"/>
                <a:cs typeface="Times New Roman" panose="02020603050405020304" pitchFamily="18" charset="0"/>
              </a:rPr>
              <a:t>doShopping</a:t>
            </a:r>
            <a:r>
              <a:rPr lang="en-US" sz="1800" dirty="0">
                <a:effectLst/>
                <a:latin typeface="Abadi" panose="020B0604020104020204" pitchFamily="34" charset="0"/>
                <a:ea typeface="Calibri" panose="020F0502020204030204" pitchFamily="34" charset="0"/>
                <a:cs typeface="Times New Roman" panose="02020603050405020304" pitchFamily="18" charset="0"/>
              </a:rPr>
              <a:t>() from </a:t>
            </a:r>
            <a:r>
              <a:rPr lang="en-US" sz="1800" dirty="0" err="1">
                <a:effectLst/>
                <a:latin typeface="Abadi" panose="020B0604020104020204" pitchFamily="34" charset="0"/>
                <a:ea typeface="Calibri" panose="020F0502020204030204" pitchFamily="34" charset="0"/>
                <a:cs typeface="Times New Roman" panose="02020603050405020304" pitchFamily="18" charset="0"/>
              </a:rPr>
              <a:t>Customer.h</a:t>
            </a:r>
            <a:r>
              <a:rPr lang="en-US" sz="1800" dirty="0">
                <a:effectLst/>
                <a:latin typeface="Abadi" panose="020B0604020104020204" pitchFamily="34" charset="0"/>
                <a:ea typeface="Calibri" panose="020F0502020204030204" pitchFamily="34" charset="0"/>
                <a:cs typeface="Times New Roman" panose="02020603050405020304" pitchFamily="18" charset="0"/>
              </a:rPr>
              <a:t> – this function is used to transfer items from the shelf to the basket.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50000"/>
              </a:lnSpc>
              <a:buFont typeface="+mj-lt"/>
              <a:buAutoNum type="arabicPeriod"/>
            </a:pPr>
            <a:endParaRPr lang="en-US" sz="2000" dirty="0">
              <a:effectLst/>
              <a:latin typeface="Abadi" panose="020B0604020104020204" pitchFamily="34" charset="0"/>
              <a:ea typeface="Calibri" panose="020F0502020204030204" pitchFamily="34" charset="0"/>
              <a:cs typeface="Times New Roman" panose="02020603050405020304" pitchFamily="18" charset="0"/>
            </a:endParaRPr>
          </a:p>
          <a:p>
            <a:pPr marL="457200" indent="-457200">
              <a:lnSpc>
                <a:spcPct val="150000"/>
              </a:lnSpc>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50000"/>
              </a:lnSpc>
              <a:buFont typeface="+mj-lt"/>
              <a:buAutoNum type="arabicPeriod"/>
            </a:pPr>
            <a:endParaRPr lang="en-US" sz="2400" dirty="0">
              <a:latin typeface="Abadi" panose="020B060402010402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7209A291-00E6-4EB9-B96E-8E73A5F0E4AB}"/>
              </a:ext>
            </a:extLst>
          </p:cNvPr>
          <p:cNvSpPr txBox="1">
            <a:spLocks/>
          </p:cNvSpPr>
          <p:nvPr/>
        </p:nvSpPr>
        <p:spPr>
          <a:xfrm>
            <a:off x="461913" y="313963"/>
            <a:ext cx="11243035" cy="10340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Abadi" panose="020B0604020104020204" pitchFamily="34" charset="0"/>
              </a:rPr>
              <a:t>Code, Algorithm and Output</a:t>
            </a:r>
          </a:p>
        </p:txBody>
      </p:sp>
    </p:spTree>
    <p:extLst>
      <p:ext uri="{BB962C8B-B14F-4D97-AF65-F5344CB8AC3E}">
        <p14:creationId xmlns:p14="http://schemas.microsoft.com/office/powerpoint/2010/main" val="2831244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E47CC-1225-4646-8DCF-24EC2AC82EDA}"/>
              </a:ext>
            </a:extLst>
          </p:cNvPr>
          <p:cNvSpPr>
            <a:spLocks noGrp="1"/>
          </p:cNvSpPr>
          <p:nvPr>
            <p:ph idx="1"/>
          </p:nvPr>
        </p:nvSpPr>
        <p:spPr>
          <a:xfrm>
            <a:off x="461912" y="1621410"/>
            <a:ext cx="11243035" cy="4546126"/>
          </a:xfrm>
          <a:solidFill>
            <a:schemeClr val="accent5">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numCol="1">
            <a:normAutofit/>
          </a:bodyPr>
          <a:lstStyle/>
          <a:p>
            <a:pPr marL="0" indent="0" algn="ctr">
              <a:lnSpc>
                <a:spcPct val="150000"/>
              </a:lnSpc>
              <a:buNone/>
            </a:pPr>
            <a:r>
              <a:rPr lang="en-US" u="sng" dirty="0">
                <a:latin typeface="Abadi" panose="020B0604020104020204" pitchFamily="34" charset="0"/>
              </a:rPr>
              <a:t>Other necessary functions</a:t>
            </a:r>
          </a:p>
          <a:p>
            <a:pPr marL="457200" indent="-457200">
              <a:lnSpc>
                <a:spcPct val="150000"/>
              </a:lnSpc>
              <a:buFont typeface="+mj-lt"/>
              <a:buAutoNum type="arabicPeriod" startAt="5"/>
            </a:pPr>
            <a:r>
              <a:rPr lang="en-US" sz="1800" dirty="0">
                <a:effectLst/>
                <a:latin typeface="Abadi" panose="020B0604020104020204" pitchFamily="34" charset="0"/>
                <a:ea typeface="Calibri" panose="020F0502020204030204" pitchFamily="34" charset="0"/>
                <a:cs typeface="Times New Roman" panose="02020603050405020304" pitchFamily="18" charset="0"/>
              </a:rPr>
              <a:t>void </a:t>
            </a:r>
            <a:r>
              <a:rPr lang="en-US" sz="1800" dirty="0" err="1">
                <a:effectLst/>
                <a:latin typeface="Abadi" panose="020B0604020104020204" pitchFamily="34" charset="0"/>
                <a:ea typeface="Calibri" panose="020F0502020204030204" pitchFamily="34" charset="0"/>
                <a:cs typeface="Times New Roman" panose="02020603050405020304" pitchFamily="18" charset="0"/>
              </a:rPr>
              <a:t>CheckLine</a:t>
            </a:r>
            <a:r>
              <a:rPr lang="en-US" sz="1800" dirty="0">
                <a:effectLst/>
                <a:latin typeface="Abadi" panose="020B0604020104020204" pitchFamily="34" charset="0"/>
                <a:ea typeface="Calibri" panose="020F0502020204030204" pitchFamily="34" charset="0"/>
                <a:cs typeface="Times New Roman" panose="02020603050405020304" pitchFamily="18" charset="0"/>
              </a:rPr>
              <a:t>() from </a:t>
            </a:r>
            <a:r>
              <a:rPr lang="en-US" sz="1800" dirty="0" err="1">
                <a:effectLst/>
                <a:latin typeface="Abadi" panose="020B0604020104020204" pitchFamily="34" charset="0"/>
                <a:ea typeface="Calibri" panose="020F0502020204030204" pitchFamily="34" charset="0"/>
                <a:cs typeface="Times New Roman" panose="02020603050405020304" pitchFamily="18" charset="0"/>
              </a:rPr>
              <a:t>Customer.h</a:t>
            </a:r>
            <a:r>
              <a:rPr lang="en-US" sz="1800" dirty="0">
                <a:effectLst/>
                <a:latin typeface="Abadi" panose="020B0604020104020204" pitchFamily="34" charset="0"/>
                <a:ea typeface="Calibri" panose="020F0502020204030204" pitchFamily="34" charset="0"/>
                <a:cs typeface="Times New Roman" panose="02020603050405020304" pitchFamily="18" charset="0"/>
              </a:rPr>
              <a:t> – this function is used to determine which queue to go to when going for cashing out.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50000"/>
              </a:lnSpc>
              <a:buFont typeface="+mj-lt"/>
              <a:buAutoNum type="arabicPeriod" startAt="5"/>
            </a:pPr>
            <a:r>
              <a:rPr lang="en-US" sz="1800" dirty="0">
                <a:effectLst/>
                <a:latin typeface="Abadi" panose="020B0604020104020204" pitchFamily="34" charset="0"/>
                <a:ea typeface="Calibri" panose="020F0502020204030204" pitchFamily="34" charset="0"/>
                <a:cs typeface="Times New Roman" panose="02020603050405020304" pitchFamily="18" charset="0"/>
              </a:rPr>
              <a:t>Product </a:t>
            </a:r>
            <a:r>
              <a:rPr lang="en-US" sz="1800" dirty="0" err="1">
                <a:effectLst/>
                <a:latin typeface="Abadi" panose="020B0604020104020204" pitchFamily="34" charset="0"/>
                <a:ea typeface="Calibri" panose="020F0502020204030204" pitchFamily="34" charset="0"/>
                <a:cs typeface="Times New Roman" panose="02020603050405020304" pitchFamily="18" charset="0"/>
              </a:rPr>
              <a:t>RemoveFromStack</a:t>
            </a:r>
            <a:r>
              <a:rPr lang="en-US" sz="1800" dirty="0">
                <a:effectLst/>
                <a:latin typeface="Abadi" panose="020B0604020104020204" pitchFamily="34" charset="0"/>
                <a:ea typeface="Calibri" panose="020F0502020204030204" pitchFamily="34" charset="0"/>
                <a:cs typeface="Times New Roman" panose="02020603050405020304" pitchFamily="18" charset="0"/>
              </a:rPr>
              <a:t>() from </a:t>
            </a:r>
            <a:r>
              <a:rPr lang="en-US" sz="1800" dirty="0" err="1">
                <a:effectLst/>
                <a:latin typeface="Abadi" panose="020B0604020104020204" pitchFamily="34" charset="0"/>
                <a:ea typeface="Calibri" panose="020F0502020204030204" pitchFamily="34" charset="0"/>
                <a:cs typeface="Times New Roman" panose="02020603050405020304" pitchFamily="18" charset="0"/>
              </a:rPr>
              <a:t>Aisle.h</a:t>
            </a:r>
            <a:r>
              <a:rPr lang="en-US" sz="1800" dirty="0">
                <a:effectLst/>
                <a:latin typeface="Abadi" panose="020B0604020104020204" pitchFamily="34" charset="0"/>
                <a:ea typeface="Calibri" panose="020F0502020204030204" pitchFamily="34" charset="0"/>
                <a:cs typeface="Times New Roman" panose="02020603050405020304" pitchFamily="18" charset="0"/>
              </a:rPr>
              <a:t> – this function removes the items from the shelf when the customer shops.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50000"/>
              </a:lnSpc>
              <a:buFont typeface="+mj-lt"/>
              <a:buAutoNum type="arabicPeriod" startAt="5"/>
            </a:pPr>
            <a:r>
              <a:rPr lang="en-US" sz="1800" dirty="0">
                <a:effectLst/>
                <a:latin typeface="Abadi" panose="020B0604020104020204" pitchFamily="34" charset="0"/>
                <a:ea typeface="Calibri" panose="020F0502020204030204" pitchFamily="34" charset="0"/>
                <a:cs typeface="Times New Roman" panose="02020603050405020304" pitchFamily="18" charset="0"/>
              </a:rPr>
              <a:t>void </a:t>
            </a:r>
            <a:r>
              <a:rPr lang="en-US" sz="1800" dirty="0" err="1">
                <a:effectLst/>
                <a:latin typeface="Abadi" panose="020B0604020104020204" pitchFamily="34" charset="0"/>
                <a:ea typeface="Calibri" panose="020F0502020204030204" pitchFamily="34" charset="0"/>
                <a:cs typeface="Times New Roman" panose="02020603050405020304" pitchFamily="18" charset="0"/>
              </a:rPr>
              <a:t>PutInBasket</a:t>
            </a:r>
            <a:r>
              <a:rPr lang="en-US" sz="1800" dirty="0">
                <a:effectLst/>
                <a:latin typeface="Abadi" panose="020B0604020104020204" pitchFamily="34" charset="0"/>
                <a:ea typeface="Calibri" panose="020F0502020204030204" pitchFamily="34" charset="0"/>
                <a:cs typeface="Times New Roman" panose="02020603050405020304" pitchFamily="18" charset="0"/>
              </a:rPr>
              <a:t>() from </a:t>
            </a:r>
            <a:r>
              <a:rPr lang="en-US" sz="1800" dirty="0" err="1">
                <a:effectLst/>
                <a:latin typeface="Abadi" panose="020B0604020104020204" pitchFamily="34" charset="0"/>
                <a:ea typeface="Calibri" panose="020F0502020204030204" pitchFamily="34" charset="0"/>
                <a:cs typeface="Times New Roman" panose="02020603050405020304" pitchFamily="18" charset="0"/>
              </a:rPr>
              <a:t>BasketOfCustomer.h</a:t>
            </a:r>
            <a:r>
              <a:rPr lang="en-US" sz="1800" dirty="0">
                <a:effectLst/>
                <a:latin typeface="Abadi" panose="020B0604020104020204" pitchFamily="34" charset="0"/>
                <a:ea typeface="Calibri" panose="020F0502020204030204" pitchFamily="34" charset="0"/>
                <a:cs typeface="Times New Roman" panose="02020603050405020304" pitchFamily="18" charset="0"/>
              </a:rPr>
              <a:t> – this function puts the items in the customer’s shopping basket.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50000"/>
              </a:lnSpc>
              <a:buFont typeface="+mj-lt"/>
              <a:buAutoNum type="arabicPeriod" startAt="5"/>
            </a:pPr>
            <a:r>
              <a:rPr lang="en-US" sz="1800" dirty="0">
                <a:effectLst/>
                <a:latin typeface="Abadi" panose="020B0604020104020204" pitchFamily="34" charset="0"/>
                <a:ea typeface="Calibri" panose="020F0502020204030204" pitchFamily="34" charset="0"/>
                <a:cs typeface="Times New Roman" panose="02020603050405020304" pitchFamily="18" charset="0"/>
              </a:rPr>
              <a:t>Product </a:t>
            </a:r>
            <a:r>
              <a:rPr lang="en-US" sz="1800" dirty="0" err="1">
                <a:effectLst/>
                <a:latin typeface="Abadi" panose="020B0604020104020204" pitchFamily="34" charset="0"/>
                <a:ea typeface="Calibri" panose="020F0502020204030204" pitchFamily="34" charset="0"/>
                <a:cs typeface="Times New Roman" panose="02020603050405020304" pitchFamily="18" charset="0"/>
              </a:rPr>
              <a:t>RemoveFromBasket</a:t>
            </a:r>
            <a:r>
              <a:rPr lang="en-US" sz="1800" dirty="0">
                <a:effectLst/>
                <a:latin typeface="Abadi" panose="020B0604020104020204" pitchFamily="34" charset="0"/>
                <a:ea typeface="Calibri" panose="020F0502020204030204" pitchFamily="34" charset="0"/>
                <a:cs typeface="Times New Roman" panose="02020603050405020304" pitchFamily="18" charset="0"/>
              </a:rPr>
              <a:t>() from </a:t>
            </a:r>
            <a:r>
              <a:rPr lang="en-US" sz="1800" dirty="0" err="1">
                <a:effectLst/>
                <a:latin typeface="Abadi" panose="020B0604020104020204" pitchFamily="34" charset="0"/>
                <a:ea typeface="Calibri" panose="020F0502020204030204" pitchFamily="34" charset="0"/>
                <a:cs typeface="Times New Roman" panose="02020603050405020304" pitchFamily="18" charset="0"/>
              </a:rPr>
              <a:t>BasketOfCustomer.h</a:t>
            </a:r>
            <a:r>
              <a:rPr lang="en-US" sz="1800" dirty="0">
                <a:effectLst/>
                <a:latin typeface="Abadi" panose="020B0604020104020204" pitchFamily="34" charset="0"/>
                <a:ea typeface="Calibri" panose="020F0502020204030204" pitchFamily="34" charset="0"/>
                <a:cs typeface="Times New Roman" panose="02020603050405020304" pitchFamily="18" charset="0"/>
              </a:rPr>
              <a:t> – this function removes products from a customer’s basket at cash out.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sz="2000" dirty="0">
              <a:effectLst/>
              <a:latin typeface="Abadi" panose="020B0604020104020204" pitchFamily="34" charset="0"/>
              <a:ea typeface="Calibri" panose="020F0502020204030204" pitchFamily="34" charset="0"/>
              <a:cs typeface="Times New Roman" panose="02020603050405020304" pitchFamily="18" charset="0"/>
            </a:endParaRPr>
          </a:p>
          <a:p>
            <a:pPr marL="457200" indent="-457200">
              <a:lnSpc>
                <a:spcPct val="150000"/>
              </a:lnSpc>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50000"/>
              </a:lnSpc>
              <a:buFont typeface="+mj-lt"/>
              <a:buAutoNum type="arabicPeriod"/>
            </a:pPr>
            <a:endParaRPr lang="en-US" sz="2400" dirty="0">
              <a:latin typeface="Abadi" panose="020B060402010402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7209A291-00E6-4EB9-B96E-8E73A5F0E4AB}"/>
              </a:ext>
            </a:extLst>
          </p:cNvPr>
          <p:cNvSpPr txBox="1">
            <a:spLocks/>
          </p:cNvSpPr>
          <p:nvPr/>
        </p:nvSpPr>
        <p:spPr>
          <a:xfrm>
            <a:off x="461913" y="313963"/>
            <a:ext cx="11243035" cy="10340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Abadi" panose="020B0604020104020204" pitchFamily="34" charset="0"/>
              </a:rPr>
              <a:t>Code, Algorithm and Output</a:t>
            </a:r>
          </a:p>
        </p:txBody>
      </p:sp>
    </p:spTree>
    <p:extLst>
      <p:ext uri="{BB962C8B-B14F-4D97-AF65-F5344CB8AC3E}">
        <p14:creationId xmlns:p14="http://schemas.microsoft.com/office/powerpoint/2010/main" val="4028797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E47CC-1225-4646-8DCF-24EC2AC82EDA}"/>
              </a:ext>
            </a:extLst>
          </p:cNvPr>
          <p:cNvSpPr>
            <a:spLocks noGrp="1"/>
          </p:cNvSpPr>
          <p:nvPr>
            <p:ph idx="1"/>
          </p:nvPr>
        </p:nvSpPr>
        <p:spPr>
          <a:xfrm>
            <a:off x="461913" y="1630837"/>
            <a:ext cx="11243035" cy="4546126"/>
          </a:xfrm>
          <a:solidFill>
            <a:schemeClr val="accent5">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a:normAutofit/>
          </a:bodyPr>
          <a:lstStyle/>
          <a:p>
            <a:pPr marL="0" indent="0" algn="ctr">
              <a:lnSpc>
                <a:spcPct val="150000"/>
              </a:lnSpc>
              <a:buNone/>
            </a:pPr>
            <a:endParaRPr lang="en-US" sz="2400" dirty="0">
              <a:effectLst/>
              <a:latin typeface="Abadi" panose="020B0604020104020204" pitchFamily="34" charset="0"/>
              <a:ea typeface="Calibri" panose="020F0502020204030204" pitchFamily="34" charset="0"/>
              <a:cs typeface="Times New Roman" panose="02020603050405020304" pitchFamily="18" charset="0"/>
            </a:endParaRPr>
          </a:p>
          <a:p>
            <a:pPr marL="0" indent="0" algn="ctr">
              <a:lnSpc>
                <a:spcPct val="150000"/>
              </a:lnSpc>
              <a:buNone/>
            </a:pPr>
            <a:r>
              <a:rPr lang="en-US" sz="2400" dirty="0">
                <a:effectLst/>
                <a:latin typeface="Abadi" panose="020B0604020104020204" pitchFamily="34" charset="0"/>
                <a:ea typeface="Calibri" panose="020F0502020204030204" pitchFamily="34" charset="0"/>
                <a:cs typeface="Times New Roman" panose="02020603050405020304" pitchFamily="18" charset="0"/>
              </a:rPr>
              <a:t>The program makes use of data structures and algorithms efficiently. The data structures are used to store customers in the shop in the form of linked lists, the basket of a customer is a linked list, the item shelves are stacks and the cashier counters are queues.  The algorithms ensure the smooth flow of the simulation without consuming much time and resources. All the objectives have been fulfilled.</a:t>
            </a:r>
          </a:p>
          <a:p>
            <a:pPr marL="0" indent="0">
              <a:lnSpc>
                <a:spcPct val="150000"/>
              </a:lnSpc>
              <a:buNone/>
            </a:pPr>
            <a:endParaRPr lang="en-US" sz="2400" dirty="0">
              <a:latin typeface="Abadi" panose="020B0604020104020204" pitchFamily="34" charset="0"/>
            </a:endParaRPr>
          </a:p>
        </p:txBody>
      </p:sp>
      <p:sp>
        <p:nvSpPr>
          <p:cNvPr id="4" name="Title 1">
            <a:extLst>
              <a:ext uri="{FF2B5EF4-FFF2-40B4-BE49-F238E27FC236}">
                <a16:creationId xmlns:a16="http://schemas.microsoft.com/office/drawing/2014/main" id="{7209A291-00E6-4EB9-B96E-8E73A5F0E4AB}"/>
              </a:ext>
            </a:extLst>
          </p:cNvPr>
          <p:cNvSpPr txBox="1">
            <a:spLocks/>
          </p:cNvSpPr>
          <p:nvPr/>
        </p:nvSpPr>
        <p:spPr>
          <a:xfrm>
            <a:off x="461913" y="313963"/>
            <a:ext cx="11243035" cy="10340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Abadi" panose="020B0604020104020204" pitchFamily="34" charset="0"/>
              </a:rPr>
              <a:t>Conclusion</a:t>
            </a:r>
          </a:p>
        </p:txBody>
      </p:sp>
    </p:spTree>
    <p:extLst>
      <p:ext uri="{BB962C8B-B14F-4D97-AF65-F5344CB8AC3E}">
        <p14:creationId xmlns:p14="http://schemas.microsoft.com/office/powerpoint/2010/main" val="1523743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E47CC-1225-4646-8DCF-24EC2AC82EDA}"/>
              </a:ext>
            </a:extLst>
          </p:cNvPr>
          <p:cNvSpPr>
            <a:spLocks noGrp="1"/>
          </p:cNvSpPr>
          <p:nvPr>
            <p:ph idx="1"/>
          </p:nvPr>
        </p:nvSpPr>
        <p:spPr>
          <a:xfrm>
            <a:off x="461913" y="1630837"/>
            <a:ext cx="11243035" cy="4546126"/>
          </a:xfrm>
          <a:solidFill>
            <a:schemeClr val="accent5">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a:lstStyle/>
          <a:p>
            <a:pPr marL="0" indent="0">
              <a:buNone/>
            </a:pPr>
            <a:endParaRPr lang="en-US" sz="1800" dirty="0">
              <a:effectLst/>
              <a:latin typeface="Abadi" panose="020B0604020104020204" pitchFamily="34" charset="0"/>
              <a:ea typeface="Calibri" panose="020F0502020204030204" pitchFamily="34" charset="0"/>
              <a:cs typeface="Times New Roman" panose="02020603050405020304" pitchFamily="18" charset="0"/>
            </a:endParaRPr>
          </a:p>
          <a:p>
            <a:pPr marL="0" indent="0" algn="ctr">
              <a:lnSpc>
                <a:spcPct val="150000"/>
              </a:lnSpc>
              <a:buNone/>
            </a:pPr>
            <a:r>
              <a:rPr lang="en-US" dirty="0">
                <a:effectLst/>
                <a:latin typeface="Abadi" panose="020B0604020104020204" pitchFamily="34" charset="0"/>
                <a:ea typeface="Calibri" panose="020F0502020204030204" pitchFamily="34" charset="0"/>
                <a:cs typeface="Times New Roman" panose="02020603050405020304" pitchFamily="18" charset="0"/>
              </a:rPr>
              <a:t>This is a Retail Store Simulation. It shows customers entering the shop, choosing items from aisles and then going to cash out. It makes use of different data structures such as linked lists and stacks. It also makes use of algorithms to move customers and staff and to process different decisions made by the customer.</a:t>
            </a:r>
          </a:p>
          <a:p>
            <a:pPr marL="0" indent="0">
              <a:buNone/>
            </a:pPr>
            <a:endParaRPr lang="en-US" dirty="0"/>
          </a:p>
        </p:txBody>
      </p:sp>
      <p:sp>
        <p:nvSpPr>
          <p:cNvPr id="4" name="Title 1">
            <a:extLst>
              <a:ext uri="{FF2B5EF4-FFF2-40B4-BE49-F238E27FC236}">
                <a16:creationId xmlns:a16="http://schemas.microsoft.com/office/drawing/2014/main" id="{7209A291-00E6-4EB9-B96E-8E73A5F0E4AB}"/>
              </a:ext>
            </a:extLst>
          </p:cNvPr>
          <p:cNvSpPr txBox="1">
            <a:spLocks/>
          </p:cNvSpPr>
          <p:nvPr/>
        </p:nvSpPr>
        <p:spPr>
          <a:xfrm>
            <a:off x="461913" y="313963"/>
            <a:ext cx="11243035" cy="10340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Abadi" panose="020B0604020104020204" pitchFamily="34" charset="0"/>
              </a:rPr>
              <a:t>Introduction and Description</a:t>
            </a:r>
          </a:p>
        </p:txBody>
      </p:sp>
    </p:spTree>
    <p:extLst>
      <p:ext uri="{BB962C8B-B14F-4D97-AF65-F5344CB8AC3E}">
        <p14:creationId xmlns:p14="http://schemas.microsoft.com/office/powerpoint/2010/main" val="1298424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E47CC-1225-4646-8DCF-24EC2AC82EDA}"/>
              </a:ext>
            </a:extLst>
          </p:cNvPr>
          <p:cNvSpPr>
            <a:spLocks noGrp="1"/>
          </p:cNvSpPr>
          <p:nvPr>
            <p:ph idx="1"/>
          </p:nvPr>
        </p:nvSpPr>
        <p:spPr>
          <a:xfrm>
            <a:off x="461913" y="1630837"/>
            <a:ext cx="11243035" cy="4546126"/>
          </a:xfrm>
          <a:solidFill>
            <a:schemeClr val="accent5">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a:normAutofit/>
          </a:bodyPr>
          <a:lstStyle/>
          <a:p>
            <a:pPr marL="0" indent="0" algn="ctr">
              <a:lnSpc>
                <a:spcPct val="150000"/>
              </a:lnSpc>
              <a:buNone/>
            </a:pPr>
            <a:endParaRPr lang="en-US" sz="3200" dirty="0">
              <a:effectLst/>
              <a:latin typeface="Abadi" panose="020B0604020104020204" pitchFamily="34" charset="0"/>
              <a:ea typeface="Calibri" panose="020F0502020204030204" pitchFamily="34" charset="0"/>
              <a:cs typeface="Times New Roman" panose="02020603050405020304" pitchFamily="18" charset="0"/>
            </a:endParaRPr>
          </a:p>
          <a:p>
            <a:pPr marL="0" indent="0" algn="ctr">
              <a:lnSpc>
                <a:spcPct val="150000"/>
              </a:lnSpc>
              <a:buNone/>
            </a:pPr>
            <a:r>
              <a:rPr lang="en-US" sz="3200" dirty="0">
                <a:effectLst/>
                <a:latin typeface="Abadi" panose="020B0604020104020204" pitchFamily="34" charset="0"/>
                <a:ea typeface="Calibri" panose="020F0502020204030204" pitchFamily="34" charset="0"/>
                <a:cs typeface="Times New Roman" panose="02020603050405020304" pitchFamily="18" charset="0"/>
              </a:rPr>
              <a:t>Project by:</a:t>
            </a:r>
          </a:p>
          <a:p>
            <a:pPr marL="0" indent="0" algn="ctr">
              <a:lnSpc>
                <a:spcPct val="150000"/>
              </a:lnSpc>
              <a:buNone/>
            </a:pPr>
            <a:r>
              <a:rPr lang="en-US" sz="3200" dirty="0" err="1">
                <a:latin typeface="Abadi" panose="020B0604020104020204" pitchFamily="34" charset="0"/>
                <a:ea typeface="Calibri" panose="020F0502020204030204" pitchFamily="34" charset="0"/>
                <a:cs typeface="Times New Roman" panose="02020603050405020304" pitchFamily="18" charset="0"/>
              </a:rPr>
              <a:t>M.Talal</a:t>
            </a:r>
            <a:r>
              <a:rPr lang="en-US" sz="3200" dirty="0">
                <a:latin typeface="Abadi" panose="020B0604020104020204" pitchFamily="34" charset="0"/>
                <a:ea typeface="Calibri" panose="020F0502020204030204" pitchFamily="34" charset="0"/>
                <a:cs typeface="Times New Roman" panose="02020603050405020304" pitchFamily="18" charset="0"/>
              </a:rPr>
              <a:t> Farrukh – 321881</a:t>
            </a:r>
          </a:p>
          <a:p>
            <a:pPr marL="0" indent="0" algn="ctr">
              <a:lnSpc>
                <a:spcPct val="150000"/>
              </a:lnSpc>
              <a:buNone/>
            </a:pPr>
            <a:r>
              <a:rPr lang="en-US" sz="3200" dirty="0" err="1">
                <a:effectLst/>
                <a:latin typeface="Abadi" panose="020B0604020104020204" pitchFamily="34" charset="0"/>
                <a:ea typeface="Calibri" panose="020F0502020204030204" pitchFamily="34" charset="0"/>
                <a:cs typeface="Times New Roman" panose="02020603050405020304" pitchFamily="18" charset="0"/>
              </a:rPr>
              <a:t>M.Salman</a:t>
            </a:r>
            <a:r>
              <a:rPr lang="en-US" sz="3200" dirty="0">
                <a:effectLst/>
                <a:latin typeface="Abadi" panose="020B0604020104020204" pitchFamily="34" charset="0"/>
                <a:ea typeface="Calibri" panose="020F0502020204030204" pitchFamily="34" charset="0"/>
                <a:cs typeface="Times New Roman" panose="02020603050405020304" pitchFamily="18" charset="0"/>
              </a:rPr>
              <a:t> </a:t>
            </a:r>
            <a:r>
              <a:rPr lang="en-US" sz="3200" dirty="0" err="1">
                <a:effectLst/>
                <a:latin typeface="Abadi" panose="020B0604020104020204" pitchFamily="34" charset="0"/>
                <a:ea typeface="Calibri" panose="020F0502020204030204" pitchFamily="34" charset="0"/>
                <a:cs typeface="Times New Roman" panose="02020603050405020304" pitchFamily="18" charset="0"/>
              </a:rPr>
              <a:t>Shaheer</a:t>
            </a:r>
            <a:r>
              <a:rPr lang="en-US" sz="3200" dirty="0">
                <a:effectLst/>
                <a:latin typeface="Abadi" panose="020B0604020104020204" pitchFamily="34" charset="0"/>
                <a:ea typeface="Calibri" panose="020F0502020204030204" pitchFamily="34" charset="0"/>
                <a:cs typeface="Times New Roman" panose="02020603050405020304" pitchFamily="18" charset="0"/>
              </a:rPr>
              <a:t> – 283669</a:t>
            </a:r>
          </a:p>
          <a:p>
            <a:pPr marL="0" indent="0" algn="ctr">
              <a:lnSpc>
                <a:spcPct val="150000"/>
              </a:lnSpc>
              <a:buNone/>
            </a:pPr>
            <a:endParaRPr lang="en-US" sz="2400" dirty="0">
              <a:effectLst/>
              <a:latin typeface="Abadi" panose="020B0604020104020204" pitchFamily="34" charset="0"/>
              <a:ea typeface="Calibri" panose="020F0502020204030204" pitchFamily="34" charset="0"/>
              <a:cs typeface="Times New Roman" panose="02020603050405020304" pitchFamily="18" charset="0"/>
            </a:endParaRPr>
          </a:p>
          <a:p>
            <a:pPr marL="0" indent="0">
              <a:lnSpc>
                <a:spcPct val="150000"/>
              </a:lnSpc>
              <a:buNone/>
            </a:pPr>
            <a:endParaRPr lang="en-US" sz="2400" dirty="0">
              <a:latin typeface="Abadi" panose="020B0604020104020204" pitchFamily="34" charset="0"/>
            </a:endParaRPr>
          </a:p>
        </p:txBody>
      </p:sp>
      <p:sp>
        <p:nvSpPr>
          <p:cNvPr id="4" name="Title 1">
            <a:extLst>
              <a:ext uri="{FF2B5EF4-FFF2-40B4-BE49-F238E27FC236}">
                <a16:creationId xmlns:a16="http://schemas.microsoft.com/office/drawing/2014/main" id="{7209A291-00E6-4EB9-B96E-8E73A5F0E4AB}"/>
              </a:ext>
            </a:extLst>
          </p:cNvPr>
          <p:cNvSpPr txBox="1">
            <a:spLocks/>
          </p:cNvSpPr>
          <p:nvPr/>
        </p:nvSpPr>
        <p:spPr>
          <a:xfrm>
            <a:off x="461913" y="313963"/>
            <a:ext cx="11243035" cy="10340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Abadi" panose="020B0604020104020204" pitchFamily="34" charset="0"/>
              </a:rPr>
              <a:t>Retail Store Simulation</a:t>
            </a:r>
          </a:p>
        </p:txBody>
      </p:sp>
    </p:spTree>
    <p:extLst>
      <p:ext uri="{BB962C8B-B14F-4D97-AF65-F5344CB8AC3E}">
        <p14:creationId xmlns:p14="http://schemas.microsoft.com/office/powerpoint/2010/main" val="279892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E47CC-1225-4646-8DCF-24EC2AC82EDA}"/>
              </a:ext>
            </a:extLst>
          </p:cNvPr>
          <p:cNvSpPr>
            <a:spLocks noGrp="1"/>
          </p:cNvSpPr>
          <p:nvPr>
            <p:ph idx="1"/>
          </p:nvPr>
        </p:nvSpPr>
        <p:spPr>
          <a:xfrm>
            <a:off x="461913" y="1630837"/>
            <a:ext cx="11243035" cy="4546126"/>
          </a:xfrm>
          <a:solidFill>
            <a:schemeClr val="accent5">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a:lstStyle/>
          <a:p>
            <a:pPr marL="0" indent="0">
              <a:lnSpc>
                <a:spcPct val="150000"/>
              </a:lnSpc>
              <a:buNone/>
            </a:pPr>
            <a:r>
              <a:rPr lang="en-US" sz="2400" dirty="0">
                <a:effectLst/>
                <a:latin typeface="Abadi" panose="020B0604020104020204" pitchFamily="34" charset="0"/>
                <a:ea typeface="Calibri" panose="020F0502020204030204" pitchFamily="34" charset="0"/>
                <a:cs typeface="Times New Roman" panose="02020603050405020304" pitchFamily="18" charset="0"/>
              </a:rPr>
              <a:t>The objective is to show the working of the whole shop using data structures and algorithms. Here are some of the issues:</a:t>
            </a:r>
          </a:p>
          <a:p>
            <a:pPr marL="514350" indent="-514350">
              <a:lnSpc>
                <a:spcPct val="150000"/>
              </a:lnSpc>
              <a:buFont typeface="+mj-lt"/>
              <a:buAutoNum type="arabicPeriod"/>
            </a:pPr>
            <a:r>
              <a:rPr lang="en-US" sz="2400" dirty="0">
                <a:latin typeface="Abadi" panose="020B0604020104020204" pitchFamily="34" charset="0"/>
                <a:ea typeface="Calibri" panose="020F0502020204030204" pitchFamily="34" charset="0"/>
                <a:cs typeface="Times New Roman" panose="02020603050405020304" pitchFamily="18" charset="0"/>
              </a:rPr>
              <a:t>S</a:t>
            </a:r>
            <a:r>
              <a:rPr lang="en-US" sz="2400" dirty="0">
                <a:effectLst/>
                <a:latin typeface="Abadi" panose="020B0604020104020204" pitchFamily="34" charset="0"/>
                <a:ea typeface="Calibri" panose="020F0502020204030204" pitchFamily="34" charset="0"/>
                <a:cs typeface="Times New Roman" panose="02020603050405020304" pitchFamily="18" charset="0"/>
              </a:rPr>
              <a:t>toring products/items on a shelf or in the basket.</a:t>
            </a:r>
          </a:p>
          <a:p>
            <a:pPr marL="514350" indent="-514350">
              <a:lnSpc>
                <a:spcPct val="150000"/>
              </a:lnSpc>
              <a:buFont typeface="+mj-lt"/>
              <a:buAutoNum type="arabicPeriod"/>
            </a:pPr>
            <a:r>
              <a:rPr lang="en-US" sz="2400" dirty="0">
                <a:latin typeface="Abadi" panose="020B0604020104020204" pitchFamily="34" charset="0"/>
                <a:ea typeface="Calibri" panose="020F0502020204030204" pitchFamily="34" charset="0"/>
                <a:cs typeface="Times New Roman" panose="02020603050405020304" pitchFamily="18" charset="0"/>
              </a:rPr>
              <a:t>D</a:t>
            </a:r>
            <a:r>
              <a:rPr lang="en-US" sz="2400" dirty="0">
                <a:effectLst/>
                <a:latin typeface="Abadi" panose="020B0604020104020204" pitchFamily="34" charset="0"/>
                <a:ea typeface="Calibri" panose="020F0502020204030204" pitchFamily="34" charset="0"/>
                <a:cs typeface="Times New Roman" panose="02020603050405020304" pitchFamily="18" charset="0"/>
              </a:rPr>
              <a:t>etermining walking paths for the customer and the staff.  </a:t>
            </a:r>
          </a:p>
          <a:p>
            <a:pPr marL="514350" indent="-514350">
              <a:lnSpc>
                <a:spcPct val="150000"/>
              </a:lnSpc>
              <a:buFont typeface="+mj-lt"/>
              <a:buAutoNum type="arabicPeriod"/>
            </a:pPr>
            <a:r>
              <a:rPr lang="en-US" sz="2400" dirty="0">
                <a:latin typeface="Abadi" panose="020B0604020104020204" pitchFamily="34" charset="0"/>
                <a:ea typeface="Calibri" panose="020F0502020204030204" pitchFamily="34" charset="0"/>
                <a:cs typeface="Times New Roman" panose="02020603050405020304" pitchFamily="18" charset="0"/>
              </a:rPr>
              <a:t>T</a:t>
            </a:r>
            <a:r>
              <a:rPr lang="en-US" sz="2400" dirty="0">
                <a:effectLst/>
                <a:latin typeface="Abadi" panose="020B0604020104020204" pitchFamily="34" charset="0"/>
                <a:ea typeface="Calibri" panose="020F0502020204030204" pitchFamily="34" charset="0"/>
                <a:cs typeface="Times New Roman" panose="02020603050405020304" pitchFamily="18" charset="0"/>
              </a:rPr>
              <a:t>he whole shop itself is a linked list of customers which needs to be managed properly.</a:t>
            </a:r>
            <a:endParaRPr lang="en-US" sz="2400" dirty="0">
              <a:latin typeface="Abadi" panose="020B0604020104020204" pitchFamily="34" charset="0"/>
            </a:endParaRPr>
          </a:p>
        </p:txBody>
      </p:sp>
      <p:sp>
        <p:nvSpPr>
          <p:cNvPr id="4" name="Title 1">
            <a:extLst>
              <a:ext uri="{FF2B5EF4-FFF2-40B4-BE49-F238E27FC236}">
                <a16:creationId xmlns:a16="http://schemas.microsoft.com/office/drawing/2014/main" id="{7209A291-00E6-4EB9-B96E-8E73A5F0E4AB}"/>
              </a:ext>
            </a:extLst>
          </p:cNvPr>
          <p:cNvSpPr txBox="1">
            <a:spLocks/>
          </p:cNvSpPr>
          <p:nvPr/>
        </p:nvSpPr>
        <p:spPr>
          <a:xfrm>
            <a:off x="461913" y="313963"/>
            <a:ext cx="11243035" cy="10340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Abadi" panose="020B0604020104020204" pitchFamily="34" charset="0"/>
              </a:rPr>
              <a:t>Objectives</a:t>
            </a:r>
          </a:p>
        </p:txBody>
      </p:sp>
    </p:spTree>
    <p:extLst>
      <p:ext uri="{BB962C8B-B14F-4D97-AF65-F5344CB8AC3E}">
        <p14:creationId xmlns:p14="http://schemas.microsoft.com/office/powerpoint/2010/main" val="328561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E47CC-1225-4646-8DCF-24EC2AC82EDA}"/>
              </a:ext>
            </a:extLst>
          </p:cNvPr>
          <p:cNvSpPr>
            <a:spLocks noGrp="1"/>
          </p:cNvSpPr>
          <p:nvPr>
            <p:ph idx="1"/>
          </p:nvPr>
        </p:nvSpPr>
        <p:spPr>
          <a:xfrm>
            <a:off x="461913" y="1630837"/>
            <a:ext cx="11243035" cy="4546126"/>
          </a:xfrm>
          <a:solidFill>
            <a:schemeClr val="accent5">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a:lstStyle/>
          <a:p>
            <a:pPr marL="0" indent="0">
              <a:lnSpc>
                <a:spcPct val="150000"/>
              </a:lnSpc>
              <a:buNone/>
            </a:pPr>
            <a:r>
              <a:rPr lang="en-US" sz="2400" dirty="0">
                <a:effectLst/>
                <a:latin typeface="Abadi" panose="020B0604020104020204" pitchFamily="34" charset="0"/>
                <a:ea typeface="Calibri" panose="020F0502020204030204" pitchFamily="34" charset="0"/>
                <a:cs typeface="Times New Roman" panose="02020603050405020304" pitchFamily="18" charset="0"/>
              </a:rPr>
              <a:t>The development environment used for this project is </a:t>
            </a:r>
            <a:r>
              <a:rPr lang="en-US" sz="2400" b="1" dirty="0">
                <a:effectLst/>
                <a:latin typeface="Abadi" panose="020B0604020104020204" pitchFamily="34" charset="0"/>
                <a:ea typeface="Calibri" panose="020F0502020204030204" pitchFamily="34" charset="0"/>
                <a:cs typeface="Times New Roman" panose="02020603050405020304" pitchFamily="18" charset="0"/>
              </a:rPr>
              <a:t>Visual Studio Community 2019</a:t>
            </a:r>
            <a:r>
              <a:rPr lang="en-US" sz="2400" dirty="0">
                <a:effectLst/>
                <a:latin typeface="Abadi" panose="020B0604020104020204" pitchFamily="34" charset="0"/>
                <a:ea typeface="Calibri" panose="020F0502020204030204" pitchFamily="34" charset="0"/>
                <a:cs typeface="Times New Roman" panose="02020603050405020304" pitchFamily="18" charset="0"/>
              </a:rPr>
              <a:t>.</a:t>
            </a:r>
          </a:p>
          <a:p>
            <a:pPr marL="0" indent="0">
              <a:lnSpc>
                <a:spcPct val="150000"/>
              </a:lnSpc>
              <a:buNone/>
            </a:pPr>
            <a:r>
              <a:rPr lang="en-US" sz="2400" dirty="0">
                <a:effectLst/>
                <a:latin typeface="Abadi" panose="020B0604020104020204" pitchFamily="34" charset="0"/>
                <a:ea typeface="Calibri" panose="020F0502020204030204" pitchFamily="34" charset="0"/>
                <a:cs typeface="Times New Roman" panose="02020603050405020304" pitchFamily="18" charset="0"/>
              </a:rPr>
              <a:t>The programming language used is </a:t>
            </a:r>
            <a:r>
              <a:rPr lang="en-US" sz="2400" b="1" dirty="0">
                <a:effectLst/>
                <a:latin typeface="Abadi" panose="020B0604020104020204" pitchFamily="34" charset="0"/>
                <a:ea typeface="Calibri" panose="020F0502020204030204" pitchFamily="34" charset="0"/>
                <a:cs typeface="Times New Roman" panose="02020603050405020304" pitchFamily="18" charset="0"/>
              </a:rPr>
              <a:t>C++</a:t>
            </a:r>
            <a:r>
              <a:rPr lang="en-US" sz="2400" dirty="0">
                <a:effectLst/>
                <a:latin typeface="Abadi" panose="020B0604020104020204" pitchFamily="34" charset="0"/>
                <a:ea typeface="Calibri" panose="020F0502020204030204" pitchFamily="34" charset="0"/>
                <a:cs typeface="Times New Roman" panose="02020603050405020304" pitchFamily="18" charset="0"/>
              </a:rPr>
              <a:t>.</a:t>
            </a:r>
          </a:p>
          <a:p>
            <a:pPr marL="0" indent="0">
              <a:lnSpc>
                <a:spcPct val="150000"/>
              </a:lnSpc>
              <a:buNone/>
            </a:pPr>
            <a:r>
              <a:rPr lang="en-US" sz="2400" dirty="0">
                <a:effectLst/>
                <a:latin typeface="Abadi" panose="020B0604020104020204" pitchFamily="34" charset="0"/>
                <a:ea typeface="Calibri" panose="020F0502020204030204" pitchFamily="34" charset="0"/>
                <a:cs typeface="Times New Roman" panose="02020603050405020304" pitchFamily="18" charset="0"/>
              </a:rPr>
              <a:t>Many libraries were used. For graphics, </a:t>
            </a:r>
            <a:r>
              <a:rPr lang="en-US" sz="2400" b="1" dirty="0">
                <a:effectLst/>
                <a:latin typeface="Abadi" panose="020B0604020104020204" pitchFamily="34" charset="0"/>
                <a:ea typeface="Calibri" panose="020F0502020204030204" pitchFamily="34" charset="0"/>
                <a:cs typeface="Times New Roman" panose="02020603050405020304" pitchFamily="18" charset="0"/>
              </a:rPr>
              <a:t>SFML</a:t>
            </a:r>
            <a:r>
              <a:rPr lang="en-US" sz="2400" dirty="0">
                <a:effectLst/>
                <a:latin typeface="Abadi" panose="020B0604020104020204" pitchFamily="34" charset="0"/>
                <a:ea typeface="Calibri" panose="020F0502020204030204" pitchFamily="34" charset="0"/>
                <a:cs typeface="Times New Roman" panose="02020603050405020304" pitchFamily="18" charset="0"/>
              </a:rPr>
              <a:t> libraries were used. This required linking of those libraries in order to be able to use them.</a:t>
            </a:r>
          </a:p>
          <a:p>
            <a:pPr marL="0" indent="0">
              <a:lnSpc>
                <a:spcPct val="150000"/>
              </a:lnSpc>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sz="2400" dirty="0">
              <a:latin typeface="Abadi" panose="020B0604020104020204" pitchFamily="34" charset="0"/>
            </a:endParaRPr>
          </a:p>
        </p:txBody>
      </p:sp>
      <p:sp>
        <p:nvSpPr>
          <p:cNvPr id="4" name="Title 1">
            <a:extLst>
              <a:ext uri="{FF2B5EF4-FFF2-40B4-BE49-F238E27FC236}">
                <a16:creationId xmlns:a16="http://schemas.microsoft.com/office/drawing/2014/main" id="{7209A291-00E6-4EB9-B96E-8E73A5F0E4AB}"/>
              </a:ext>
            </a:extLst>
          </p:cNvPr>
          <p:cNvSpPr txBox="1">
            <a:spLocks/>
          </p:cNvSpPr>
          <p:nvPr/>
        </p:nvSpPr>
        <p:spPr>
          <a:xfrm>
            <a:off x="461913" y="313963"/>
            <a:ext cx="11243035" cy="10340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Abadi" panose="020B0604020104020204" pitchFamily="34" charset="0"/>
              </a:rPr>
              <a:t>Language, libraries and IDE</a:t>
            </a:r>
          </a:p>
        </p:txBody>
      </p:sp>
      <p:pic>
        <p:nvPicPr>
          <p:cNvPr id="5" name="Picture 4" descr="A picture containing drawing, plate, light&#10;&#10;Description automatically generated">
            <a:extLst>
              <a:ext uri="{FF2B5EF4-FFF2-40B4-BE49-F238E27FC236}">
                <a16:creationId xmlns:a16="http://schemas.microsoft.com/office/drawing/2014/main" id="{AB835C24-FB3E-4BFE-851E-A99F1A1B0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4457" y="4700837"/>
            <a:ext cx="3544247" cy="1199137"/>
          </a:xfrm>
          <a:prstGeom prst="rect">
            <a:avLst/>
          </a:prstGeom>
        </p:spPr>
      </p:pic>
      <p:pic>
        <p:nvPicPr>
          <p:cNvPr id="7" name="Picture 6" descr="Icon&#10;&#10;Description automatically generated">
            <a:extLst>
              <a:ext uri="{FF2B5EF4-FFF2-40B4-BE49-F238E27FC236}">
                <a16:creationId xmlns:a16="http://schemas.microsoft.com/office/drawing/2014/main" id="{47943872-0D60-472E-B670-D30A90D17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586" y="4700837"/>
            <a:ext cx="2144813" cy="1340508"/>
          </a:xfrm>
          <a:prstGeom prst="rect">
            <a:avLst/>
          </a:prstGeom>
        </p:spPr>
      </p:pic>
      <p:pic>
        <p:nvPicPr>
          <p:cNvPr id="9" name="Picture 8" descr="Logo, icon&#10;&#10;Description automatically generated">
            <a:extLst>
              <a:ext uri="{FF2B5EF4-FFF2-40B4-BE49-F238E27FC236}">
                <a16:creationId xmlns:a16="http://schemas.microsoft.com/office/drawing/2014/main" id="{389B9398-D47C-4C8D-976F-2EE6B5F86D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2399" y="4373738"/>
            <a:ext cx="2992058" cy="1994705"/>
          </a:xfrm>
          <a:prstGeom prst="rect">
            <a:avLst/>
          </a:prstGeom>
        </p:spPr>
      </p:pic>
    </p:spTree>
    <p:extLst>
      <p:ext uri="{BB962C8B-B14F-4D97-AF65-F5344CB8AC3E}">
        <p14:creationId xmlns:p14="http://schemas.microsoft.com/office/powerpoint/2010/main" val="3245869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E47CC-1225-4646-8DCF-24EC2AC82EDA}"/>
              </a:ext>
            </a:extLst>
          </p:cNvPr>
          <p:cNvSpPr>
            <a:spLocks noGrp="1"/>
          </p:cNvSpPr>
          <p:nvPr>
            <p:ph idx="1"/>
          </p:nvPr>
        </p:nvSpPr>
        <p:spPr>
          <a:xfrm>
            <a:off x="461913" y="1630837"/>
            <a:ext cx="11243035" cy="4546126"/>
          </a:xfrm>
          <a:solidFill>
            <a:schemeClr val="accent5">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numCol="2">
            <a:noAutofit/>
          </a:bodyPr>
          <a:lstStyle/>
          <a:p>
            <a:pPr marL="0" indent="0" algn="ctr">
              <a:lnSpc>
                <a:spcPct val="160000"/>
              </a:lnSpc>
              <a:buNone/>
            </a:pPr>
            <a:r>
              <a:rPr lang="en-US" b="1" u="sng" dirty="0">
                <a:latin typeface="Abadi" panose="020B0604020104020204" pitchFamily="34" charset="0"/>
                <a:ea typeface="Calibri" panose="020F0502020204030204" pitchFamily="34" charset="0"/>
                <a:cs typeface="Times New Roman" panose="02020603050405020304" pitchFamily="18" charset="0"/>
              </a:rPr>
              <a:t>SFML Libraries</a:t>
            </a:r>
          </a:p>
          <a:p>
            <a:pPr marL="342900" indent="-342900" algn="ctr">
              <a:lnSpc>
                <a:spcPct val="160000"/>
              </a:lnSpc>
              <a:buFont typeface="+mj-lt"/>
              <a:buAutoNum type="arabicPeriod"/>
            </a:pPr>
            <a:r>
              <a:rPr lang="en-US" dirty="0">
                <a:latin typeface="Abadi" panose="020B0604020104020204" pitchFamily="34" charset="0"/>
                <a:ea typeface="Calibri" panose="020F0502020204030204" pitchFamily="34" charset="0"/>
                <a:cs typeface="Times New Roman" panose="02020603050405020304" pitchFamily="18" charset="0"/>
              </a:rPr>
              <a:t>Graphics.hpp</a:t>
            </a:r>
          </a:p>
          <a:p>
            <a:pPr marL="342900" indent="-342900" algn="ctr">
              <a:lnSpc>
                <a:spcPct val="160000"/>
              </a:lnSpc>
              <a:buFont typeface="+mj-lt"/>
              <a:buAutoNum type="arabicPeriod"/>
            </a:pPr>
            <a:r>
              <a:rPr lang="en-US" dirty="0">
                <a:effectLst/>
                <a:latin typeface="Abadi" panose="020B0604020104020204" pitchFamily="34" charset="0"/>
                <a:ea typeface="Calibri" panose="020F0502020204030204" pitchFamily="34" charset="0"/>
                <a:cs typeface="Times New Roman" panose="02020603050405020304" pitchFamily="18" charset="0"/>
              </a:rPr>
              <a:t>System.hpp</a:t>
            </a:r>
          </a:p>
          <a:p>
            <a:pPr marL="342900" indent="-342900" algn="ctr">
              <a:lnSpc>
                <a:spcPct val="160000"/>
              </a:lnSpc>
              <a:buFont typeface="+mj-lt"/>
              <a:buAutoNum type="arabicPeriod"/>
            </a:pPr>
            <a:r>
              <a:rPr lang="en-US" dirty="0">
                <a:latin typeface="Abadi" panose="020B0604020104020204" pitchFamily="34" charset="0"/>
                <a:ea typeface="Calibri" panose="020F0502020204030204" pitchFamily="34" charset="0"/>
                <a:cs typeface="Times New Roman" panose="02020603050405020304" pitchFamily="18" charset="0"/>
              </a:rPr>
              <a:t>Window.hpp</a:t>
            </a:r>
          </a:p>
          <a:p>
            <a:pPr marL="342900" indent="-342900" algn="ctr">
              <a:lnSpc>
                <a:spcPct val="160000"/>
              </a:lnSpc>
              <a:buFont typeface="+mj-lt"/>
              <a:buAutoNum type="arabicPeriod"/>
            </a:pPr>
            <a:r>
              <a:rPr lang="en-US" dirty="0">
                <a:effectLst/>
                <a:latin typeface="Abadi" panose="020B0604020104020204" pitchFamily="34" charset="0"/>
                <a:ea typeface="Calibri" panose="020F0502020204030204" pitchFamily="34" charset="0"/>
                <a:cs typeface="Times New Roman" panose="02020603050405020304" pitchFamily="18" charset="0"/>
              </a:rPr>
              <a:t>Audio.hpp</a:t>
            </a:r>
            <a:endParaRPr lang="en-US" dirty="0">
              <a:latin typeface="Abadi" panose="020B0604020104020204" pitchFamily="34" charset="0"/>
              <a:ea typeface="Calibri" panose="020F0502020204030204" pitchFamily="34" charset="0"/>
              <a:cs typeface="Times New Roman" panose="02020603050405020304" pitchFamily="18" charset="0"/>
            </a:endParaRPr>
          </a:p>
          <a:p>
            <a:pPr marL="0" indent="0" algn="ctr">
              <a:lnSpc>
                <a:spcPct val="160000"/>
              </a:lnSpc>
              <a:buNone/>
            </a:pPr>
            <a:r>
              <a:rPr lang="en-US" b="1" u="sng" dirty="0">
                <a:latin typeface="Abadi" panose="020B0604020104020204" pitchFamily="34" charset="0"/>
                <a:ea typeface="Calibri" panose="020F0502020204030204" pitchFamily="34" charset="0"/>
                <a:cs typeface="Times New Roman" panose="02020603050405020304" pitchFamily="18" charset="0"/>
              </a:rPr>
              <a:t>Other Libraries</a:t>
            </a:r>
          </a:p>
          <a:p>
            <a:pPr marL="342900" indent="-342900" algn="ctr">
              <a:lnSpc>
                <a:spcPct val="160000"/>
              </a:lnSpc>
              <a:buFont typeface="+mj-lt"/>
              <a:buAutoNum type="arabicPeriod"/>
            </a:pPr>
            <a:r>
              <a:rPr lang="en-US" dirty="0" err="1">
                <a:latin typeface="Abadi" panose="020B0604020104020204" pitchFamily="34" charset="0"/>
                <a:ea typeface="Calibri" panose="020F0502020204030204" pitchFamily="34" charset="0"/>
                <a:cs typeface="Times New Roman" panose="02020603050405020304" pitchFamily="18" charset="0"/>
              </a:rPr>
              <a:t>s</a:t>
            </a:r>
            <a:r>
              <a:rPr lang="en-US" dirty="0" err="1">
                <a:effectLst/>
                <a:latin typeface="Abadi" panose="020B0604020104020204" pitchFamily="34" charset="0"/>
                <a:ea typeface="Calibri" panose="020F0502020204030204" pitchFamily="34" charset="0"/>
                <a:cs typeface="Times New Roman" panose="02020603050405020304" pitchFamily="18" charset="0"/>
              </a:rPr>
              <a:t>tring.h</a:t>
            </a:r>
            <a:endParaRPr lang="en-US" dirty="0">
              <a:effectLst/>
              <a:latin typeface="Abadi" panose="020B0604020104020204" pitchFamily="34" charset="0"/>
              <a:ea typeface="Calibri" panose="020F0502020204030204" pitchFamily="34" charset="0"/>
              <a:cs typeface="Times New Roman" panose="02020603050405020304" pitchFamily="18" charset="0"/>
            </a:endParaRPr>
          </a:p>
          <a:p>
            <a:pPr marL="342900" indent="-342900" algn="ctr">
              <a:lnSpc>
                <a:spcPct val="160000"/>
              </a:lnSpc>
              <a:buFont typeface="+mj-lt"/>
              <a:buAutoNum type="arabicPeriod"/>
            </a:pPr>
            <a:r>
              <a:rPr lang="en-US" dirty="0" err="1">
                <a:latin typeface="Abadi" panose="020B0604020104020204" pitchFamily="34" charset="0"/>
                <a:ea typeface="Calibri" panose="020F0502020204030204" pitchFamily="34" charset="0"/>
                <a:cs typeface="Times New Roman" panose="02020603050405020304" pitchFamily="18" charset="0"/>
              </a:rPr>
              <a:t>stdlib.h</a:t>
            </a:r>
            <a:endParaRPr lang="en-US" dirty="0">
              <a:latin typeface="Abadi" panose="020B0604020104020204" pitchFamily="34" charset="0"/>
              <a:ea typeface="Calibri" panose="020F0502020204030204" pitchFamily="34" charset="0"/>
              <a:cs typeface="Times New Roman" panose="02020603050405020304" pitchFamily="18" charset="0"/>
            </a:endParaRPr>
          </a:p>
          <a:p>
            <a:pPr marL="342900" indent="-342900" algn="ctr">
              <a:lnSpc>
                <a:spcPct val="160000"/>
              </a:lnSpc>
              <a:buFont typeface="+mj-lt"/>
              <a:buAutoNum type="arabicPeriod"/>
            </a:pPr>
            <a:r>
              <a:rPr lang="en-US" dirty="0" err="1">
                <a:latin typeface="Abadi" panose="020B0604020104020204" pitchFamily="34" charset="0"/>
                <a:ea typeface="Calibri" panose="020F0502020204030204" pitchFamily="34" charset="0"/>
                <a:cs typeface="Times New Roman" panose="02020603050405020304" pitchFamily="18" charset="0"/>
              </a:rPr>
              <a:t>t</a:t>
            </a:r>
            <a:r>
              <a:rPr lang="en-US" dirty="0" err="1">
                <a:effectLst/>
                <a:latin typeface="Abadi" panose="020B0604020104020204" pitchFamily="34" charset="0"/>
                <a:ea typeface="Calibri" panose="020F0502020204030204" pitchFamily="34" charset="0"/>
                <a:cs typeface="Times New Roman" panose="02020603050405020304" pitchFamily="18" charset="0"/>
              </a:rPr>
              <a:t>ime.h</a:t>
            </a:r>
            <a:endParaRPr lang="en-US" dirty="0">
              <a:effectLst/>
              <a:latin typeface="Abadi" panose="020B0604020104020204" pitchFamily="34" charset="0"/>
              <a:ea typeface="Calibri" panose="020F0502020204030204" pitchFamily="34" charset="0"/>
              <a:cs typeface="Times New Roman" panose="02020603050405020304" pitchFamily="18" charset="0"/>
            </a:endParaRPr>
          </a:p>
          <a:p>
            <a:pPr marL="0" indent="0" algn="ctr">
              <a:lnSpc>
                <a:spcPct val="160000"/>
              </a:lnSpc>
              <a:buNone/>
            </a:pPr>
            <a:endParaRPr lang="en-US" dirty="0">
              <a:latin typeface="Abadi" panose="020B0604020104020204" pitchFamily="34" charset="0"/>
            </a:endParaRPr>
          </a:p>
        </p:txBody>
      </p:sp>
      <p:sp>
        <p:nvSpPr>
          <p:cNvPr id="4" name="Title 1">
            <a:extLst>
              <a:ext uri="{FF2B5EF4-FFF2-40B4-BE49-F238E27FC236}">
                <a16:creationId xmlns:a16="http://schemas.microsoft.com/office/drawing/2014/main" id="{7209A291-00E6-4EB9-B96E-8E73A5F0E4AB}"/>
              </a:ext>
            </a:extLst>
          </p:cNvPr>
          <p:cNvSpPr txBox="1">
            <a:spLocks/>
          </p:cNvSpPr>
          <p:nvPr/>
        </p:nvSpPr>
        <p:spPr>
          <a:xfrm>
            <a:off x="461913" y="313963"/>
            <a:ext cx="11243035" cy="10340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Abadi" panose="020B0604020104020204" pitchFamily="34" charset="0"/>
              </a:rPr>
              <a:t>Language, libraries and IDE</a:t>
            </a:r>
          </a:p>
        </p:txBody>
      </p:sp>
    </p:spTree>
    <p:extLst>
      <p:ext uri="{BB962C8B-B14F-4D97-AF65-F5344CB8AC3E}">
        <p14:creationId xmlns:p14="http://schemas.microsoft.com/office/powerpoint/2010/main" val="170798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E47CC-1225-4646-8DCF-24EC2AC82EDA}"/>
              </a:ext>
            </a:extLst>
          </p:cNvPr>
          <p:cNvSpPr>
            <a:spLocks noGrp="1"/>
          </p:cNvSpPr>
          <p:nvPr>
            <p:ph idx="1"/>
          </p:nvPr>
        </p:nvSpPr>
        <p:spPr>
          <a:xfrm>
            <a:off x="461913" y="1630837"/>
            <a:ext cx="11243035" cy="4546126"/>
          </a:xfrm>
          <a:solidFill>
            <a:schemeClr val="accent5">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a:normAutofit/>
          </a:bodyPr>
          <a:lstStyle/>
          <a:p>
            <a:pPr marL="0" indent="0">
              <a:lnSpc>
                <a:spcPct val="150000"/>
              </a:lnSpc>
              <a:buNone/>
            </a:pPr>
            <a:r>
              <a:rPr lang="en-US" sz="2400" dirty="0">
                <a:effectLst/>
                <a:latin typeface="Abadi" panose="020B0604020104020204" pitchFamily="34" charset="0"/>
                <a:ea typeface="Calibri" panose="020F0502020204030204" pitchFamily="34" charset="0"/>
                <a:cs typeface="Times New Roman" panose="02020603050405020304" pitchFamily="18" charset="0"/>
              </a:rPr>
              <a:t>The whole program adds up to 996 lines. So, it is not possible to add all the code. However, we will explain and analyze the important algorithms used.</a:t>
            </a:r>
          </a:p>
          <a:p>
            <a:pPr marL="0" indent="0">
              <a:lnSpc>
                <a:spcPct val="150000"/>
              </a:lnSpc>
              <a:buNone/>
            </a:pPr>
            <a:r>
              <a:rPr lang="en-US" sz="2400" dirty="0">
                <a:latin typeface="Abadi" panose="020B0604020104020204" pitchFamily="34" charset="0"/>
              </a:rPr>
              <a:t>The algorithms we will be looking at are:</a:t>
            </a:r>
          </a:p>
          <a:p>
            <a:pPr marL="457200" indent="-457200">
              <a:lnSpc>
                <a:spcPct val="150000"/>
              </a:lnSpc>
              <a:buFont typeface="+mj-lt"/>
              <a:buAutoNum type="arabicPeriod"/>
            </a:pPr>
            <a:r>
              <a:rPr lang="en-US" sz="2400" dirty="0">
                <a:latin typeface="Abadi" panose="020B0604020104020204" pitchFamily="34" charset="0"/>
              </a:rPr>
              <a:t>Shopping Algorithm</a:t>
            </a:r>
          </a:p>
          <a:p>
            <a:pPr marL="457200" indent="-457200">
              <a:lnSpc>
                <a:spcPct val="150000"/>
              </a:lnSpc>
              <a:buFont typeface="+mj-lt"/>
              <a:buAutoNum type="arabicPeriod"/>
            </a:pPr>
            <a:r>
              <a:rPr lang="en-US" sz="2400" dirty="0">
                <a:latin typeface="Abadi" panose="020B0604020104020204" pitchFamily="34" charset="0"/>
              </a:rPr>
              <a:t>Cash out Algorithm</a:t>
            </a:r>
          </a:p>
          <a:p>
            <a:pPr marL="457200" indent="-457200">
              <a:lnSpc>
                <a:spcPct val="150000"/>
              </a:lnSpc>
              <a:buFont typeface="+mj-lt"/>
              <a:buAutoNum type="arabicPeriod"/>
            </a:pPr>
            <a:r>
              <a:rPr lang="en-US" sz="2400" dirty="0">
                <a:latin typeface="Abadi" panose="020B0604020104020204" pitchFamily="34" charset="0"/>
              </a:rPr>
              <a:t>Restocking Algorithm</a:t>
            </a:r>
          </a:p>
        </p:txBody>
      </p:sp>
      <p:sp>
        <p:nvSpPr>
          <p:cNvPr id="4" name="Title 1">
            <a:extLst>
              <a:ext uri="{FF2B5EF4-FFF2-40B4-BE49-F238E27FC236}">
                <a16:creationId xmlns:a16="http://schemas.microsoft.com/office/drawing/2014/main" id="{7209A291-00E6-4EB9-B96E-8E73A5F0E4AB}"/>
              </a:ext>
            </a:extLst>
          </p:cNvPr>
          <p:cNvSpPr txBox="1">
            <a:spLocks/>
          </p:cNvSpPr>
          <p:nvPr/>
        </p:nvSpPr>
        <p:spPr>
          <a:xfrm>
            <a:off x="461913" y="313963"/>
            <a:ext cx="11243035" cy="10340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Abadi" panose="020B0604020104020204" pitchFamily="34" charset="0"/>
              </a:rPr>
              <a:t>Code, Algorithm and Output</a:t>
            </a:r>
          </a:p>
        </p:txBody>
      </p:sp>
    </p:spTree>
    <p:extLst>
      <p:ext uri="{BB962C8B-B14F-4D97-AF65-F5344CB8AC3E}">
        <p14:creationId xmlns:p14="http://schemas.microsoft.com/office/powerpoint/2010/main" val="337803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E47CC-1225-4646-8DCF-24EC2AC82EDA}"/>
              </a:ext>
            </a:extLst>
          </p:cNvPr>
          <p:cNvSpPr>
            <a:spLocks noGrp="1"/>
          </p:cNvSpPr>
          <p:nvPr>
            <p:ph idx="1"/>
          </p:nvPr>
        </p:nvSpPr>
        <p:spPr>
          <a:xfrm>
            <a:off x="461913" y="1630837"/>
            <a:ext cx="11243035" cy="4546126"/>
          </a:xfrm>
          <a:solidFill>
            <a:schemeClr val="accent5">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numCol="1">
            <a:normAutofit/>
          </a:bodyPr>
          <a:lstStyle/>
          <a:p>
            <a:pPr marL="0" indent="0" algn="ctr">
              <a:lnSpc>
                <a:spcPct val="150000"/>
              </a:lnSpc>
              <a:buNone/>
            </a:pPr>
            <a:r>
              <a:rPr lang="en-US" u="sng" dirty="0">
                <a:latin typeface="Abadi" panose="020B0604020104020204" pitchFamily="34" charset="0"/>
              </a:rPr>
              <a:t>Shopping Algorithm</a:t>
            </a:r>
          </a:p>
          <a:p>
            <a:pPr marL="0" indent="0" algn="just">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The customer needs to reach a </a:t>
            </a:r>
            <a:r>
              <a:rPr lang="en-US" sz="1800" b="1" dirty="0">
                <a:effectLst/>
                <a:latin typeface="Abadi" panose="020B0604020104020204" pitchFamily="34" charset="0"/>
                <a:ea typeface="Calibri" panose="020F0502020204030204" pitchFamily="34" charset="0"/>
                <a:cs typeface="Times New Roman" panose="02020603050405020304" pitchFamily="18" charset="0"/>
              </a:rPr>
              <a:t>key </a:t>
            </a:r>
            <a:r>
              <a:rPr lang="en-US" sz="1800" dirty="0">
                <a:effectLst/>
                <a:latin typeface="Abadi" panose="020B0604020104020204" pitchFamily="34" charset="0"/>
                <a:ea typeface="Calibri" panose="020F0502020204030204" pitchFamily="34" charset="0"/>
                <a:cs typeface="Times New Roman" panose="02020603050405020304" pitchFamily="18" charset="0"/>
              </a:rPr>
              <a:t>point. So, </a:t>
            </a:r>
          </a:p>
          <a:p>
            <a:pPr marL="0" indent="0" algn="just">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the customer walks 0.6 steps/frame in the X </a:t>
            </a:r>
          </a:p>
          <a:p>
            <a:pPr marL="0" indent="0" algn="just">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direction. The Big-O notation here will be</a:t>
            </a:r>
          </a:p>
          <a:p>
            <a:pPr marL="0" indent="0" algn="just">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O(</a:t>
            </a:r>
            <a:r>
              <a:rPr lang="en-US" sz="1800" dirty="0" err="1">
                <a:effectLst/>
                <a:latin typeface="Abadi" panose="020B0604020104020204" pitchFamily="34" charset="0"/>
                <a:ea typeface="Calibri" panose="020F0502020204030204" pitchFamily="34" charset="0"/>
                <a:cs typeface="Times New Roman" panose="02020603050405020304" pitchFamily="18" charset="0"/>
              </a:rPr>
              <a:t>KeyPointX-CurrentPositionX</a:t>
            </a:r>
            <a:r>
              <a:rPr lang="en-US" sz="1800" dirty="0">
                <a:effectLst/>
                <a:latin typeface="Abadi" panose="020B0604020104020204" pitchFamily="34" charset="0"/>
                <a:ea typeface="Calibri" panose="020F0502020204030204" pitchFamily="34" charset="0"/>
                <a:cs typeface="Times New Roman" panose="02020603050405020304" pitchFamily="18" charset="0"/>
              </a:rPr>
              <a:t>). </a:t>
            </a:r>
          </a:p>
          <a:p>
            <a:pPr marL="0" indent="0" algn="just">
              <a:lnSpc>
                <a:spcPct val="150000"/>
              </a:lnSpc>
              <a:buNone/>
            </a:pPr>
            <a:r>
              <a:rPr lang="en-US" sz="1800" dirty="0" err="1">
                <a:latin typeface="Abadi" panose="020B0604020104020204" pitchFamily="34" charset="0"/>
                <a:ea typeface="Calibri" panose="020F0502020204030204" pitchFamily="34" charset="0"/>
                <a:cs typeface="Times New Roman" panose="02020603050405020304" pitchFamily="18" charset="0"/>
              </a:rPr>
              <a:t>isShopping</a:t>
            </a:r>
            <a:r>
              <a:rPr lang="en-US" sz="1800" dirty="0">
                <a:latin typeface="Abadi" panose="020B0604020104020204" pitchFamily="34" charset="0"/>
                <a:ea typeface="Calibri" panose="020F0502020204030204" pitchFamily="34" charset="0"/>
                <a:cs typeface="Times New Roman" panose="02020603050405020304" pitchFamily="18" charset="0"/>
              </a:rPr>
              <a:t> variable needs to be true.</a:t>
            </a:r>
          </a:p>
          <a:p>
            <a:pPr marL="0" indent="0" algn="just">
              <a:lnSpc>
                <a:spcPct val="10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If shelf 1 or 2 are selected.</a:t>
            </a:r>
          </a:p>
          <a:p>
            <a:pPr marL="0" indent="0">
              <a:lnSpc>
                <a:spcPct val="150000"/>
              </a:lnSpc>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sz="2400" dirty="0">
              <a:latin typeface="Abadi" panose="020B0604020104020204" pitchFamily="34" charset="0"/>
            </a:endParaRPr>
          </a:p>
        </p:txBody>
      </p:sp>
      <p:sp>
        <p:nvSpPr>
          <p:cNvPr id="4" name="Title 1">
            <a:extLst>
              <a:ext uri="{FF2B5EF4-FFF2-40B4-BE49-F238E27FC236}">
                <a16:creationId xmlns:a16="http://schemas.microsoft.com/office/drawing/2014/main" id="{7209A291-00E6-4EB9-B96E-8E73A5F0E4AB}"/>
              </a:ext>
            </a:extLst>
          </p:cNvPr>
          <p:cNvSpPr txBox="1">
            <a:spLocks/>
          </p:cNvSpPr>
          <p:nvPr/>
        </p:nvSpPr>
        <p:spPr>
          <a:xfrm>
            <a:off x="461913" y="313963"/>
            <a:ext cx="11243035" cy="10340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Abadi" panose="020B0604020104020204" pitchFamily="34" charset="0"/>
              </a:rPr>
              <a:t>Code, Algorithm and Output</a:t>
            </a:r>
          </a:p>
        </p:txBody>
      </p:sp>
      <p:pic>
        <p:nvPicPr>
          <p:cNvPr id="6" name="Picture 5">
            <a:extLst>
              <a:ext uri="{FF2B5EF4-FFF2-40B4-BE49-F238E27FC236}">
                <a16:creationId xmlns:a16="http://schemas.microsoft.com/office/drawing/2014/main" id="{570221FD-AFB9-4ECC-9C92-53FE9E8C46F4}"/>
              </a:ext>
            </a:extLst>
          </p:cNvPr>
          <p:cNvPicPr/>
          <p:nvPr/>
        </p:nvPicPr>
        <p:blipFill>
          <a:blip r:embed="rId2"/>
          <a:stretch>
            <a:fillRect/>
          </a:stretch>
        </p:blipFill>
        <p:spPr>
          <a:xfrm>
            <a:off x="5420412" y="2483226"/>
            <a:ext cx="6126637" cy="352164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139378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E47CC-1225-4646-8DCF-24EC2AC82EDA}"/>
              </a:ext>
            </a:extLst>
          </p:cNvPr>
          <p:cNvSpPr>
            <a:spLocks noGrp="1"/>
          </p:cNvSpPr>
          <p:nvPr>
            <p:ph idx="1"/>
          </p:nvPr>
        </p:nvSpPr>
        <p:spPr>
          <a:xfrm>
            <a:off x="461912" y="1621410"/>
            <a:ext cx="11243035" cy="4546126"/>
          </a:xfrm>
          <a:solidFill>
            <a:schemeClr val="accent5">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numCol="1">
            <a:normAutofit/>
          </a:bodyPr>
          <a:lstStyle/>
          <a:p>
            <a:pPr marL="0" indent="0" algn="ctr">
              <a:lnSpc>
                <a:spcPct val="150000"/>
              </a:lnSpc>
              <a:buNone/>
            </a:pPr>
            <a:r>
              <a:rPr lang="en-US" u="sng" dirty="0">
                <a:latin typeface="Abadi" panose="020B0604020104020204" pitchFamily="34" charset="0"/>
              </a:rPr>
              <a:t>Shopping Algorithm</a:t>
            </a:r>
          </a:p>
          <a:p>
            <a:pPr marL="0" indent="0">
              <a:lnSpc>
                <a:spcPct val="10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T</a:t>
            </a:r>
            <a:r>
              <a:rPr lang="en-US" sz="1800" dirty="0">
                <a:effectLst/>
                <a:latin typeface="Abadi" panose="020B0604020104020204" pitchFamily="34" charset="0"/>
                <a:ea typeface="Calibri" panose="020F0502020204030204" pitchFamily="34" charset="0"/>
                <a:cs typeface="Times New Roman" panose="02020603050405020304" pitchFamily="18" charset="0"/>
              </a:rPr>
              <a:t>he customer will walk 0.6 steps/frame towards</a:t>
            </a:r>
          </a:p>
          <a:p>
            <a:pPr marL="0" indent="0">
              <a:lnSpc>
                <a:spcPct val="10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the X direction.</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Then it needs to put items in their basket. The </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maximum amounts of items that a customer can</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pick from the shelf at a time is 3.</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Each item is picked after 3 seconds.</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The customer moves back to the </a:t>
            </a:r>
            <a:r>
              <a:rPr lang="en-US" sz="1800" b="1" dirty="0">
                <a:latin typeface="Abadi" panose="020B0604020104020204" pitchFamily="34" charset="0"/>
                <a:ea typeface="Calibri" panose="020F0502020204030204" pitchFamily="34" charset="0"/>
                <a:cs typeface="Times New Roman" panose="02020603050405020304" pitchFamily="18" charset="0"/>
              </a:rPr>
              <a:t>key</a:t>
            </a:r>
            <a:r>
              <a:rPr lang="en-US" sz="1800" dirty="0">
                <a:latin typeface="Abadi" panose="020B0604020104020204" pitchFamily="34" charset="0"/>
                <a:ea typeface="Calibri" panose="020F0502020204030204" pitchFamily="34" charset="0"/>
                <a:cs typeface="Times New Roman" panose="02020603050405020304" pitchFamily="18" charset="0"/>
              </a:rPr>
              <a:t> point.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sz="2400" dirty="0">
              <a:latin typeface="Abadi" panose="020B0604020104020204" pitchFamily="34" charset="0"/>
            </a:endParaRPr>
          </a:p>
        </p:txBody>
      </p:sp>
      <p:sp>
        <p:nvSpPr>
          <p:cNvPr id="4" name="Title 1">
            <a:extLst>
              <a:ext uri="{FF2B5EF4-FFF2-40B4-BE49-F238E27FC236}">
                <a16:creationId xmlns:a16="http://schemas.microsoft.com/office/drawing/2014/main" id="{7209A291-00E6-4EB9-B96E-8E73A5F0E4AB}"/>
              </a:ext>
            </a:extLst>
          </p:cNvPr>
          <p:cNvSpPr txBox="1">
            <a:spLocks/>
          </p:cNvSpPr>
          <p:nvPr/>
        </p:nvSpPr>
        <p:spPr>
          <a:xfrm>
            <a:off x="461913" y="313963"/>
            <a:ext cx="11243035" cy="10340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Abadi" panose="020B0604020104020204" pitchFamily="34" charset="0"/>
              </a:rPr>
              <a:t>Code, Algorithm and Output</a:t>
            </a:r>
          </a:p>
        </p:txBody>
      </p:sp>
      <p:pic>
        <p:nvPicPr>
          <p:cNvPr id="6" name="Picture 5">
            <a:extLst>
              <a:ext uri="{FF2B5EF4-FFF2-40B4-BE49-F238E27FC236}">
                <a16:creationId xmlns:a16="http://schemas.microsoft.com/office/drawing/2014/main" id="{570221FD-AFB9-4ECC-9C92-53FE9E8C46F4}"/>
              </a:ext>
            </a:extLst>
          </p:cNvPr>
          <p:cNvPicPr/>
          <p:nvPr/>
        </p:nvPicPr>
        <p:blipFill>
          <a:blip r:embed="rId2"/>
          <a:stretch>
            <a:fillRect/>
          </a:stretch>
        </p:blipFill>
        <p:spPr>
          <a:xfrm>
            <a:off x="5420412" y="2483226"/>
            <a:ext cx="6126637" cy="352164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470141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E47CC-1225-4646-8DCF-24EC2AC82EDA}"/>
              </a:ext>
            </a:extLst>
          </p:cNvPr>
          <p:cNvSpPr>
            <a:spLocks noGrp="1"/>
          </p:cNvSpPr>
          <p:nvPr>
            <p:ph idx="1"/>
          </p:nvPr>
        </p:nvSpPr>
        <p:spPr>
          <a:xfrm>
            <a:off x="461912" y="1621410"/>
            <a:ext cx="11243035" cy="4546126"/>
          </a:xfrm>
          <a:solidFill>
            <a:schemeClr val="accent5">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numCol="1">
            <a:normAutofit/>
          </a:bodyPr>
          <a:lstStyle/>
          <a:p>
            <a:pPr marL="0" indent="0" algn="ctr">
              <a:lnSpc>
                <a:spcPct val="150000"/>
              </a:lnSpc>
              <a:buNone/>
            </a:pPr>
            <a:r>
              <a:rPr lang="en-US" u="sng" dirty="0">
                <a:latin typeface="Abadi" panose="020B0604020104020204" pitchFamily="34" charset="0"/>
              </a:rPr>
              <a:t>Shopping Algorithm</a:t>
            </a:r>
          </a:p>
          <a:p>
            <a:pPr marL="0" indent="0">
              <a:lnSpc>
                <a:spcPct val="150000"/>
              </a:lnSpc>
              <a:buNone/>
            </a:pPr>
            <a:r>
              <a:rPr lang="en-US" sz="1800" dirty="0">
                <a:latin typeface="Abadi" panose="020B0604020104020204" pitchFamily="34" charset="0"/>
                <a:ea typeface="Calibri" panose="020F0502020204030204" pitchFamily="34" charset="0"/>
                <a:cs typeface="Times New Roman" panose="02020603050405020304" pitchFamily="18" charset="0"/>
              </a:rPr>
              <a:t>C</a:t>
            </a:r>
            <a:r>
              <a:rPr lang="en-US" sz="1800" dirty="0">
                <a:effectLst/>
                <a:latin typeface="Abadi" panose="020B0604020104020204" pitchFamily="34" charset="0"/>
                <a:ea typeface="Calibri" panose="020F0502020204030204" pitchFamily="34" charset="0"/>
                <a:cs typeface="Times New Roman" panose="02020603050405020304" pitchFamily="18" charset="0"/>
              </a:rPr>
              <a:t>ustomer generates randomly whether they want</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to shop again or no.</a:t>
            </a:r>
          </a:p>
          <a:p>
            <a:pPr marL="0" indent="0">
              <a:lnSpc>
                <a:spcPct val="150000"/>
              </a:lnSpc>
              <a:buNone/>
            </a:pPr>
            <a:r>
              <a:rPr lang="en-US" sz="1800" dirty="0">
                <a:latin typeface="Abadi" panose="020B0604020104020204" pitchFamily="34" charset="0"/>
                <a:cs typeface="Times New Roman" panose="02020603050405020304" pitchFamily="18" charset="0"/>
              </a:rPr>
              <a:t>If yes, the whole process is repeated again.</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The Big-O notation in this scenario would be </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something like this: </a:t>
            </a:r>
          </a:p>
          <a:p>
            <a:pPr marL="0" indent="0">
              <a:lnSpc>
                <a:spcPct val="150000"/>
              </a:lnSpc>
              <a:buNone/>
            </a:pPr>
            <a:r>
              <a:rPr lang="en-US" sz="1800" dirty="0" err="1">
                <a:effectLst/>
                <a:latin typeface="Abadi" panose="020B0604020104020204" pitchFamily="34" charset="0"/>
                <a:ea typeface="Calibri" panose="020F0502020204030204" pitchFamily="34" charset="0"/>
                <a:cs typeface="Times New Roman" panose="02020603050405020304" pitchFamily="18" charset="0"/>
              </a:rPr>
              <a:t>ShopAgain</a:t>
            </a:r>
            <a:r>
              <a:rPr lang="en-US" sz="1800" dirty="0">
                <a:effectLst/>
                <a:latin typeface="Abadi" panose="020B0604020104020204" pitchFamily="34" charset="0"/>
                <a:ea typeface="Calibri" panose="020F0502020204030204" pitchFamily="34" charset="0"/>
                <a:cs typeface="Times New Roman" panose="02020603050405020304" pitchFamily="18" charset="0"/>
              </a:rPr>
              <a:t>(O(</a:t>
            </a:r>
            <a:r>
              <a:rPr lang="en-US" sz="1800" dirty="0" err="1">
                <a:effectLst/>
                <a:latin typeface="Abadi" panose="020B0604020104020204" pitchFamily="34" charset="0"/>
                <a:ea typeface="Calibri" panose="020F0502020204030204" pitchFamily="34" charset="0"/>
                <a:cs typeface="Times New Roman" panose="02020603050405020304" pitchFamily="18" charset="0"/>
              </a:rPr>
              <a:t>DestinationX-CurrentPosX</a:t>
            </a:r>
            <a:r>
              <a:rPr lang="en-US" sz="1800" dirty="0">
                <a:effectLst/>
                <a:latin typeface="Abadi" panose="020B0604020104020204" pitchFamily="34" charset="0"/>
                <a:ea typeface="Calibri" panose="020F0502020204030204" pitchFamily="34" charset="0"/>
                <a:cs typeface="Times New Roman" panose="02020603050405020304" pitchFamily="18" charset="0"/>
              </a:rPr>
              <a:t>)*2 + </a:t>
            </a:r>
          </a:p>
          <a:p>
            <a:pPr marL="0" indent="0">
              <a:lnSpc>
                <a:spcPct val="150000"/>
              </a:lnSpc>
              <a:buNone/>
            </a:pPr>
            <a:r>
              <a:rPr lang="en-US" sz="1800" dirty="0">
                <a:effectLst/>
                <a:latin typeface="Abadi" panose="020B0604020104020204" pitchFamily="34" charset="0"/>
                <a:ea typeface="Calibri" panose="020F0502020204030204" pitchFamily="34" charset="0"/>
                <a:cs typeface="Times New Roman" panose="02020603050405020304" pitchFamily="18" charset="0"/>
              </a:rPr>
              <a:t>O(</a:t>
            </a:r>
            <a:r>
              <a:rPr lang="en-US" sz="1800" dirty="0" err="1">
                <a:effectLst/>
                <a:latin typeface="Abadi" panose="020B0604020104020204" pitchFamily="34" charset="0"/>
                <a:ea typeface="Calibri" panose="020F0502020204030204" pitchFamily="34" charset="0"/>
                <a:cs typeface="Times New Roman" panose="02020603050405020304" pitchFamily="18" charset="0"/>
              </a:rPr>
              <a:t>AmountofProducts</a:t>
            </a:r>
            <a:r>
              <a:rPr lang="en-US" sz="1800" dirty="0">
                <a:effectLst/>
                <a:latin typeface="Abadi" panose="020B0604020104020204" pitchFamily="34" charset="0"/>
                <a:ea typeface="Calibri" panose="020F0502020204030204" pitchFamily="34" charset="0"/>
                <a:cs typeface="Times New Roman" panose="02020603050405020304" pitchFamily="18" charset="0"/>
              </a:rPr>
              <a:t>*3)).</a:t>
            </a:r>
            <a:endParaRPr lang="en-US" sz="2400" dirty="0">
              <a:latin typeface="Abadi" panose="020B0604020104020204" pitchFamily="34" charset="0"/>
            </a:endParaRPr>
          </a:p>
        </p:txBody>
      </p:sp>
      <p:sp>
        <p:nvSpPr>
          <p:cNvPr id="4" name="Title 1">
            <a:extLst>
              <a:ext uri="{FF2B5EF4-FFF2-40B4-BE49-F238E27FC236}">
                <a16:creationId xmlns:a16="http://schemas.microsoft.com/office/drawing/2014/main" id="{7209A291-00E6-4EB9-B96E-8E73A5F0E4AB}"/>
              </a:ext>
            </a:extLst>
          </p:cNvPr>
          <p:cNvSpPr txBox="1">
            <a:spLocks/>
          </p:cNvSpPr>
          <p:nvPr/>
        </p:nvSpPr>
        <p:spPr>
          <a:xfrm>
            <a:off x="461913" y="313963"/>
            <a:ext cx="11243035" cy="10340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Abadi" panose="020B0604020104020204" pitchFamily="34" charset="0"/>
              </a:rPr>
              <a:t>Code, Algorithm and Output</a:t>
            </a:r>
          </a:p>
        </p:txBody>
      </p:sp>
      <p:pic>
        <p:nvPicPr>
          <p:cNvPr id="6" name="Picture 5">
            <a:extLst>
              <a:ext uri="{FF2B5EF4-FFF2-40B4-BE49-F238E27FC236}">
                <a16:creationId xmlns:a16="http://schemas.microsoft.com/office/drawing/2014/main" id="{570221FD-AFB9-4ECC-9C92-53FE9E8C46F4}"/>
              </a:ext>
            </a:extLst>
          </p:cNvPr>
          <p:cNvPicPr/>
          <p:nvPr/>
        </p:nvPicPr>
        <p:blipFill>
          <a:blip r:embed="rId2"/>
          <a:stretch>
            <a:fillRect/>
          </a:stretch>
        </p:blipFill>
        <p:spPr>
          <a:xfrm>
            <a:off x="5420412" y="2483226"/>
            <a:ext cx="6126637" cy="352164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715559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1080</Words>
  <Application>Microsoft Office PowerPoint</Application>
  <PresentationFormat>Widescreen</PresentationFormat>
  <Paragraphs>134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Abadi</vt:lpstr>
      <vt:lpstr>Arial</vt:lpstr>
      <vt:lpstr>Calibri</vt:lpstr>
      <vt:lpstr>Calibri Light</vt:lpstr>
      <vt:lpstr>Office Theme</vt:lpstr>
      <vt:lpstr>Retail Store Simulation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TALAL</dc:creator>
  <cp:lastModifiedBy>TALAL</cp:lastModifiedBy>
  <cp:revision>48</cp:revision>
  <dcterms:created xsi:type="dcterms:W3CDTF">2021-01-08T07:02:08Z</dcterms:created>
  <dcterms:modified xsi:type="dcterms:W3CDTF">2021-01-08T12:11:46Z</dcterms:modified>
</cp:coreProperties>
</file>