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6"/>
  </p:notesMasterIdLst>
  <p:sldIdLst>
    <p:sldId id="256" r:id="rId3"/>
    <p:sldId id="258" r:id="rId4"/>
    <p:sldId id="262" r:id="rId5"/>
    <p:sldId id="260" r:id="rId6"/>
    <p:sldId id="268" r:id="rId7"/>
    <p:sldId id="273" r:id="rId8"/>
    <p:sldId id="276" r:id="rId9"/>
    <p:sldId id="311" r:id="rId10"/>
    <p:sldId id="275" r:id="rId11"/>
    <p:sldId id="283" r:id="rId12"/>
    <p:sldId id="263" r:id="rId13"/>
    <p:sldId id="282" r:id="rId14"/>
    <p:sldId id="290" r:id="rId15"/>
  </p:sldIdLst>
  <p:sldSz cx="9144000" cy="5143500" type="screen16x9"/>
  <p:notesSz cx="6858000" cy="9144000"/>
  <p:embeddedFontLst>
    <p:embeddedFont>
      <p:font typeface="Josefin Sans" pitchFamily="2" charset="0"/>
      <p:regular r:id="rId17"/>
      <p:bold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erriweather Light" panose="00000400000000000000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regular r:id="rId35"/>
      <p:bold r:id="rId36"/>
      <p:italic r:id="rId37"/>
      <p:boldItalic r:id="rId38"/>
    </p:embeddedFont>
    <p:embeddedFont>
      <p:font typeface="Russo One" panose="020B0604020202020204" charset="0"/>
      <p:regular r:id="rId39"/>
    </p:embeddedFont>
    <p:embeddedFont>
      <p:font typeface="Vidalok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9B643-4937-4549-B459-15ACE059B133}">
  <a:tblStyle styleId="{F4D9B643-4937-4549-B459-15ACE059B1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c7554a04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c7554a04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cc7554a049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cc7554a049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71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c7554a04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c7554a04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50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9142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6948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6170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20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787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7912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6644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706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8611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4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0556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7351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2189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65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7110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6810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35607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579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233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6710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3287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6653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98630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81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3263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57583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5443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2023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633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9323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798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2" r:id="rId6"/>
    <p:sldLayoutId id="2147483663" r:id="rId7"/>
    <p:sldLayoutId id="2147483666" r:id="rId8"/>
    <p:sldLayoutId id="2147483667" r:id="rId9"/>
    <p:sldLayoutId id="2147483670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42735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S3h42oaGOuVGIgkBAfJ0tUHJWuJ2KO2gNca8m_ow0A/copy#gid=136482642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IMDB Movies Gross Prediction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Models</a:t>
            </a:r>
            <a:endParaRPr dirty="0"/>
          </a:p>
        </p:txBody>
      </p:sp>
      <p:graphicFrame>
        <p:nvGraphicFramePr>
          <p:cNvPr id="754" name="Google Shape;754;p63"/>
          <p:cNvGraphicFramePr/>
          <p:nvPr>
            <p:extLst>
              <p:ext uri="{D42A27DB-BD31-4B8C-83A1-F6EECF244321}">
                <p14:modId xmlns:p14="http://schemas.microsoft.com/office/powerpoint/2010/main" val="383135978"/>
              </p:ext>
            </p:extLst>
          </p:nvPr>
        </p:nvGraphicFramePr>
        <p:xfrm>
          <a:off x="-400812" y="1023514"/>
          <a:ext cx="7239000" cy="3779340"/>
        </p:xfrm>
        <a:graphic>
          <a:graphicData uri="http://schemas.openxmlformats.org/drawingml/2006/table">
            <a:tbl>
              <a:tblPr>
                <a:noFill/>
                <a:tableStyleId>{F4D9B643-4937-4549-B459-15ACE059B133}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Regression Models</a:t>
                      </a:r>
                      <a:endParaRPr sz="2400" b="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Training Score</a:t>
                      </a: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Validation Score</a:t>
                      </a: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 LR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0.474546437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0.338569574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K-fold LR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0.474546438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0.459359399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Polynomial Regression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0.53764559</a:t>
                      </a:r>
                      <a:endParaRPr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0.44003267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Ridge Regression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0.47454317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0.33885845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32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RR Cross-Validation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0.474492806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0.459387872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970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pic>
        <p:nvPicPr>
          <p:cNvPr id="311" name="Google Shape;311;p43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638562" y="1017725"/>
            <a:ext cx="4244476" cy="327814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3"/>
          <p:cNvSpPr txBox="1"/>
          <p:nvPr/>
        </p:nvSpPr>
        <p:spPr>
          <a:xfrm>
            <a:off x="4571975" y="4429873"/>
            <a:ext cx="330920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Testing Score:0.58248222</a:t>
            </a: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B23B15-6FC0-4BD3-9CD6-4E88E9B171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2959" y="1017725"/>
            <a:ext cx="4095494" cy="3225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26" name="Google Shape;726;p62"/>
          <p:cNvSpPr txBox="1">
            <a:spLocks noGrp="1"/>
          </p:cNvSpPr>
          <p:nvPr>
            <p:ph type="subTitle" idx="7"/>
          </p:nvPr>
        </p:nvSpPr>
        <p:spPr>
          <a:xfrm>
            <a:off x="713225" y="1641851"/>
            <a:ext cx="4156648" cy="342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Polynomial Linear Regression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27" name="Google Shape;727;p62"/>
          <p:cNvSpPr txBox="1">
            <a:spLocks noGrp="1"/>
          </p:cNvSpPr>
          <p:nvPr>
            <p:ph type="subTitle" idx="8"/>
          </p:nvPr>
        </p:nvSpPr>
        <p:spPr>
          <a:xfrm>
            <a:off x="789388" y="2285400"/>
            <a:ext cx="2126993" cy="1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testing multiple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Polynomial Regression is the best model for IMDB movies gross prediction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837" name="Google Shape;837;p70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439850" y="3773638"/>
            <a:ext cx="2857175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and Analysis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IMDB Movies gross prediction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</a:t>
            </a:r>
            <a:r>
              <a:rPr lang="en-US" dirty="0"/>
              <a:t>Using multiple regression models.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Finding the best regression model.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38426"/>
            <a:ext cx="2822396" cy="609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85" name="Google Shape;485;p53"/>
          <p:cNvSpPr txBox="1"/>
          <p:nvPr/>
        </p:nvSpPr>
        <p:spPr>
          <a:xfrm>
            <a:off x="6715375" y="19133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Linear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K-fold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Polynomial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Ridge</a:t>
            </a:r>
            <a:endParaRPr dirty="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3"/>
          <p:cNvSpPr txBox="1"/>
          <p:nvPr/>
        </p:nvSpPr>
        <p:spPr>
          <a:xfrm>
            <a:off x="2426300" y="2009712"/>
            <a:ext cx="2651496" cy="8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-Cleaning (nulls, duplicates, spacing)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-Data Analysis</a:t>
            </a:r>
            <a:endParaRPr dirty="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53"/>
          <p:cNvSpPr txBox="1"/>
          <p:nvPr/>
        </p:nvSpPr>
        <p:spPr>
          <a:xfrm>
            <a:off x="4454955" y="3489223"/>
            <a:ext cx="2237290" cy="35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Preprocessing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9" name="Google Shape;489;p53"/>
          <p:cNvSpPr txBox="1"/>
          <p:nvPr/>
        </p:nvSpPr>
        <p:spPr>
          <a:xfrm>
            <a:off x="380275" y="3344675"/>
            <a:ext cx="237370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Extraction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90" name="Google Shape;490;p53"/>
          <p:cNvSpPr txBox="1"/>
          <p:nvPr/>
        </p:nvSpPr>
        <p:spPr>
          <a:xfrm>
            <a:off x="703400" y="3658299"/>
            <a:ext cx="1722900" cy="10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Web scraping using Beautiful Soup. 1000 records and 8 features</a:t>
            </a:r>
            <a:endParaRPr dirty="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1" name="Google Shape;491;p53"/>
          <p:cNvGrpSpPr/>
          <p:nvPr/>
        </p:nvGrpSpPr>
        <p:grpSpPr>
          <a:xfrm>
            <a:off x="1061626" y="2700425"/>
            <a:ext cx="7013349" cy="667500"/>
            <a:chOff x="1061626" y="2700425"/>
            <a:chExt cx="7013349" cy="667500"/>
          </a:xfrm>
        </p:grpSpPr>
        <p:cxnSp>
          <p:nvCxnSpPr>
            <p:cNvPr id="492" name="Google Shape;492;p53"/>
            <p:cNvCxnSpPr>
              <a:stCxn id="493" idx="3"/>
              <a:endCxn id="494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53"/>
            <p:cNvCxnSpPr>
              <a:stCxn id="494" idx="3"/>
              <a:endCxn id="496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53"/>
            <p:cNvCxnSpPr>
              <a:stCxn id="496" idx="3"/>
              <a:endCxn id="498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3" name="Google Shape;493;p53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4" name="Google Shape;494;p53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6" name="Google Shape;496;p53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499" name="Google Shape;499;p53"/>
          <p:cNvSpPr txBox="1"/>
          <p:nvPr/>
        </p:nvSpPr>
        <p:spPr>
          <a:xfrm>
            <a:off x="2244626" y="1502075"/>
            <a:ext cx="265149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Exploratory Data Analysis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6715375" y="1570162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Regression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567" name="Google Shape;567;p56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569" name="Google Shape;569;p56"/>
          <p:cNvSpPr txBox="1">
            <a:spLocks noGrp="1"/>
          </p:cNvSpPr>
          <p:nvPr>
            <p:ph type="subTitle" idx="3"/>
          </p:nvPr>
        </p:nvSpPr>
        <p:spPr>
          <a:xfrm>
            <a:off x="705724" y="1822424"/>
            <a:ext cx="2558175" cy="329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Notebook</a:t>
            </a:r>
            <a:endParaRPr dirty="0"/>
          </a:p>
        </p:txBody>
      </p:sp>
      <p:sp>
        <p:nvSpPr>
          <p:cNvPr id="571" name="Google Shape;571;p56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Matplotlib</a:t>
            </a:r>
            <a:endParaRPr dirty="0"/>
          </a:p>
        </p:txBody>
      </p:sp>
      <p:sp>
        <p:nvSpPr>
          <p:cNvPr id="573" name="Google Shape;573;p56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</a:t>
            </a:r>
          </a:p>
        </p:txBody>
      </p:sp>
      <p:sp>
        <p:nvSpPr>
          <p:cNvPr id="575" name="Google Shape;575;p56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BeautifulSoup</a:t>
            </a:r>
            <a:endParaRPr dirty="0"/>
          </a:p>
        </p:txBody>
      </p:sp>
      <p:sp>
        <p:nvSpPr>
          <p:cNvPr id="577" name="Google Shape;577;p56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Seaborn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 Feature Selection.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 Data Splitting.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Regression models ( K-fold , Ridge, Linear , Polynomial).</a:t>
            </a: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29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Splitting</a:t>
            </a:r>
            <a:endParaRPr dirty="0"/>
          </a:p>
        </p:txBody>
      </p:sp>
      <p:sp>
        <p:nvSpPr>
          <p:cNvPr id="548" name="Google Shape;548;p55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550" name="Google Shape;550;p55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sp>
        <p:nvSpPr>
          <p:cNvPr id="552" name="Google Shape;552;p55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</a:t>
            </a:r>
            <a:endParaRPr dirty="0"/>
          </a:p>
        </p:txBody>
      </p:sp>
      <p:grpSp>
        <p:nvGrpSpPr>
          <p:cNvPr id="554" name="Google Shape;554;p55"/>
          <p:cNvGrpSpPr/>
          <p:nvPr/>
        </p:nvGrpSpPr>
        <p:grpSpPr>
          <a:xfrm>
            <a:off x="1328025" y="1746575"/>
            <a:ext cx="6453300" cy="1423200"/>
            <a:chOff x="1328025" y="1746575"/>
            <a:chExt cx="6453300" cy="1423200"/>
          </a:xfrm>
        </p:grpSpPr>
        <p:sp>
          <p:nvSpPr>
            <p:cNvPr id="555" name="Google Shape;555;p55"/>
            <p:cNvSpPr/>
            <p:nvPr/>
          </p:nvSpPr>
          <p:spPr>
            <a:xfrm>
              <a:off x="1328025" y="1746575"/>
              <a:ext cx="6453300" cy="14232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55"/>
            <p:cNvGrpSpPr/>
            <p:nvPr/>
          </p:nvGrpSpPr>
          <p:grpSpPr>
            <a:xfrm>
              <a:off x="1443150" y="2034325"/>
              <a:ext cx="6257725" cy="847800"/>
              <a:chOff x="1443150" y="2034325"/>
              <a:chExt cx="6257725" cy="847800"/>
            </a:xfrm>
          </p:grpSpPr>
          <p:sp>
            <p:nvSpPr>
              <p:cNvPr id="557" name="Google Shape;557;p55"/>
              <p:cNvSpPr txBox="1"/>
              <p:nvPr/>
            </p:nvSpPr>
            <p:spPr>
              <a:xfrm>
                <a:off x="1443150" y="2034325"/>
                <a:ext cx="1449300" cy="8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20%</a:t>
                </a:r>
                <a:endParaRPr sz="4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558" name="Google Shape;558;p55"/>
              <p:cNvSpPr txBox="1"/>
              <p:nvPr/>
            </p:nvSpPr>
            <p:spPr>
              <a:xfrm>
                <a:off x="3815075" y="2034325"/>
                <a:ext cx="1449300" cy="8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500" dirty="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20%</a:t>
                </a:r>
                <a:endParaRPr sz="4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559" name="Google Shape;559;p55"/>
              <p:cNvSpPr txBox="1"/>
              <p:nvPr/>
            </p:nvSpPr>
            <p:spPr>
              <a:xfrm>
                <a:off x="6251575" y="2034325"/>
                <a:ext cx="1449300" cy="8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60%</a:t>
                </a:r>
                <a:endParaRPr sz="4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cxnSp>
            <p:nvCxnSpPr>
              <p:cNvPr id="560" name="Google Shape;560;p55"/>
              <p:cNvCxnSpPr>
                <a:stCxn id="557" idx="3"/>
                <a:endCxn id="558" idx="1"/>
              </p:cNvCxnSpPr>
              <p:nvPr/>
            </p:nvCxnSpPr>
            <p:spPr>
              <a:xfrm>
                <a:off x="2892450" y="2458225"/>
                <a:ext cx="922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55"/>
              <p:cNvCxnSpPr>
                <a:stCxn id="558" idx="3"/>
                <a:endCxn id="559" idx="1"/>
              </p:cNvCxnSpPr>
              <p:nvPr/>
            </p:nvCxnSpPr>
            <p:spPr>
              <a:xfrm>
                <a:off x="5264375" y="2458225"/>
                <a:ext cx="987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Crimson Text</vt:lpstr>
      <vt:lpstr>Josefin Sans</vt:lpstr>
      <vt:lpstr>Open Sans SemiBold</vt:lpstr>
      <vt:lpstr>Open Sans</vt:lpstr>
      <vt:lpstr>Arial</vt:lpstr>
      <vt:lpstr>Vidaloka</vt:lpstr>
      <vt:lpstr>Lato</vt:lpstr>
      <vt:lpstr>Montserrat</vt:lpstr>
      <vt:lpstr>Russo One</vt:lpstr>
      <vt:lpstr>Merriweather Light</vt:lpstr>
      <vt:lpstr>Minimalist Business Slides by Slidesgo</vt:lpstr>
      <vt:lpstr>1_Minimalist Business Slides by Slidesgo</vt:lpstr>
      <vt:lpstr>IMDB Movies Gross Prediction</vt:lpstr>
      <vt:lpstr>Table of contents</vt:lpstr>
      <vt:lpstr>Introduction</vt:lpstr>
      <vt:lpstr>Introduction</vt:lpstr>
      <vt:lpstr>Methodology</vt:lpstr>
      <vt:lpstr>Methodology</vt:lpstr>
      <vt:lpstr>Tools</vt:lpstr>
      <vt:lpstr>Data Preprocessing</vt:lpstr>
      <vt:lpstr>Data Splitting</vt:lpstr>
      <vt:lpstr>Regression Models</vt:lpstr>
      <vt:lpstr>Analysis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Gross Prediction</dc:title>
  <dc:creator>Talal Alnujaiman</dc:creator>
  <cp:lastModifiedBy>Talal Alnujaiman</cp:lastModifiedBy>
  <cp:revision>1</cp:revision>
  <dcterms:modified xsi:type="dcterms:W3CDTF">2021-12-12T03:46:50Z</dcterms:modified>
</cp:coreProperties>
</file>