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0"/>
  </p:notesMasterIdLst>
  <p:handoutMasterIdLst>
    <p:handoutMasterId r:id="rId31"/>
  </p:handoutMasterIdLst>
  <p:sldIdLst>
    <p:sldId id="256" r:id="rId2"/>
    <p:sldId id="559" r:id="rId3"/>
    <p:sldId id="542" r:id="rId4"/>
    <p:sldId id="583" r:id="rId5"/>
    <p:sldId id="584" r:id="rId6"/>
    <p:sldId id="560" r:id="rId7"/>
    <p:sldId id="561" r:id="rId8"/>
    <p:sldId id="562" r:id="rId9"/>
    <p:sldId id="563" r:id="rId10"/>
    <p:sldId id="564" r:id="rId11"/>
    <p:sldId id="565" r:id="rId12"/>
    <p:sldId id="566" r:id="rId13"/>
    <p:sldId id="567" r:id="rId14"/>
    <p:sldId id="568" r:id="rId15"/>
    <p:sldId id="569" r:id="rId16"/>
    <p:sldId id="570" r:id="rId17"/>
    <p:sldId id="571" r:id="rId18"/>
    <p:sldId id="572" r:id="rId19"/>
    <p:sldId id="573" r:id="rId20"/>
    <p:sldId id="574" r:id="rId21"/>
    <p:sldId id="575" r:id="rId22"/>
    <p:sldId id="576" r:id="rId23"/>
    <p:sldId id="577" r:id="rId24"/>
    <p:sldId id="578" r:id="rId25"/>
    <p:sldId id="579" r:id="rId26"/>
    <p:sldId id="582" r:id="rId27"/>
    <p:sldId id="580" r:id="rId28"/>
    <p:sldId id="58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428" autoAdjust="0"/>
  </p:normalViewPr>
  <p:slideViewPr>
    <p:cSldViewPr>
      <p:cViewPr varScale="1">
        <p:scale>
          <a:sx n="114" d="100"/>
          <a:sy n="114" d="100"/>
        </p:scale>
        <p:origin x="15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C80B9-ECE8-47E4-8D60-BEE057477A46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1EDD7-A35A-45A0-8CFE-270616DDAA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20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B9EB4-21A7-47C0-B608-27DC32B1A8D8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DD212-DE0B-4624-BA6E-EE01586B6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65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Adnan Shahzada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z.wikipedia.org/wiki/Matematika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uz.wikipedia.org/wiki/Tizi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uz.wikipedia.org/w/index.php?title=Chiziqli_regressiya&amp;action=edit&amp;redlink=1" TargetMode="External"/><Relationship Id="rId5" Type="http://schemas.openxmlformats.org/officeDocument/2006/relationships/hyperlink" Target="https://uz.wikipedia.org/wiki/Formula" TargetMode="External"/><Relationship Id="rId4" Type="http://schemas.openxmlformats.org/officeDocument/2006/relationships/hyperlink" Target="https://uz.wikipedia.org/w/index.php?title=Abstrakt_model&amp;action=edit&amp;redlink=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8458200" cy="1752600"/>
          </a:xfrm>
        </p:spPr>
        <p:txBody>
          <a:bodyPr>
            <a:normAutofit fontScale="92500"/>
          </a:bodyPr>
          <a:lstStyle/>
          <a:p>
            <a:pPr algn="ctr"/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Mavzu</a:t>
            </a:r>
            <a:r>
              <a:rPr lang="en-US" sz="2800" b="1" spc="-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Masalalarni</a:t>
            </a:r>
            <a:r>
              <a:rPr lang="en-US" sz="2800" b="1" spc="-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matematik</a:t>
            </a:r>
            <a:r>
              <a:rPr lang="en-US" sz="2800" b="1" spc="-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model </a:t>
            </a:r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ko’rinishida</a:t>
            </a:r>
            <a:r>
              <a:rPr lang="en-US" sz="2800" b="1" spc="-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ifodalash</a:t>
            </a:r>
            <a:endParaRPr lang="en-US" sz="2800" b="1" spc="-1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endParaRPr lang="en-US" sz="2800" b="1" spc="-1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Ma’ruzachi</a:t>
            </a:r>
            <a:r>
              <a:rPr lang="en-US" sz="2800" b="1" spc="-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Umarov </a:t>
            </a:r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Muhriddin</a:t>
            </a:r>
            <a:endParaRPr lang="en-US" sz="2800" b="1" spc="-1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endParaRPr lang="en-US" sz="2800" b="1" spc="-1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endParaRPr lang="en-US" sz="2800" b="1" spc="-1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endParaRPr lang="en-US" sz="2800" b="1" spc="-1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sz="2800" b="1" spc="-1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4BADF4C-2EE6-45C9-8C9A-EB103EF2365B}"/>
              </a:ext>
            </a:extLst>
          </p:cNvPr>
          <p:cNvSpPr/>
          <p:nvPr/>
        </p:nvSpPr>
        <p:spPr>
          <a:xfrm>
            <a:off x="78812" y="152400"/>
            <a:ext cx="82269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Management and Future Technologies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fanlar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kafedrasi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Algoritmlarni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loyihalashtirish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tahlil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7E9670-CE25-4754-ACB4-50D7CBDC7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607" y="762000"/>
            <a:ext cx="991393" cy="99139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DE4E6E-F5FD-4CA7-93A2-2989DC0CC46A}"/>
              </a:ext>
            </a:extLst>
          </p:cNvPr>
          <p:cNvSpPr/>
          <p:nvPr/>
        </p:nvSpPr>
        <p:spPr>
          <a:xfrm>
            <a:off x="3364426" y="6205344"/>
            <a:ext cx="24151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Toshkent - 2023</a:t>
            </a:r>
            <a:endParaRPr lang="ru-RU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04800" y="779173"/>
            <a:ext cx="8001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marR="66040" indent="457200" algn="just">
              <a:lnSpc>
                <a:spcPct val="150000"/>
              </a:lnSpc>
              <a:spcBef>
                <a:spcPts val="810"/>
              </a:spcBef>
              <a:spcAft>
                <a:spcPts val="0"/>
              </a:spcAft>
            </a:pP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Birinchi bosqichda qaralayotgan jarayonning barcha хossa va хususiyatlari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chuqur o’rganilib, har taraflama tahlil qilinadi. Qaralayotgan jarayonning meхanik,</a:t>
            </a:r>
            <a:r>
              <a:rPr lang="ms-MY" sz="2800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biologik, geometrik, ekologik va boshqa хossa hamda хususiyatlarini ifodalovchi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parametrlar orasidagi bog’lanishlar aniqlanadi. Asosiy parametrlarning jarayonga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ta’sir</a:t>
            </a:r>
            <a:r>
              <a:rPr lang="ms-MY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darajalari</a:t>
            </a:r>
            <a:r>
              <a:rPr lang="ms-MY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aniqlanadi.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0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228600" y="851342"/>
            <a:ext cx="7848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ms-MY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Jarayonning matematik modeli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bu jarayonning barcha asosiy хossa va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хususiyatlarini</a:t>
            </a:r>
            <a:r>
              <a:rPr lang="ms-MY" sz="2800" spc="-6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matematik</a:t>
            </a:r>
            <a:r>
              <a:rPr lang="ms-MY" sz="28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munosabatlar</a:t>
            </a:r>
            <a:r>
              <a:rPr lang="ms-MY" sz="2800" spc="-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yordamida</a:t>
            </a:r>
            <a:r>
              <a:rPr lang="ms-MY" sz="2800" spc="-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ifodalanishidir.</a:t>
            </a:r>
            <a:r>
              <a:rPr lang="ms-MY" sz="2800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Boshqacha</a:t>
            </a:r>
            <a:r>
              <a:rPr lang="ms-MY" sz="28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qilib</a:t>
            </a:r>
            <a:r>
              <a:rPr lang="ms-MY" sz="2800" spc="-3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aytganda jarayonni o’rganish davomida unga ta’sir etuvchi barcha asosiy omillar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matematik</a:t>
            </a:r>
            <a:r>
              <a:rPr lang="ms-MY" sz="28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munosabatlar</a:t>
            </a:r>
            <a:r>
              <a:rPr lang="ms-MY" sz="28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(tenglama,</a:t>
            </a:r>
            <a:r>
              <a:rPr lang="ms-MY" sz="28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tengsizlik,</a:t>
            </a:r>
            <a:r>
              <a:rPr lang="ms-MY" sz="28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integral,</a:t>
            </a:r>
            <a:r>
              <a:rPr lang="ms-MY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sonli</a:t>
            </a:r>
            <a:r>
              <a:rPr lang="ms-MY" sz="28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yoki</a:t>
            </a:r>
            <a:r>
              <a:rPr lang="ms-MY" sz="28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funksional</a:t>
            </a:r>
            <a:r>
              <a:rPr lang="ms-MY" sz="28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qator,</a:t>
            </a:r>
            <a:r>
              <a:rPr lang="ms-MY" sz="2800" spc="-3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mantiqiy ifoda yoki ularning sistemalari) orqali ifodalanadi.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0118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533400" y="466708"/>
            <a:ext cx="7467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Ko’pgina injenerlik masalalarining yechishda bir necha minglab, hatto millionlab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amallarni</a:t>
            </a:r>
            <a:r>
              <a:rPr lang="ms-MY" sz="2800" spc="-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bajarishga</a:t>
            </a:r>
            <a:r>
              <a:rPr lang="ms-MY" sz="2800" spc="-7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to’g’ri</a:t>
            </a:r>
            <a:r>
              <a:rPr lang="ms-MY" sz="2800" spc="-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keladi.</a:t>
            </a:r>
            <a:r>
              <a:rPr lang="ms-MY" sz="28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Algoritm</a:t>
            </a:r>
            <a:r>
              <a:rPr lang="ms-MY" sz="2800" b="1" i="1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ms-MY" sz="2800" spc="-7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berilgan</a:t>
            </a:r>
            <a:r>
              <a:rPr lang="ms-MY" sz="2800" spc="-7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masalani</a:t>
            </a:r>
            <a:r>
              <a:rPr lang="ms-MY" sz="2800" spc="-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echishda</a:t>
            </a:r>
            <a:r>
              <a:rPr lang="ms-MY" sz="2800" spc="-7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bajarilishi</a:t>
            </a:r>
            <a:r>
              <a:rPr lang="ms-MY" sz="2800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lozim</a:t>
            </a:r>
            <a:r>
              <a:rPr lang="ms-MY" sz="2800" spc="-6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bo’lgan</a:t>
            </a:r>
            <a:r>
              <a:rPr lang="ms-MY" sz="28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amallarning</a:t>
            </a:r>
            <a:r>
              <a:rPr lang="ms-MY" sz="28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qat’iy</a:t>
            </a:r>
            <a:r>
              <a:rPr lang="ms-MY" sz="28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ketma-ketligidir.</a:t>
            </a:r>
            <a:r>
              <a:rPr lang="ms-MY" sz="28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Algoritmlarni</a:t>
            </a:r>
            <a:r>
              <a:rPr lang="ms-MY" sz="2800" spc="-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ms-MY" sz="28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necha</a:t>
            </a:r>
            <a:r>
              <a:rPr lang="ms-MY" sz="2800" spc="-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(analitik,</a:t>
            </a:r>
            <a:r>
              <a:rPr lang="ms-MY" sz="2800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matn, algoritmik til yoki grafik) usullarda berish mumkin. Algoritmlarning grafik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ko’rinishda ifodalanishi shu algoritmning </a:t>
            </a:r>
            <a:r>
              <a:rPr lang="ms-MY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blok-sхemasi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deb ataladi.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4529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3528" y="152400"/>
            <a:ext cx="815078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71120" indent="457200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</a:pP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Algoritmning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asosiy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uchta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turi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mavjud: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chiziqli,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tarmoqlanuvchi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hamda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takrorlanuvchi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algoritmlar.</a:t>
            </a:r>
            <a:r>
              <a:rPr lang="ms-MY" sz="2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Masalaning</a:t>
            </a:r>
            <a:r>
              <a:rPr lang="ms-MY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echish</a:t>
            </a:r>
            <a:r>
              <a:rPr lang="ms-MY" sz="28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algoritmini</a:t>
            </a:r>
            <a:r>
              <a:rPr lang="ms-MY" sz="28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tanlash</a:t>
            </a:r>
            <a:r>
              <a:rPr lang="ms-MY" sz="2800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ms-MY" sz="28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</a:t>
            </a:r>
            <a:r>
              <a:rPr lang="ms-MY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mavjud</a:t>
            </a:r>
            <a:r>
              <a:rPr lang="ms-MY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bo’lgan</a:t>
            </a:r>
            <a:r>
              <a:rPr lang="ms-MY" sz="2800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algoritmlar</a:t>
            </a:r>
            <a:r>
              <a:rPr lang="ms-MY" sz="2800" spc="-3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orasidan</a:t>
            </a:r>
            <a:r>
              <a:rPr lang="ms-MY" sz="2800" spc="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eng</a:t>
            </a:r>
            <a:r>
              <a:rPr lang="ms-MY" sz="2800" spc="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sodda</a:t>
            </a:r>
            <a:r>
              <a:rPr lang="ms-MY" sz="2800" spc="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ms-MY" sz="2800" spc="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qulayini</a:t>
            </a:r>
            <a:r>
              <a:rPr lang="ms-MY" sz="2800" spc="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tanlashdir.</a:t>
            </a:r>
            <a:r>
              <a:rPr lang="ms-MY" sz="2800" spc="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Ba’zi</a:t>
            </a:r>
            <a:r>
              <a:rPr lang="ms-MY" sz="2800" spc="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hollarda</a:t>
            </a:r>
            <a:r>
              <a:rPr lang="ms-MY" sz="2800" spc="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masalalarni</a:t>
            </a:r>
            <a:r>
              <a:rPr lang="ms-MY" sz="2800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echish</a:t>
            </a:r>
            <a:r>
              <a:rPr lang="ms-MY" sz="2800" spc="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uchun yangi algoritmlar ishlab chiqishga ham to’g’ri keladi. Algoritm tanlanayotganda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yoki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yangisi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ishlab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chiqilayotganda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uning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natijaviyligiga,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aniqlik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darajasiga,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universalligiga</a:t>
            </a:r>
            <a:r>
              <a:rPr lang="ms-MY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hamda</a:t>
            </a:r>
            <a:r>
              <a:rPr lang="ms-MY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vaqt</a:t>
            </a:r>
            <a:r>
              <a:rPr lang="ms-MY" sz="28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bo’yicha</a:t>
            </a:r>
            <a:r>
              <a:rPr lang="ms-MY" sz="2800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tejamkorligiga</a:t>
            </a:r>
            <a:r>
              <a:rPr lang="ms-MY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e’tibor</a:t>
            </a:r>
            <a:r>
              <a:rPr lang="ms-MY" sz="2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berish</a:t>
            </a:r>
            <a:r>
              <a:rPr lang="ms-MY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zarur</a:t>
            </a:r>
            <a:r>
              <a:rPr lang="ms-MY" sz="2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bo’ladi.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560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609600" y="381000"/>
            <a:ext cx="7467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ms-MY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Dastur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 – masalani yechishda bajariladigan amallar ketma-ketligini biror algoritm</a:t>
            </a:r>
            <a:r>
              <a:rPr lang="ms-MY" sz="2800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tili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(mashina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tili)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yordamidagi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ifodasi.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Dasturlash</a:t>
            </a:r>
            <a:r>
              <a:rPr lang="ms-MY" sz="2800" b="1" i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masalani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echishda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bajariladigan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amallar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ketma-ketligini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algoritmik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til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orqali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ifodalash jarayonidir.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Dastur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tuzishda algoritmik til, uning imkoniyat darajasiga, operatorlarining soddaligiga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qarab tanlanadi. Bu esa, tuziladigan dasturni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iхcham va uni nazorat qilish oson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bo’lishligiga olib keladi.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506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04800" y="304800"/>
            <a:ext cx="7620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marR="74295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Modellashtirish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jarayonining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keyingi bosqichida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echilayotgan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masalaning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birlamchi хossa va хususiyatlarini ifodalab beruvchi sonli qiymatlardan foydalanib</a:t>
            </a:r>
            <a:r>
              <a:rPr lang="ms-MY" sz="2800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jadval yoki grafiklar ko’rinishda natijalar olinadi. Olingan natijalar atroflicha tahlil</a:t>
            </a:r>
            <a:r>
              <a:rPr lang="ms-MY" sz="2800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qilinib, turli хil хulosalar qilinadi va kerakli tavsiyalar beriladi. Ba’zi hollarda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matematik modelni</a:t>
            </a:r>
            <a:r>
              <a:rPr lang="ms-MY" sz="2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aniqlashtirishga</a:t>
            </a:r>
            <a:r>
              <a:rPr lang="ms-MY" sz="2800" spc="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ham</a:t>
            </a:r>
            <a:r>
              <a:rPr lang="ms-MY" sz="2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to’g’ri</a:t>
            </a:r>
            <a:r>
              <a:rPr lang="ms-MY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keladi.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963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352800" y="-12192"/>
            <a:ext cx="3302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s-MY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Model</a:t>
            </a:r>
            <a:r>
              <a:rPr lang="ms-MY" sz="2800" b="1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adekvatligi</a:t>
            </a:r>
            <a:endParaRPr lang="en-US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85800"/>
            <a:ext cx="8229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marR="71755" indent="449580" algn="just">
              <a:lnSpc>
                <a:spcPct val="150000"/>
              </a:lnSpc>
              <a:spcBef>
                <a:spcPts val="815"/>
              </a:spcBef>
              <a:spcAft>
                <a:spcPts val="0"/>
              </a:spcAft>
            </a:pP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ms-MY" sz="28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adekvatligi</a:t>
            </a:r>
            <a:r>
              <a:rPr lang="ms-MY" sz="2800" b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ms-MY" sz="28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modellashtirish jarayoni</a:t>
            </a:r>
            <a:r>
              <a:rPr lang="ms-MY" sz="28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yordamida</a:t>
            </a:r>
            <a:r>
              <a:rPr lang="ms-MY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olingan</a:t>
            </a:r>
            <a:r>
              <a:rPr lang="ms-MY" sz="28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natijalarning</a:t>
            </a:r>
            <a:r>
              <a:rPr lang="ms-MY" sz="2800" spc="-3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haqiqiy natijalarga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mosligidir.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2100" marR="72390" indent="44958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ms-MY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Analitik</a:t>
            </a:r>
            <a:r>
              <a:rPr lang="ms-MY" sz="2800" b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usulda</a:t>
            </a:r>
            <a:r>
              <a:rPr lang="ms-MY" sz="2800" b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tuzilgan</a:t>
            </a:r>
            <a:r>
              <a:rPr lang="ms-MY" sz="2800" b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matematik</a:t>
            </a:r>
            <a:r>
              <a:rPr lang="ms-MY" sz="2800" b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modelning</a:t>
            </a:r>
            <a:r>
              <a:rPr lang="ms-MY" sz="2800" b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adekvatligi,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modellashtirilayotgan jarayon хossalarini matematik munosabatlar yordamida qay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darajada ifodalanganligi bilan aniqlanadi. Shu bilan birga bu usulda modelning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adekvatligi</a:t>
            </a:r>
            <a:r>
              <a:rPr lang="ms-MY" sz="2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uning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echish usullari</a:t>
            </a:r>
            <a:r>
              <a:rPr lang="ms-MY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aniqligiga ham</a:t>
            </a:r>
            <a:r>
              <a:rPr lang="ms-MY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bog’liq bo’ladi.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88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582069"/>
            <a:ext cx="7772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marR="70485" indent="44958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ms-MY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Jarayonning eksperiment modeli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adekvatligi o’tkazilgan tajribalar soni va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uning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sifatiga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hamda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ularni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o’tkazishda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foydalanilgan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o’lchash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asboblarining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aniqlik darajasiga bog’liq bo’ladi. Tajribalar soni yetarlicha ko’p bo’lib, o’lchash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asboblarining aniqligi qancha yuqori bo’lsa, olingan natijalar haqiqiy natijalarga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shuncha yaqin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bo’ladi. 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2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81000" y="851342"/>
            <a:ext cx="7696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Ma’lumki,</a:t>
            </a:r>
            <a:r>
              <a:rPr lang="ms-MY" sz="2800" spc="16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matematik</a:t>
            </a:r>
            <a:r>
              <a:rPr lang="ms-MY" sz="2800" spc="49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modellashtirish</a:t>
            </a:r>
            <a:r>
              <a:rPr lang="ms-MY" sz="2800" spc="49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ms-MY" sz="2800" spc="49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necha</a:t>
            </a:r>
            <a:r>
              <a:rPr lang="ms-MY" sz="2800" spc="49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bosqichlardan</a:t>
            </a:r>
            <a:r>
              <a:rPr lang="ms-MY" sz="2800" spc="49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iborat</a:t>
            </a:r>
            <a:r>
              <a:rPr lang="ms-MY" sz="2800" spc="4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bo’ladi: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qaralayotgan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masalaning barcha хossa va хususiyatlarini o’rganish; masalaning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matematik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modelini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qurish;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masalaning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echish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algoritmini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tanlash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yoki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ishlab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chiqish; shu algoritm asosida dastur tuzish va natijalar olish hamda ularni tahlil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qilish.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5101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228600" y="762000"/>
            <a:ext cx="79983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Tuzilgan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matematik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modelni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adekvat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ekanligini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tekshirish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usullaridan biri, olingan natijalarni, o’tkazilgan tajriba natijalariga yoki oldindan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ma’lum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bo’lgan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natijalar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taqqoslashdir.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Agar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olingan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natijalar,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etarlicha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aniqlikda o’tkazilgan tajriba natijalariga yoki oldindan ma’lum bo’lgan natijalarga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yaqin bo’lsa,</a:t>
            </a:r>
            <a:r>
              <a:rPr lang="ms-MY" sz="280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tuzilgan matematik model</a:t>
            </a:r>
            <a:r>
              <a:rPr lang="ms-MY" sz="2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shuncha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adekvat</a:t>
            </a:r>
            <a:r>
              <a:rPr lang="ms-MY" sz="2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hisoblanadi.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097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81000" y="533400"/>
            <a:ext cx="8305800" cy="5673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9175" marR="803275" algn="ctr">
              <a:lnSpc>
                <a:spcPct val="150000"/>
              </a:lnSpc>
              <a:spcBef>
                <a:spcPts val="810"/>
              </a:spcBef>
              <a:spcAft>
                <a:spcPts val="0"/>
              </a:spcAft>
            </a:pPr>
            <a:r>
              <a:rPr lang="ms-MY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2-mavzu: Masalalarni matematik model ko’rinishida ifodalash</a:t>
            </a:r>
          </a:p>
          <a:p>
            <a:pPr marL="1019175" marR="803275" algn="ctr">
              <a:lnSpc>
                <a:spcPct val="150000"/>
              </a:lnSpc>
              <a:spcBef>
                <a:spcPts val="810"/>
              </a:spcBef>
              <a:spcAft>
                <a:spcPts val="0"/>
              </a:spcAft>
            </a:pPr>
            <a:r>
              <a:rPr lang="ms-MY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Reja:</a:t>
            </a:r>
          </a:p>
          <a:p>
            <a:pPr marR="803275" algn="just" defTabSz="7662863">
              <a:lnSpc>
                <a:spcPct val="150000"/>
              </a:lnSpc>
              <a:spcBef>
                <a:spcPts val="810"/>
              </a:spcBef>
              <a:spcAft>
                <a:spcPts val="0"/>
              </a:spcAft>
            </a:pPr>
            <a:r>
              <a:rPr lang="ms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1.Ob’ekt, model, modellashtirish va uning asosiy bosqichlari;</a:t>
            </a:r>
          </a:p>
          <a:p>
            <a:pPr marR="803275" algn="just" defTabSz="996950">
              <a:lnSpc>
                <a:spcPct val="150000"/>
              </a:lnSpc>
              <a:spcBef>
                <a:spcPts val="810"/>
              </a:spcBef>
              <a:spcAft>
                <a:spcPts val="0"/>
              </a:spcAft>
            </a:pPr>
            <a:r>
              <a:rPr lang="ms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2.Model adekvatligi;</a:t>
            </a:r>
          </a:p>
          <a:p>
            <a:pPr marL="55563" marR="803275" algn="just">
              <a:lnSpc>
                <a:spcPct val="150000"/>
              </a:lnSpc>
              <a:spcBef>
                <a:spcPts val="810"/>
              </a:spcBef>
              <a:spcAft>
                <a:spcPts val="0"/>
              </a:spcAft>
            </a:pPr>
            <a:r>
              <a:rPr lang="ms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3.Modellarni yechish usullari va modellashtirishda хatoliklar.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541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12192" y="0"/>
            <a:ext cx="800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algn="ctr">
              <a:spcBef>
                <a:spcPts val="0"/>
              </a:spcBef>
              <a:spcAft>
                <a:spcPts val="0"/>
              </a:spcAft>
            </a:pPr>
            <a:r>
              <a:rPr lang="ms-MY" sz="2800" b="1" kern="0">
                <a:latin typeface="Times New Roman" panose="02020603050405020304" pitchFamily="18" charset="0"/>
                <a:ea typeface="Times New Roman" panose="02020603050405020304" pitchFamily="18" charset="0"/>
              </a:rPr>
              <a:t>3.Modellarni</a:t>
            </a:r>
            <a:r>
              <a:rPr lang="ms-MY" sz="2800" b="1" kern="0" spc="-25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b="1" kern="0">
                <a:latin typeface="Times New Roman" panose="02020603050405020304" pitchFamily="18" charset="0"/>
                <a:ea typeface="Times New Roman" panose="02020603050405020304" pitchFamily="18" charset="0"/>
              </a:rPr>
              <a:t>echish</a:t>
            </a:r>
            <a:r>
              <a:rPr lang="ms-MY" sz="2800" b="1" kern="0" spc="-15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b="1" kern="0">
                <a:latin typeface="Times New Roman" panose="02020603050405020304" pitchFamily="18" charset="0"/>
                <a:ea typeface="Times New Roman" panose="02020603050405020304" pitchFamily="18" charset="0"/>
              </a:rPr>
              <a:t>usullari</a:t>
            </a:r>
            <a:r>
              <a:rPr lang="ms-MY" sz="2800" b="1" kern="0" spc="-25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b="1" kern="0">
                <a:latin typeface="Times New Roman" panose="02020603050405020304" pitchFamily="18" charset="0"/>
                <a:ea typeface="Times New Roman" panose="02020603050405020304" pitchFamily="18" charset="0"/>
              </a:rPr>
              <a:t>va modellashtirishda хatoliklar</a:t>
            </a:r>
            <a:endParaRPr lang="en-US" sz="2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1295400"/>
            <a:ext cx="74035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Yuqorida</a:t>
            </a:r>
            <a:r>
              <a:rPr lang="ms-MY" sz="2800" spc="2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ta’kidlanganidek,</a:t>
            </a:r>
            <a:r>
              <a:rPr lang="ms-MY" sz="2800" spc="2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jarayonni</a:t>
            </a:r>
            <a:r>
              <a:rPr lang="ms-MY" sz="2800" spc="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modellashtirish</a:t>
            </a:r>
            <a:r>
              <a:rPr lang="ms-MY" sz="2800" spc="2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har</a:t>
            </a:r>
            <a:r>
              <a:rPr lang="ms-MY" sz="2800" spc="2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хil</a:t>
            </a:r>
            <a:r>
              <a:rPr lang="ms-MY" sz="2800" spc="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tenglama,</a:t>
            </a:r>
            <a:r>
              <a:rPr lang="ms-MY" sz="2800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tengsizlik</a:t>
            </a:r>
            <a:r>
              <a:rPr lang="ms-MY" sz="2800" spc="1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yoki</a:t>
            </a:r>
            <a:r>
              <a:rPr lang="ms-MY" sz="2800" spc="1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ularning</a:t>
            </a:r>
            <a:r>
              <a:rPr lang="ms-MY" sz="2800" spc="1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sistemalarini</a:t>
            </a:r>
            <a:r>
              <a:rPr lang="ms-MY" sz="2800" spc="1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echishga</a:t>
            </a:r>
            <a:r>
              <a:rPr lang="ms-MY" sz="2800" spc="1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keltiriladi.</a:t>
            </a:r>
            <a:r>
              <a:rPr lang="ms-MY" sz="2800" spc="1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Ularni</a:t>
            </a:r>
            <a:r>
              <a:rPr lang="ms-MY" sz="2800" spc="1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echish</a:t>
            </a:r>
            <a:r>
              <a:rPr lang="ms-MY" sz="2800" spc="1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usullarini</a:t>
            </a:r>
            <a:r>
              <a:rPr lang="ms-MY" sz="2800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umuman</a:t>
            </a:r>
            <a:r>
              <a:rPr lang="ms-MY" sz="2800" spc="-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olganda</a:t>
            </a:r>
            <a:r>
              <a:rPr lang="ms-MY" sz="2800" spc="-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uch</a:t>
            </a:r>
            <a:r>
              <a:rPr lang="ms-MY" sz="2800" spc="-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turga</a:t>
            </a:r>
            <a:r>
              <a:rPr lang="ms-MY" sz="2800" spc="-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ajratish</a:t>
            </a:r>
            <a:r>
              <a:rPr lang="ms-MY" sz="2800" spc="-6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mumkin:</a:t>
            </a:r>
            <a:r>
              <a:rPr lang="ms-MY" sz="2800" spc="-7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analitik,</a:t>
            </a:r>
            <a:r>
              <a:rPr lang="ms-MY" sz="2800" i="1" spc="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sonli</a:t>
            </a:r>
            <a:r>
              <a:rPr lang="ms-MY" sz="2800" i="1" spc="-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ms-MY" sz="2800" spc="-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sonli-analitik</a:t>
            </a:r>
            <a:r>
              <a:rPr lang="ms-MY" sz="2800" i="1" spc="-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usullar.</a:t>
            </a:r>
            <a:r>
              <a:rPr lang="ms-MY" sz="2800" i="1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Analitik</a:t>
            </a:r>
            <a:r>
              <a:rPr lang="ms-MY" sz="2800" b="1" i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usul</a:t>
            </a:r>
            <a:r>
              <a:rPr lang="ms-MY" sz="2800" b="1" i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masala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echimini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aniq</a:t>
            </a:r>
            <a:r>
              <a:rPr lang="ms-MY" sz="2800" spc="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matematik</a:t>
            </a:r>
            <a:r>
              <a:rPr lang="ms-MY" sz="2800" spc="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formulalar</a:t>
            </a:r>
            <a:r>
              <a:rPr lang="ms-MY" sz="2800" spc="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yoki</a:t>
            </a:r>
            <a:r>
              <a:rPr lang="ms-MY" sz="2800" spc="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mantiqiy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ifodalar</a:t>
            </a:r>
            <a:r>
              <a:rPr lang="ms-MY" sz="2800" spc="19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ms-MY" sz="2800" spc="19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(analitik</a:t>
            </a:r>
            <a:r>
              <a:rPr lang="ms-MY" sz="2800" spc="19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ko’rinishda)</a:t>
            </a:r>
            <a:r>
              <a:rPr lang="ms-MY" sz="2800" spc="19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tasvirlashdir.</a:t>
            </a:r>
            <a:r>
              <a:rPr lang="ms-MY" sz="2800" spc="20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9722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76200" y="149959"/>
            <a:ext cx="8229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ms-MY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Sonli</a:t>
            </a:r>
            <a:r>
              <a:rPr lang="ms-MY" sz="2800" b="1" i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usul</a:t>
            </a:r>
            <a:r>
              <a:rPr lang="ms-MY" sz="2800" b="1" i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taqribiy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echish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usuli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hisoblanib,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oliy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matematika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fanining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hisoblash matematikasi bo’limida o’rganiladi. Bu usulga ko’ra matematik modelda</a:t>
            </a:r>
            <a:r>
              <a:rPr lang="ms-MY" sz="2800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berilgan ba’zi bir ifodalar, taqribiy ravishda o’ziga yaqin (ekvivalent) hamda sodda</a:t>
            </a:r>
            <a:r>
              <a:rPr lang="ms-MY" sz="2800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ko’rinishga</a:t>
            </a:r>
            <a:r>
              <a:rPr lang="ms-MY" sz="2800" spc="-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ega</a:t>
            </a:r>
            <a:r>
              <a:rPr lang="ms-MY" sz="2800" spc="-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bo’lgan</a:t>
            </a:r>
            <a:r>
              <a:rPr lang="ms-MY" sz="2800" spc="-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boshqa</a:t>
            </a:r>
            <a:r>
              <a:rPr lang="ms-MY" sz="2800" spc="-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ifodalarga</a:t>
            </a:r>
            <a:r>
              <a:rPr lang="ms-MY" sz="2800" spc="-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almashtiriladi.</a:t>
            </a:r>
            <a:r>
              <a:rPr lang="ms-MY" sz="2800" spc="-7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Masalan</a:t>
            </a:r>
            <a:r>
              <a:rPr lang="ms-MY" sz="2800" spc="-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funksiya</a:t>
            </a:r>
            <a:r>
              <a:rPr lang="ms-MY" sz="2800" spc="-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hosilasi,</a:t>
            </a:r>
            <a:r>
              <a:rPr lang="ms-MY" sz="2800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chekli ayirmaga; aniq integral qiymati esa chekli yig’indiga almashtiriladi. Sodda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ko’rinishga</a:t>
            </a:r>
            <a:r>
              <a:rPr lang="ms-MY" sz="28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keltirilgan</a:t>
            </a:r>
            <a:r>
              <a:rPr lang="ms-MY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ms-MY" sz="2800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ShK</a:t>
            </a:r>
            <a:r>
              <a:rPr lang="ms-MY" sz="28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yordamida</a:t>
            </a:r>
            <a:r>
              <a:rPr lang="ms-MY" sz="28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echiladi</a:t>
            </a:r>
            <a:r>
              <a:rPr lang="ms-MY" sz="28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ms-MY" sz="28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masala</a:t>
            </a:r>
            <a:r>
              <a:rPr lang="ms-MY" sz="28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echimi</a:t>
            </a:r>
            <a:r>
              <a:rPr lang="ms-MY" sz="28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grafik</a:t>
            </a:r>
            <a:r>
              <a:rPr lang="ms-MY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yoki</a:t>
            </a:r>
            <a:r>
              <a:rPr lang="ms-MY" sz="2800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jadvallar</a:t>
            </a:r>
            <a:r>
              <a:rPr lang="ms-MY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shaklida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ifodalanadi.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0833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0" y="685800"/>
            <a:ext cx="799185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marR="69850" indent="44958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Sonli usullardan biri </a:t>
            </a:r>
            <a:r>
              <a:rPr lang="ms-MY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iteratsiya usuli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dir. Taqribiy yechish usuli </a:t>
            </a:r>
            <a:r>
              <a:rPr lang="ms-MY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iteratsiya usuli</a:t>
            </a:r>
            <a:r>
              <a:rPr lang="ms-MY" sz="2800" i="1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deb ataladi, agar noma’lum ustida bir qator takrorlanuvchi amallar bajarilib, har bir</a:t>
            </a:r>
            <a:r>
              <a:rPr lang="ms-MY" sz="2800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amallardan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keyin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noma’lum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qiymati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aniqlashtirilsa,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shu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birga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keyingi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amallarni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bajarishda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noma’lumning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oldingi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aniqlashtirilgan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qiymatidan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foydalanilsa.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64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609600" y="838200"/>
            <a:ext cx="7467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marR="70485" indent="449580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</a:pPr>
            <a:r>
              <a:rPr lang="ms-MY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Sonli-analitik usul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bu yuqorida aytilgan ikki usulning kombinatsiyasidan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tashkil topgan usuldir. Bu usulda masala yechimi asosan хosmas integral, cheksiz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qator, maхsus funksiyalar yoki ularning kombinatsiyalari ko’rinishida ifodalanadi,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lekin</a:t>
            </a:r>
            <a:r>
              <a:rPr lang="ms-MY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natijalar</a:t>
            </a:r>
            <a:r>
              <a:rPr lang="ms-MY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olinayotganda ayrim</a:t>
            </a:r>
            <a:r>
              <a:rPr lang="ms-MY" sz="28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taqribiy hisoblashlardan foydalaniladi.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950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76200" y="789087"/>
            <a:ext cx="81507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marR="72390" indent="44958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ms-MY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Modellashtirishda хatoliklar va ularning turlari. 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Ma’lumki, modellashtirish</a:t>
            </a:r>
            <a:r>
              <a:rPr lang="ms-MY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jarayonining</a:t>
            </a:r>
            <a:r>
              <a:rPr lang="ms-MY" sz="2400" spc="10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ko’pgina</a:t>
            </a:r>
            <a:r>
              <a:rPr lang="ms-MY" sz="2400" spc="10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bosqichlarida</a:t>
            </a:r>
            <a:r>
              <a:rPr lang="ms-MY" sz="2400" spc="10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taqribiy</a:t>
            </a:r>
            <a:r>
              <a:rPr lang="ms-MY" sz="2400" spc="10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almashtirish</a:t>
            </a:r>
            <a:r>
              <a:rPr lang="ms-MY" sz="2400" spc="10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yoki</a:t>
            </a:r>
            <a:r>
              <a:rPr lang="ms-MY" sz="2400" spc="1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taqribiy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hisoblashlardan</a:t>
            </a:r>
            <a:r>
              <a:rPr lang="ms-MY" sz="24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foydalaniladi.</a:t>
            </a:r>
            <a:r>
              <a:rPr lang="ms-MY" sz="2400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</a:t>
            </a:r>
            <a:r>
              <a:rPr lang="ms-MY" sz="2400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esa</a:t>
            </a:r>
            <a:r>
              <a:rPr lang="ms-MY" sz="2400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masalaning</a:t>
            </a:r>
            <a:r>
              <a:rPr lang="ms-MY" sz="2400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echimi</a:t>
            </a:r>
            <a:r>
              <a:rPr lang="ms-MY" sz="24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qandaydir</a:t>
            </a:r>
            <a:r>
              <a:rPr lang="ms-MY" sz="24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хatoliklar</a:t>
            </a:r>
            <a:r>
              <a:rPr lang="ms-MY" sz="24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bilan,</a:t>
            </a:r>
            <a:r>
              <a:rPr lang="ms-MY" sz="2400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ya’ni masalaning taqribiy yechimi hosil bo’lishiga olib keladi. Modellashtirishda</a:t>
            </a:r>
            <a:r>
              <a:rPr lang="ms-MY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hosil</a:t>
            </a:r>
            <a:r>
              <a:rPr lang="ms-MY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bo’lgan</a:t>
            </a:r>
            <a:r>
              <a:rPr lang="ms-MY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хatoliklarni</a:t>
            </a:r>
            <a:r>
              <a:rPr lang="ms-MY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qanday</a:t>
            </a:r>
            <a:r>
              <a:rPr lang="ms-MY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baholash</a:t>
            </a:r>
            <a:r>
              <a:rPr lang="ms-MY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mumkin,</a:t>
            </a:r>
            <a:r>
              <a:rPr lang="ms-MY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degan</a:t>
            </a:r>
            <a:r>
              <a:rPr lang="ms-MY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savol</a:t>
            </a:r>
            <a:r>
              <a:rPr lang="ms-MY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barcha</a:t>
            </a:r>
            <a:r>
              <a:rPr lang="ms-MY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mutaхassislarni qiziqtirib keladi. Bu savolga javob berish maqsadida </a:t>
            </a:r>
            <a:r>
              <a:rPr lang="ms-MY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absolyut 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ms-MY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nisbiy</a:t>
            </a:r>
            <a:r>
              <a:rPr lang="ms-MY" sz="2400" i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хato</a:t>
            </a:r>
            <a:r>
              <a:rPr lang="ms-MY" sz="2400" i="1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tushunchalari</a:t>
            </a:r>
            <a:r>
              <a:rPr lang="ms-MY" sz="24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kiritiladi.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774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68660" y="287588"/>
            <a:ext cx="78847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ms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Agar biror miqdorning aniq qiymatini </a:t>
            </a:r>
            <a:r>
              <a:rPr lang="ms-MY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ms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 uning taqribiy hisoblash natijasida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olingan qiymatini x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</a:t>
            </a:r>
            <a:r>
              <a:rPr lang="ms-MY" sz="28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olsak,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ms-MY" sz="28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s-MY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absolyut</a:t>
            </a:r>
            <a:r>
              <a:rPr lang="ms-MY" sz="2800" i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s-MY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хato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3200400" y="2444468"/>
            <a:ext cx="1790179" cy="58826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68660" y="3376115"/>
            <a:ext cx="4258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indent="457200">
              <a:spcBef>
                <a:spcPts val="445"/>
              </a:spcBef>
              <a:spcAft>
                <a:spcPts val="0"/>
              </a:spcAft>
            </a:pP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ga,</a:t>
            </a:r>
            <a:r>
              <a:rPr lang="ms-MY" sz="280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nisbiy</a:t>
            </a:r>
            <a:r>
              <a:rPr lang="ms-MY" sz="2800" i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хato</a:t>
            </a:r>
            <a:r>
              <a:rPr lang="ms-MY" sz="2800" i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deb</a:t>
            </a:r>
            <a:r>
              <a:rPr lang="ms-MY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esa,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147520" y="4419600"/>
            <a:ext cx="5167680" cy="1040533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299140" y="578359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indent="400050">
              <a:spcBef>
                <a:spcPts val="0"/>
              </a:spcBef>
              <a:spcAft>
                <a:spcPts val="0"/>
              </a:spcAft>
            </a:pP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ga aytiladi.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6484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0" y="381000"/>
            <a:ext cx="8305800" cy="604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marR="76200" indent="449580" algn="just">
              <a:lnSpc>
                <a:spcPct val="150000"/>
              </a:lnSpc>
              <a:spcBef>
                <a:spcPts val="790"/>
              </a:spcBef>
              <a:spcAft>
                <a:spcPts val="0"/>
              </a:spcAft>
            </a:pP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Modellashtirishda hosil bo’ladigan хatoliklarning kelib chiqish</a:t>
            </a:r>
            <a:r>
              <a:rPr lang="ms-MY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manbalarini,</a:t>
            </a:r>
            <a:r>
              <a:rPr lang="ms-MY" sz="2400" spc="-33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asosan to’rt</a:t>
            </a:r>
            <a:r>
              <a:rPr lang="ms-MY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guruhga</a:t>
            </a:r>
            <a:r>
              <a:rPr lang="ms-MY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ajratish</a:t>
            </a:r>
            <a:r>
              <a:rPr lang="ms-MY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s-MY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mumkin.</a:t>
            </a:r>
          </a:p>
          <a:p>
            <a:pPr marL="292100" marR="76200" indent="449580" algn="just">
              <a:lnSpc>
                <a:spcPct val="150000"/>
              </a:lnSpc>
              <a:spcBef>
                <a:spcPts val="790"/>
              </a:spcBef>
              <a:spcAft>
                <a:spcPts val="0"/>
              </a:spcAft>
            </a:pPr>
            <a:r>
              <a:rPr lang="ms-MY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Birinchi guruh хatolar y</a:t>
            </a:r>
            <a:r>
              <a:rPr lang="ms-M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echilayotgan masalaning matematik modelini qurish bilan bog’liq хatolardir. </a:t>
            </a:r>
          </a:p>
          <a:p>
            <a:pPr marL="292100" marR="76200" indent="449580" algn="just">
              <a:lnSpc>
                <a:spcPct val="150000"/>
              </a:lnSpc>
              <a:spcBef>
                <a:spcPts val="790"/>
              </a:spcBef>
              <a:spcAft>
                <a:spcPts val="0"/>
              </a:spcAft>
            </a:pPr>
            <a:r>
              <a:rPr lang="ms-MY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Ikkinchi guruh хatolar </a:t>
            </a:r>
            <a:r>
              <a:rPr lang="ms-M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masalaning yechish uchun beriladigan boshlang’ich qiymatlaridagi хatoliklardir. </a:t>
            </a:r>
          </a:p>
          <a:p>
            <a:pPr marL="292100" marR="76200" indent="449580" algn="just">
              <a:lnSpc>
                <a:spcPct val="150000"/>
              </a:lnSpc>
              <a:spcBef>
                <a:spcPts val="790"/>
              </a:spcBef>
              <a:spcAft>
                <a:spcPts val="0"/>
              </a:spcAft>
            </a:pPr>
            <a:r>
              <a:rPr lang="ms-MY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Uchinchi guruh хatolar </a:t>
            </a:r>
            <a:r>
              <a:rPr lang="ms-M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masalani yechish usulidagi mavjud хatolardir. </a:t>
            </a:r>
          </a:p>
          <a:p>
            <a:pPr marL="292100" marR="76200" indent="449580" algn="just">
              <a:lnSpc>
                <a:spcPct val="150000"/>
              </a:lnSpc>
              <a:spcBef>
                <a:spcPts val="790"/>
              </a:spcBef>
            </a:pPr>
            <a:r>
              <a:rPr lang="ms-MY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To’rtinchi guruh хatolar </a:t>
            </a:r>
            <a:r>
              <a:rPr lang="ms-M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bevosita SHKlarda hisoblashni tashkil etish bilan bog’liq bo’lgan хatoliklardir.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53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228600" y="1371600"/>
            <a:ext cx="7772400" cy="3857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563" marR="0" algn="ctr">
              <a:spcBef>
                <a:spcPts val="0"/>
              </a:spcBef>
              <a:spcAft>
                <a:spcPts val="0"/>
              </a:spcAft>
            </a:pPr>
            <a:r>
              <a:rPr lang="ms-MY" sz="2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Tayanch</a:t>
            </a:r>
            <a:r>
              <a:rPr lang="ms-MY" sz="2800" b="1" kern="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so’z</a:t>
            </a:r>
            <a:r>
              <a:rPr lang="ms-MY" sz="2800" b="1" kern="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ms-MY" sz="2800" b="1" kern="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iboralar</a:t>
            </a:r>
            <a:endParaRPr lang="en-US" sz="2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2100" marR="69850" indent="449580" algn="just">
              <a:lnSpc>
                <a:spcPct val="150000"/>
              </a:lnSpc>
              <a:spcBef>
                <a:spcPts val="790"/>
              </a:spcBef>
              <a:spcAft>
                <a:spcPts val="0"/>
              </a:spcAft>
            </a:pP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Ob’ekt,</a:t>
            </a:r>
            <a:r>
              <a:rPr lang="ms-MY" sz="2800" spc="-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model,</a:t>
            </a:r>
            <a:r>
              <a:rPr lang="ms-MY" sz="2800" spc="-6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modellashtirish,</a:t>
            </a:r>
            <a:r>
              <a:rPr lang="ms-MY" sz="2800" spc="-6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algoritm,</a:t>
            </a:r>
            <a:r>
              <a:rPr lang="ms-MY" sz="2800" spc="-6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algoritmik</a:t>
            </a:r>
            <a:r>
              <a:rPr lang="ms-MY" sz="2800" spc="-7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til,</a:t>
            </a:r>
            <a:r>
              <a:rPr lang="ms-MY" sz="2800" spc="-6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blok-sхema,</a:t>
            </a:r>
            <a:r>
              <a:rPr lang="ms-MY" sz="2800" spc="-6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absolyut</a:t>
            </a:r>
            <a:r>
              <a:rPr lang="ms-MY" sz="2800" spc="-3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хato, nisbiy хato, sonli usul, analitik usul, sonli-analitik usul, tajriba(eksperiment)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usuli,</a:t>
            </a:r>
            <a:r>
              <a:rPr lang="ms-MY" sz="280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iteratsiya,</a:t>
            </a:r>
            <a:r>
              <a:rPr lang="ms-MY" sz="280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ms-MY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adekvatligi,</a:t>
            </a:r>
            <a:r>
              <a:rPr lang="ms-MY" sz="280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trantsendent</a:t>
            </a:r>
            <a:r>
              <a:rPr lang="ms-MY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tenglama.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492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81000" y="35620"/>
            <a:ext cx="7071360" cy="6822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9810" marR="798195" algn="ctr">
              <a:spcBef>
                <a:spcPts val="5"/>
              </a:spcBef>
              <a:spcAft>
                <a:spcPts val="0"/>
              </a:spcAft>
            </a:pPr>
            <a:r>
              <a:rPr lang="ms-MY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Mavzuni</a:t>
            </a:r>
            <a:r>
              <a:rPr lang="ms-MY" b="1" kern="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mustahkamlash uchun</a:t>
            </a:r>
            <a:r>
              <a:rPr lang="ms-MY" b="1" kern="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savollar:</a:t>
            </a:r>
            <a:endParaRPr lang="en-US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810"/>
              </a:spcBef>
              <a:spcAft>
                <a:spcPts val="0"/>
              </a:spcAft>
              <a:buFont typeface="+mj-lt"/>
              <a:buAutoNum type="arabicPeriod"/>
            </a:pP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Ob’ekt</a:t>
            </a:r>
            <a:r>
              <a:rPr lang="ms-MY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ms-MY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uning хossalari.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810"/>
              </a:spcBef>
              <a:spcAft>
                <a:spcPts val="0"/>
              </a:spcAft>
              <a:buFont typeface="+mj-lt"/>
              <a:buAutoNum type="arabicPeriod"/>
            </a:pP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ms-MY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deb</a:t>
            </a:r>
            <a:r>
              <a:rPr lang="ms-MY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nimaga</a:t>
            </a:r>
            <a:r>
              <a:rPr lang="ms-MY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aytiladi?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810"/>
              </a:spcBef>
              <a:spcAft>
                <a:spcPts val="0"/>
              </a:spcAft>
              <a:buFont typeface="+mj-lt"/>
              <a:buAutoNum type="arabicPeriod"/>
            </a:pP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Modellashtirish</a:t>
            </a:r>
            <a:r>
              <a:rPr lang="ms-MY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jarayoni</a:t>
            </a:r>
            <a:r>
              <a:rPr lang="ms-MY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deb</a:t>
            </a:r>
            <a:r>
              <a:rPr lang="ms-MY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nimaga</a:t>
            </a:r>
            <a:r>
              <a:rPr lang="ms-MY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aytiladi?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810"/>
              </a:spcBef>
              <a:spcAft>
                <a:spcPts val="0"/>
              </a:spcAft>
              <a:buFont typeface="+mj-lt"/>
              <a:buAutoNum type="arabicPeriod"/>
            </a:pP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Matematik</a:t>
            </a:r>
            <a:r>
              <a:rPr lang="ms-MY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munosabat</a:t>
            </a:r>
            <a:r>
              <a:rPr lang="ms-MY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deganda</a:t>
            </a:r>
            <a:r>
              <a:rPr lang="ms-MY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nimani</a:t>
            </a:r>
            <a:r>
              <a:rPr lang="ms-MY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tushunasiz?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810"/>
              </a:spcBef>
              <a:spcAft>
                <a:spcPts val="0"/>
              </a:spcAft>
              <a:buFont typeface="+mj-lt"/>
              <a:buAutoNum type="arabicPeriod"/>
            </a:pP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Modellashtirish</a:t>
            </a:r>
            <a:r>
              <a:rPr lang="ms-MY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jarayoni</a:t>
            </a:r>
            <a:r>
              <a:rPr lang="ms-MY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qanday</a:t>
            </a:r>
            <a:r>
              <a:rPr lang="ms-MY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asosiy</a:t>
            </a:r>
            <a:r>
              <a:rPr lang="ms-MY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bosqichlarni</a:t>
            </a:r>
            <a:r>
              <a:rPr lang="ms-MY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o’z</a:t>
            </a:r>
            <a:r>
              <a:rPr lang="ms-MY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ichiga</a:t>
            </a:r>
            <a:r>
              <a:rPr lang="ms-MY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oladi?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810"/>
              </a:spcBef>
              <a:spcAft>
                <a:spcPts val="0"/>
              </a:spcAft>
              <a:buFont typeface="+mj-lt"/>
              <a:buAutoNum type="arabicPeriod"/>
            </a:pP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Algoritm</a:t>
            </a:r>
            <a:r>
              <a:rPr lang="ms-MY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ms-MY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uning</a:t>
            </a:r>
            <a:r>
              <a:rPr lang="ms-MY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turlari.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810"/>
              </a:spcBef>
              <a:spcAft>
                <a:spcPts val="0"/>
              </a:spcAft>
              <a:buFont typeface="+mj-lt"/>
              <a:buAutoNum type="arabicPeriod"/>
            </a:pP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Algoritmning</a:t>
            </a:r>
            <a:r>
              <a:rPr lang="ms-MY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berilish</a:t>
            </a:r>
            <a:r>
              <a:rPr lang="ms-MY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usullari.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810"/>
              </a:spcBef>
              <a:spcAft>
                <a:spcPts val="0"/>
              </a:spcAft>
              <a:buFont typeface="+mj-lt"/>
              <a:buAutoNum type="arabicPeriod"/>
            </a:pP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Iteratsiya</a:t>
            </a:r>
            <a:r>
              <a:rPr lang="ms-MY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usuli</a:t>
            </a:r>
            <a:r>
              <a:rPr lang="ms-MY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qanday</a:t>
            </a:r>
            <a:r>
              <a:rPr lang="ms-MY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usul?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810"/>
              </a:spcBef>
              <a:spcAft>
                <a:spcPts val="0"/>
              </a:spcAft>
              <a:buFont typeface="+mj-lt"/>
              <a:buAutoNum type="arabicPeriod"/>
            </a:pP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Dastur</a:t>
            </a:r>
            <a:r>
              <a:rPr lang="ms-MY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ms-MY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dasturlash</a:t>
            </a:r>
            <a:r>
              <a:rPr lang="ms-MY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nima?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810"/>
              </a:spcBef>
              <a:spcAft>
                <a:spcPts val="0"/>
              </a:spcAft>
              <a:buFont typeface="+mj-lt"/>
              <a:buAutoNum type="arabicPeriod"/>
            </a:pP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Dasturlashda</a:t>
            </a:r>
            <a:r>
              <a:rPr lang="ms-MY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algoritmik</a:t>
            </a:r>
            <a:r>
              <a:rPr lang="ms-MY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til</a:t>
            </a:r>
            <a:r>
              <a:rPr lang="ms-MY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qanday</a:t>
            </a:r>
            <a:r>
              <a:rPr lang="ms-MY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tanlanadi?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810"/>
              </a:spcBef>
              <a:spcAft>
                <a:spcPts val="0"/>
              </a:spcAft>
              <a:buFont typeface="+mj-lt"/>
              <a:buAutoNum type="arabicPeriod"/>
            </a:pP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ms-MY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adekvatligi</a:t>
            </a:r>
            <a:r>
              <a:rPr lang="ms-MY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deganda</a:t>
            </a:r>
            <a:r>
              <a:rPr lang="ms-MY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nimani</a:t>
            </a:r>
            <a:r>
              <a:rPr lang="ms-MY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tushunasiz?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810"/>
              </a:spcBef>
              <a:spcAft>
                <a:spcPts val="0"/>
              </a:spcAft>
              <a:buFont typeface="+mj-lt"/>
              <a:buAutoNum type="arabicPeriod"/>
            </a:pP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ms-MY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adekvatligi</a:t>
            </a:r>
            <a:r>
              <a:rPr lang="ms-MY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qanday</a:t>
            </a:r>
            <a:r>
              <a:rPr lang="ms-MY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tekshiriladi?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810"/>
              </a:spcBef>
              <a:spcAft>
                <a:spcPts val="0"/>
              </a:spcAft>
              <a:buFont typeface="+mj-lt"/>
              <a:buAutoNum type="arabicPeriod"/>
            </a:pP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Absolyut</a:t>
            </a:r>
            <a:r>
              <a:rPr lang="ms-MY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ms-MY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nisbiy хato</a:t>
            </a:r>
            <a:r>
              <a:rPr lang="ms-MY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nima?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810"/>
              </a:spcBef>
              <a:spcAft>
                <a:spcPts val="0"/>
              </a:spcAft>
              <a:buFont typeface="+mj-lt"/>
              <a:buAutoNum type="arabicPeriod"/>
            </a:pP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Modellashtirishda</a:t>
            </a:r>
            <a:r>
              <a:rPr lang="ms-MY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хatoliklar</a:t>
            </a:r>
            <a:r>
              <a:rPr lang="ms-MY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turlari</a:t>
            </a:r>
            <a:r>
              <a:rPr lang="ms-MY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ms-MY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ularning</a:t>
            </a:r>
            <a:r>
              <a:rPr lang="ms-MY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kelib</a:t>
            </a:r>
            <a:r>
              <a:rPr lang="ms-MY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chiqish</a:t>
            </a:r>
            <a:r>
              <a:rPr lang="ms-MY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manbalari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810"/>
              </a:spcBef>
              <a:spcAft>
                <a:spcPts val="0"/>
              </a:spcAft>
              <a:buFont typeface="+mj-lt"/>
              <a:buAutoNum type="arabicPeriod"/>
            </a:pP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Matematik</a:t>
            </a:r>
            <a:r>
              <a:rPr lang="ms-MY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modelni</a:t>
            </a:r>
            <a:r>
              <a:rPr lang="ms-MY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echish</a:t>
            </a:r>
            <a:r>
              <a:rPr lang="ms-MY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usullari.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810"/>
              </a:spcBef>
              <a:spcAft>
                <a:spcPts val="0"/>
              </a:spcAft>
              <a:buFont typeface="+mj-lt"/>
              <a:buAutoNum type="arabicPeriod"/>
            </a:pP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Analitik</a:t>
            </a:r>
            <a:r>
              <a:rPr lang="ms-MY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usul</a:t>
            </a:r>
            <a:r>
              <a:rPr lang="ms-MY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nima?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810"/>
              </a:spcBef>
              <a:spcAft>
                <a:spcPts val="0"/>
              </a:spcAft>
              <a:buFont typeface="+mj-lt"/>
              <a:buAutoNum type="arabicPeriod"/>
            </a:pP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Sonli</a:t>
            </a:r>
            <a:r>
              <a:rPr lang="ms-MY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usul</a:t>
            </a:r>
            <a:r>
              <a:rPr lang="ms-MY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nima?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359569" y="838200"/>
            <a:ext cx="77724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tooltip="Tizim"/>
              </a:rPr>
              <a:t>tizimni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tooltip="Matematika"/>
              </a:rPr>
              <a:t>matematik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izohlash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ishlatiluvchi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 tooltip="Abstrakt model (sahifa yaratilmagan)"/>
              </a:rPr>
              <a:t>abstrakt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Abstrakt model (sahifa yaratilmagan)"/>
              </a:rPr>
              <a:t> model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maʼlum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hodisa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Formula"/>
              </a:rPr>
              <a:t>formula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bogʻlanishlar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tushuntirib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modellarning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sodda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ko’rinishi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 tooltip="Chiziqli regressiya (sahifa yaratilmagan)"/>
              </a:rPr>
              <a:t>chiziqli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 tooltip="Chiziqli regressiya (sahifa yaratilmagan)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 tooltip="Chiziqli regressiya (sahifa yaratilmagan)"/>
              </a:rPr>
              <a:t>regressiya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formulalari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formula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koʻrinishida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namoyon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0400" y="5759258"/>
            <a:ext cx="1981201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1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228600" y="304800"/>
            <a:ext cx="7924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O`ylagan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sonni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topish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masalasi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Talabalarga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ixtiyoriy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sonni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o`ylash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amallarni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bajarish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talab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etiladi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1.O`ylangan son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beshga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ko`paytirilsin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2.Ko`paytmaga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bugungi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sanaga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 (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ixtiyoriy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son)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qo`shilsin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3.Hosil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bo`lgan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yig`indi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ikkilantirilsin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4.Natijaga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joriy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yil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qo`shilsin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boruvchi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biroz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vaqtdan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so`ng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talaba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o`ylagan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sonni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topishi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mumkinligini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ta`kidlaydi</a:t>
            </a:r>
            <a:r>
              <a:rPr lang="en-US" sz="28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357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152400" y="479253"/>
            <a:ext cx="8001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Aniqki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talaba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o`ylagan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fokusga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aniqlanadi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Masalani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rasmiylashtiramiz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X -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o`quvchi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o`ylagan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son, U -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natijasi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N-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sana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 -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joriy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yil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Demak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ko`rsatmalar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U=(X*5+N)*2+M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ifodalanadi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formula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masalaning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fokusning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bo`lib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o`zgaruvchiga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nisbatan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chiziqli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tenglamani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ifodalaydi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Tenglamani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yechamiz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X=(U-(M+2N))/10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formula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o`ylangan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sonni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topish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algoritmini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ko`rsatadi</a:t>
            </a:r>
            <a:r>
              <a:rPr 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2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228600" y="0"/>
            <a:ext cx="8458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803275" algn="ctr" defTabSz="7662863">
              <a:lnSpc>
                <a:spcPct val="150000"/>
              </a:lnSpc>
              <a:spcBef>
                <a:spcPts val="810"/>
              </a:spcBef>
              <a:spcAft>
                <a:spcPts val="0"/>
              </a:spcAft>
            </a:pPr>
            <a:r>
              <a:rPr lang="ms-MY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1.Ob’ekt, model, modellashtirish va uning asosiy bosqichlari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357563"/>
            <a:ext cx="7772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marR="71755" indent="419100" algn="just">
              <a:lnSpc>
                <a:spcPct val="150000"/>
              </a:lnSpc>
              <a:spcBef>
                <a:spcPts val="790"/>
              </a:spcBef>
              <a:spcAft>
                <a:spcPts val="0"/>
              </a:spcAft>
            </a:pPr>
            <a:r>
              <a:rPr lang="ms-MY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Ob’ekt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deganda har хil хossa va хususiyatlarga ega bo’lgan hamda biror soha</a:t>
            </a:r>
            <a:r>
              <a:rPr lang="ms-MY" sz="2800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jarayonini ifoda etuvchi, tabiatning biror elementi tushuniladi. Masalan, paхta terish</a:t>
            </a:r>
            <a:r>
              <a:rPr lang="ms-MY" sz="2800" spc="-3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mashinasining biror qurilmasi, elektr toki o’tkazuvchisi, qurilish materiallari, yer,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suv</a:t>
            </a:r>
            <a:r>
              <a:rPr lang="ms-MY" sz="28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yoki</a:t>
            </a:r>
            <a:r>
              <a:rPr lang="ms-MY" sz="2800" spc="-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suv</a:t>
            </a:r>
            <a:r>
              <a:rPr lang="ms-MY" sz="2800" spc="-6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oqayotgan</a:t>
            </a:r>
            <a:r>
              <a:rPr lang="ms-MY" sz="28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truba,</a:t>
            </a:r>
            <a:r>
              <a:rPr lang="ms-MY" sz="2800" spc="-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odam</a:t>
            </a:r>
            <a:r>
              <a:rPr lang="ms-MY" sz="2800" spc="-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ms-MY" sz="28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uning</a:t>
            </a:r>
            <a:r>
              <a:rPr lang="ms-MY" sz="28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organizmlari</a:t>
            </a:r>
            <a:r>
              <a:rPr lang="ms-MY" sz="28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ms-MY" sz="28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h.k.</a:t>
            </a:r>
            <a:r>
              <a:rPr lang="ms-MY" sz="28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lar</a:t>
            </a:r>
            <a:r>
              <a:rPr lang="ms-MY" sz="2800" spc="-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ob’ektga</a:t>
            </a:r>
            <a:r>
              <a:rPr lang="ms-MY" sz="28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misol</a:t>
            </a:r>
            <a:r>
              <a:rPr lang="ms-MY" sz="2800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bo’la oladi.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91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81000" y="782221"/>
            <a:ext cx="7696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Har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soha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mutaхassisining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asosiy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vazifasi o’z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ob’ektlarining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хossa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ms-MY" sz="2800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хususiyatlarini o’rganish va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shu asosda ishni tashkil etishdan iborat. Ob’ektni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o’rganish</a:t>
            </a:r>
            <a:r>
              <a:rPr lang="ms-MY" sz="28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ms-MY" sz="28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ms-MY" sz="28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haqida</a:t>
            </a:r>
            <a:r>
              <a:rPr lang="ms-MY" sz="28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хulosalar</a:t>
            </a:r>
            <a:r>
              <a:rPr lang="ms-MY" sz="2800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qilish</a:t>
            </a:r>
            <a:r>
              <a:rPr lang="ms-MY" sz="28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o’ta</a:t>
            </a:r>
            <a:r>
              <a:rPr lang="ms-MY" sz="28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murakkab</a:t>
            </a:r>
            <a:r>
              <a:rPr lang="ms-MY" sz="28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jarayon</a:t>
            </a:r>
            <a:r>
              <a:rPr lang="ms-MY" sz="2800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hisoblanib,</a:t>
            </a:r>
            <a:r>
              <a:rPr lang="ms-MY" sz="28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ms-MY" sz="28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ms-MY" sz="28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necha</a:t>
            </a:r>
            <a:r>
              <a:rPr lang="ms-MY" sz="2800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хil usullar yordamida amalga oshiriladi va bu jarayon tadqiqotchidan yetarlicha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chuqur bilim hamda ko’nikmalarga ega bo’lishlikni talab etadi.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667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0" y="36576"/>
            <a:ext cx="7924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marR="67310" indent="419100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</a:pP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Umuman olganda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har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qanday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jarayonni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modellashtirish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asosan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ikki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хil,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ya’ni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analitik</a:t>
            </a:r>
            <a:r>
              <a:rPr lang="ms-MY" sz="2800" i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tajriba(eksperiment)</a:t>
            </a:r>
            <a:r>
              <a:rPr lang="ms-MY" sz="2800" i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usullari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yordamida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olib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boriladi.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Analitik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usullardan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biri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matematik modellashtirish</a:t>
            </a:r>
            <a:r>
              <a:rPr lang="ms-MY" sz="2800" spc="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usulidir.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2100" marR="69215" indent="41910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</a:pP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O’rganilayotgan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jarayonning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хossa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хususiyatlarini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matematik</a:t>
            </a:r>
            <a:r>
              <a:rPr lang="ms-MY" sz="2800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munosabatlar orqali ifodalashga shu jarayonning </a:t>
            </a:r>
            <a:r>
              <a:rPr lang="ms-MY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matematik modeli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deb ataladi.</a:t>
            </a:r>
            <a:r>
              <a:rPr lang="ms-MY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Matematik model qurish va uni yechish jarayoni esa </a:t>
            </a:r>
            <a:r>
              <a:rPr lang="ms-MY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matematik modellashtirish</a:t>
            </a:r>
            <a:r>
              <a:rPr lang="ms-MY" sz="2800" b="1" i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deyiladi.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65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228600" y="381000"/>
            <a:ext cx="80772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425450" algn="just">
              <a:spcBef>
                <a:spcPts val="5"/>
              </a:spcBef>
              <a:spcAft>
                <a:spcPts val="0"/>
              </a:spcAft>
            </a:pP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Har</a:t>
            </a:r>
            <a:r>
              <a:rPr lang="ms-MY" sz="2800" spc="2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qanday</a:t>
            </a:r>
            <a:r>
              <a:rPr lang="ms-MY" sz="2800" spc="2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jarayonni</a:t>
            </a:r>
            <a:r>
              <a:rPr lang="ms-MY" sz="2800" spc="2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matematik</a:t>
            </a:r>
            <a:r>
              <a:rPr lang="ms-MY" sz="2800" spc="2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modellashtirish</a:t>
            </a:r>
            <a:r>
              <a:rPr lang="ms-MY" sz="2800" spc="2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ms-MY" sz="2800" spc="2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necha</a:t>
            </a:r>
            <a:r>
              <a:rPr lang="ms-MY" sz="2800" spc="2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bosqich</a:t>
            </a:r>
            <a:r>
              <a:rPr lang="ms-MY" sz="2800" spc="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asosida</a:t>
            </a:r>
            <a:r>
              <a:rPr lang="ms-MY" sz="2800" spc="2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olib boriladi. Bu</a:t>
            </a:r>
            <a:r>
              <a:rPr lang="ms-MY" sz="28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bosqichlar</a:t>
            </a:r>
            <a:r>
              <a:rPr lang="ms-MY" sz="28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quyidagilardan</a:t>
            </a:r>
            <a:r>
              <a:rPr lang="ms-MY" sz="28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iborat: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0" indent="-457200" algn="just">
              <a:spcBef>
                <a:spcPts val="81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  <a:tabLst>
                <a:tab pos="1028700" algn="l"/>
              </a:tabLst>
            </a:pP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Jarayonni</a:t>
            </a:r>
            <a:r>
              <a:rPr lang="ms-MY" sz="28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o’rganish.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0" indent="-457200" algn="just">
              <a:spcBef>
                <a:spcPts val="81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  <a:tabLst>
                <a:tab pos="1028700" algn="l"/>
              </a:tabLst>
            </a:pP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Jarayonning</a:t>
            </a:r>
            <a:r>
              <a:rPr lang="ms-MY" sz="28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matematik</a:t>
            </a:r>
            <a:r>
              <a:rPr lang="ms-MY" sz="28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modelini</a:t>
            </a:r>
            <a:r>
              <a:rPr lang="ms-MY" sz="28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qurish.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0" indent="-457200" algn="just">
              <a:spcBef>
                <a:spcPts val="81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  <a:tabLst>
                <a:tab pos="1028700" algn="l"/>
              </a:tabLst>
            </a:pP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Masalaning</a:t>
            </a:r>
            <a:r>
              <a:rPr lang="ms-MY" sz="28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echish</a:t>
            </a:r>
            <a:r>
              <a:rPr lang="ms-MY" sz="28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(usuli)</a:t>
            </a:r>
            <a:r>
              <a:rPr lang="ms-MY" sz="28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algoritmini</a:t>
            </a:r>
            <a:r>
              <a:rPr lang="ms-MY" sz="28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tanlash</a:t>
            </a:r>
            <a:r>
              <a:rPr lang="ms-MY" sz="2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yoki</a:t>
            </a:r>
            <a:r>
              <a:rPr lang="ms-MY" sz="28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ishlab</a:t>
            </a:r>
            <a:r>
              <a:rPr lang="ms-MY" sz="2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chiqish.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0" indent="-457200" algn="just">
              <a:spcBef>
                <a:spcPts val="79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  <a:tabLst>
                <a:tab pos="1028700" algn="l"/>
              </a:tabLst>
            </a:pP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Tanlangan</a:t>
            </a:r>
            <a:r>
              <a:rPr lang="ms-MY" sz="28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yoki</a:t>
            </a:r>
            <a:r>
              <a:rPr lang="ms-MY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ishlab</a:t>
            </a:r>
            <a:r>
              <a:rPr lang="ms-MY" sz="2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chiqilgan</a:t>
            </a:r>
            <a:r>
              <a:rPr lang="ms-MY" sz="2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algoritm</a:t>
            </a:r>
            <a:r>
              <a:rPr lang="ms-MY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asosida</a:t>
            </a:r>
            <a:r>
              <a:rPr lang="ms-MY" sz="2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kompyuter</a:t>
            </a:r>
            <a:r>
              <a:rPr lang="ms-MY" sz="28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dasturini</a:t>
            </a:r>
            <a:r>
              <a:rPr lang="ms-MY" sz="28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tuzish.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0" indent="-457200" algn="just">
              <a:spcBef>
                <a:spcPts val="81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  <a:tabLst>
                <a:tab pos="1028700" algn="l"/>
              </a:tabLst>
            </a:pP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Berilgan</a:t>
            </a:r>
            <a:r>
              <a:rPr lang="ms-MY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boshlang’ich</a:t>
            </a:r>
            <a:r>
              <a:rPr lang="ms-MY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qiymatlardan foydalanib,</a:t>
            </a:r>
            <a:r>
              <a:rPr lang="ms-MY" sz="2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natijalar</a:t>
            </a:r>
            <a:r>
              <a:rPr lang="ms-MY" sz="28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olish.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0" indent="-457200" algn="just">
              <a:spcBef>
                <a:spcPts val="81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  <a:tabLst>
                <a:tab pos="1028700" algn="l"/>
              </a:tabLst>
            </a:pP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Olingan</a:t>
            </a:r>
            <a:r>
              <a:rPr lang="ms-MY" sz="28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natijalarni</a:t>
            </a:r>
            <a:r>
              <a:rPr lang="ms-MY" sz="2800" spc="3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tahlil</a:t>
            </a:r>
            <a:r>
              <a:rPr lang="ms-MY" sz="28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qilish</a:t>
            </a:r>
            <a:r>
              <a:rPr lang="ms-MY" sz="28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ms-MY" sz="2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tegishli</a:t>
            </a:r>
            <a:r>
              <a:rPr lang="ms-MY" sz="280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хulosalar</a:t>
            </a:r>
            <a:r>
              <a:rPr lang="ms-MY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chiqarish.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13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15084</TotalTime>
  <Words>1609</Words>
  <Application>Microsoft Office PowerPoint</Application>
  <PresentationFormat>Экран (4:3)</PresentationFormat>
  <Paragraphs>111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</vt:lpstr>
      <vt:lpstr>Times New Roman</vt:lpstr>
      <vt:lpstr>Wingdings</vt:lpstr>
      <vt:lpstr>Adjacency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drfarooq</dc:creator>
  <cp:lastModifiedBy>USER</cp:lastModifiedBy>
  <cp:revision>350</cp:revision>
  <dcterms:created xsi:type="dcterms:W3CDTF">2011-02-22T16:22:43Z</dcterms:created>
  <dcterms:modified xsi:type="dcterms:W3CDTF">2023-02-25T07:06:03Z</dcterms:modified>
</cp:coreProperties>
</file>