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256" r:id="rId2"/>
    <p:sldId id="542" r:id="rId3"/>
    <p:sldId id="571" r:id="rId4"/>
    <p:sldId id="569" r:id="rId5"/>
    <p:sldId id="570" r:id="rId6"/>
    <p:sldId id="543" r:id="rId7"/>
    <p:sldId id="544" r:id="rId8"/>
    <p:sldId id="311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72" r:id="rId25"/>
    <p:sldId id="563" r:id="rId26"/>
    <p:sldId id="567" r:id="rId27"/>
    <p:sldId id="568" r:id="rId28"/>
    <p:sldId id="54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28" autoAdjust="0"/>
  </p:normalViewPr>
  <p:slideViewPr>
    <p:cSldViewPr>
      <p:cViewPr>
        <p:scale>
          <a:sx n="75" d="100"/>
          <a:sy n="75" d="100"/>
        </p:scale>
        <p:origin x="-198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C80B9-ECE8-47E4-8D60-BEE057477A46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1EDD7-A35A-45A0-8CFE-270616DDAA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9EB4-21A7-47C0-B608-27DC32B1A8D8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DD212-DE0B-4624-BA6E-EE01586B6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Adnan Shahzada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E0F398-BA5B-4856-B18E-1F10C9129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Adnan Shahzada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esign-and-analyzing-of-an-algorith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edelight.com/ru/greedy-algorithm-problem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8458200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Mavzu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Qaror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qabul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qilish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algoritmlarini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loyihalashtirish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tahlil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qilish</a:t>
            </a:r>
            <a:r>
              <a:rPr lang="en-US" sz="2800" b="1" spc="-1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800" b="1" spc="-1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b="1" spc="-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Ma’ruzachi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Umarov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Muhriddin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4BADF4C-2EE6-45C9-8C9A-EB103EF2365B}"/>
              </a:ext>
            </a:extLst>
          </p:cNvPr>
          <p:cNvSpPr/>
          <p:nvPr/>
        </p:nvSpPr>
        <p:spPr>
          <a:xfrm>
            <a:off x="78812" y="152400"/>
            <a:ext cx="822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Management and Future Technologies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F7E9670-CE25-4754-ACB4-50D7CBDC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07" y="762000"/>
            <a:ext cx="991393" cy="99139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DDE4E6E-F5FD-4CA7-93A2-2989DC0CC46A}"/>
              </a:ext>
            </a:extLst>
          </p:cNvPr>
          <p:cNvSpPr/>
          <p:nvPr/>
        </p:nvSpPr>
        <p:spPr>
          <a:xfrm>
            <a:off x="3364426" y="6205344"/>
            <a:ext cx="2415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- 2023</a:t>
            </a: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825748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sort all edges in graph G in order of their increasing weights;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repeat V-1 times    // as MST contains V-1 edges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select the next edge with minimum weight from graph G;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if (no cycle is formed by adding the edge in MST, i.e., the edge connects </a:t>
            </a:r>
            <a:r>
              <a:rPr lang="en-US" sz="2400" dirty="0" smtClean="0"/>
              <a:t>two   </a:t>
            </a:r>
            <a:r>
              <a:rPr lang="en-US" sz="2400" dirty="0"/>
              <a:t>different connected components in MST)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add the edge to MST;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533400" y="407751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Проиллюстрируем это на примере приведенного выше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Изначально наш MST состоит только из вершин данного графа без ребер. Начнем с рассмотрения наименьшего взвешенного ребра 0–3 имеющий вес 5. Поскольку цикл не сформирован, включаем его в наш MST.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019800" cy="399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09600" y="4572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наименьшее взвешенное ребро 2–4 также имеющий вес 5. Поскольку цикл не сформирован, включаем его в наш MST.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6858000" cy="42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762000" y="38100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наименьшее взвешенное ребро 3–5 имеющий вес 6. Поскольку цикл не сформирован, включаем его в наш MST.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51" y="2349500"/>
            <a:ext cx="627009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457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наименьшее взвешенное ребро 0–1 имеющий вес 7. Поскольку цикл не сформирован, включаем его в наш MST.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905000"/>
            <a:ext cx="673923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5334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наименьшее взвешенное ребро 1–4 также имеющий вес 7. Поскольку цикл не сформирован, включаем его в наш MST.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438400"/>
            <a:ext cx="614516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762000" y="3810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наименьший взвешенный край 5–4 имеющий вес 8. Но включение этого ребра в MST приведет к циклу 0—1—4—5—3—0, поэтому отбрасываем.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105400" cy="326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762000" y="4191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наименьший взвешенный край 1–2 также имеющий вес 8. Но включение этого ребра в MST приведет к циклу 1—2—4—1, поэтому отбрасываем.</a:t>
            </a:r>
          </a:p>
        </p:txBody>
      </p:sp>
      <p:pic>
        <p:nvPicPr>
          <p:cNvPr id="61442" name="Picture 2" descr="Kruskal’s Algorithm – Step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604000" cy="40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09600" y="457200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Далее рассмотрим наименьший взвешенный край 3–1 также имеющий вес 9. Но включение этого ребра в MST приведет к циклу 0—1—3—0, поэтому отбрасываем.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5" y="2438400"/>
            <a:ext cx="57858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3810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Наконец, рассмотрим следующее наименьшее взвешенное ребро, 4–6, также взвешивание 9. Поскольку цикл не сформирован, включаем его в наш MST.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399"/>
            <a:ext cx="5715000" cy="362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20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7AFBB3A-55CF-42BD-B8DA-1DFB0595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BF81F58-A9D5-4DA5-A87F-F8B4A7DB90B6}"/>
              </a:ext>
            </a:extLst>
          </p:cNvPr>
          <p:cNvSpPr/>
          <p:nvPr/>
        </p:nvSpPr>
        <p:spPr>
          <a:xfrm>
            <a:off x="304800" y="457200"/>
            <a:ext cx="7556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для нахождения минимального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остовного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895600"/>
            <a:ext cx="7023028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заданного связного и взвешенного неориентированного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постройте из него минимальное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остовное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дерево, используя алгоритм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8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3048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MST теперь подключен (содержащий V-1 края). Итак, мы отбросить все оставшиеся ребра.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3452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20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914400" y="533400"/>
            <a:ext cx="708660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Ниже приведен псевдокод алгоритма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согласно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  <a:hlinkClick r:id="rId2"/>
              </a:rPr>
              <a:t>Wikipedia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Он использует структуру данных с непересекающимся набором.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2514600"/>
            <a:ext cx="7696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KRUSKAL(graph G)</a:t>
            </a:r>
          </a:p>
          <a:p>
            <a:pPr algn="just"/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MST = {}</a:t>
            </a:r>
          </a:p>
          <a:p>
            <a:pPr algn="just"/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for each vertex v belonging G.V:</a:t>
            </a:r>
          </a:p>
          <a:p>
            <a:pPr algn="just"/>
            <a:r>
              <a:rPr lang="en-US" sz="2000" dirty="0"/>
              <a:t>    MAKE-SET(v)</a:t>
            </a:r>
          </a:p>
          <a:p>
            <a:pPr algn="just"/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for each (u, v) in G.E ordered by weight(u, v), increasing:</a:t>
            </a:r>
          </a:p>
          <a:p>
            <a:pPr algn="just"/>
            <a:r>
              <a:rPr lang="en-US" sz="2000" dirty="0"/>
              <a:t>    if FIND-SET(u) != FIND-SET(v):</a:t>
            </a:r>
          </a:p>
          <a:p>
            <a:pPr algn="just"/>
            <a:r>
              <a:rPr lang="en-US" sz="2000" dirty="0"/>
              <a:t>        add {(u, v)} to set MST</a:t>
            </a:r>
          </a:p>
          <a:p>
            <a:pPr algn="just"/>
            <a:r>
              <a:rPr lang="en-US" sz="2000" dirty="0"/>
              <a:t>        UNION(u, v)</a:t>
            </a:r>
          </a:p>
          <a:p>
            <a:pPr algn="just"/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return MST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6520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2192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Обратите внимание, что если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несвязный, алгоритм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находит Минимальный связующий лес, минимальное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остовное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дерево для каждой связной компоненты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может быть реализован следующим образом на C++,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6520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981200" y="685800"/>
            <a:ext cx="5930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https://www.techiedelight.com/code/D1AX50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5800" y="2286000"/>
            <a:ext cx="160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результат: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(0, 3, 5)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(3, 5, 6)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(1, 4, 7)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(0, 1, 7)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(4, 6, 9)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5138345" cy="320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20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2880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Временная сложность приведенного выше решения равна O(n2), куда n это общее количество вершин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Временная сложность может быть улучшена до O(n.log(n)) с помощью оптимизированная реализация Союз а также Находить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4522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705600" y="1918206"/>
            <a:ext cx="150387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результат: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3, 4, 4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2, 4, 5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0, 3, 5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3, 5,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6)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1, 4, 7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4, 6, 9)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80106"/>
            <a:ext cx="581228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2800" y="4126468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20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80571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21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019800" cy="505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13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381B0F00-B6A8-43FF-8481-7417DB2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65240B55-D4DF-41BE-817B-4E25BA8DCAA1}"/>
              </a:ext>
            </a:extLst>
          </p:cNvPr>
          <p:cNvSpPr txBox="1">
            <a:spLocks/>
          </p:cNvSpPr>
          <p:nvPr/>
        </p:nvSpPr>
        <p:spPr>
          <a:xfrm>
            <a:off x="381000" y="274638"/>
            <a:ext cx="7620000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3A97EDB-52ED-4544-A3A4-DAF878B649E5}"/>
              </a:ext>
            </a:extLst>
          </p:cNvPr>
          <p:cNvSpPr/>
          <p:nvPr/>
        </p:nvSpPr>
        <p:spPr>
          <a:xfrm>
            <a:off x="304800" y="838200"/>
            <a:ext cx="7924800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Х.Н.Зайниддинов, Ю.В.Писецкий, Н.М.Курбонов, О.У.Маллаев, А.Б.Саттаров Основы алгоритмизации и программирования (С++) I часть: (учебник для вузов). –  Т.: «Nihol print» OK, 2021. – 484 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Ахмедханлы Д.М. Основы алгоритмизации и программирования: электрон. учеб.-метод. пособие / Д.М. Ахмедханлы., Н.В. Ушмаева. Тольятти : Изд-во ТГУ, 2016.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Х.Н.Зайниддинов, Ю.В.Писецкий, Н.М.Курбонов, О.У.Маллаев, А.Б.Саттаров. Основы алгоритмизации и программирования (Программная реализация численных методов) 2 часть: (Учебник для вузов). – Т.: «Nihol print» OK, 2021. – 164 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https://www.udemy.com/course/design-and-analyzing-of-an-algorithm/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https://www.tutorialspoint.com/design_and_analysis_of_algorithms/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uz-Latn-UZ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@umft_2023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telegram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9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0194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9725"/>
            <a:ext cx="30194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1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92100" y="5334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1.create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forest F (a set of trees), where each vertex in the graph is a separate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tree;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2.create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sorted set S containing all the edges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graph;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3.while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 is nonempty and F is not yet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spanning;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4.remove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edge with minimum weight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removed edge connects two different trees then add it to the forest F, combining two trees into a single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tree;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the termination of the algorithm, the forest forms a minimum spanning forest of the graph. If the graph is connected, the forest has a single component and forms a minimum spanning tree.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5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463411"/>
            <a:ext cx="6870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algorithm </a:t>
            </a:r>
            <a:r>
              <a:rPr lang="en-US" sz="2400" dirty="0" err="1"/>
              <a:t>Kruskal</a:t>
            </a:r>
            <a:r>
              <a:rPr lang="en-US" sz="2400" dirty="0"/>
              <a:t>(G) is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F:= ∅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for each v ∈ G.V do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MAKE-SET(v)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for each (u, v) in G.E ordered by weight(u, v), increasing do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if FIND-SET(u) ≠ FIND-SET(v) then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F:= F ∪ {(u, v)} ∪ {(v, u)}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UNION(FIND-SET(u), FIND-SET(v))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return F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827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7815F6B-1EAE-4513-95A1-2B7E2F3F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381000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 Минимальное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остовное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дерево является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остовным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деревом связного неориентированного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Он соединяет все вершины с минимальным суммарным весом ребер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362200"/>
            <a:ext cx="581228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3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AE04D9E2-27B0-406E-A89B-0A22E7DA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33400" y="5334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Например, рассмотрим приведенный выше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Его минимальным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остовным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деревом будет следующее дерево с ровно n-1 края, где n — общее количество вершин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сумма весов ребер минимальна:</a:t>
            </a:r>
          </a:p>
        </p:txBody>
      </p:sp>
      <p:pic>
        <p:nvPicPr>
          <p:cNvPr id="54275" name="Picture 3" descr="Kruskal’s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14429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9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685800" y="1524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Условие: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Union-Find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обнаружения циклов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8000" y="15240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Мы можем использовать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Минимальное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остовное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дерево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алгоритм, а 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hlinkClick r:id="rId2"/>
              </a:rPr>
              <a:t>жадный алгоритм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найти минимальное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остовное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дерево для связного взвешенного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Алгоритм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Крускала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работает, находя подмножество ребер из данного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покрывающее каждую вершину, присутствующую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так, чтобы они образовывали дерево (называемое MST), а сумма весов ребер была минимально возможной.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5334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Позволять G = (V, E) быть заданным графом. Изначально наш MST содержит только вершины данного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без ребер. Другими словами, изначально MST V подключенные компоненты, где каждая вершина действует как одна компонента связности. Цель состоит в том, чтобы добавить к нашему MST ребра с минимальным весом, чтобы у нас остался один связный компонент, включающий все вершины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Вот полный алгоритм:</a:t>
            </a:r>
          </a:p>
        </p:txBody>
      </p:sp>
    </p:spTree>
    <p:extLst>
      <p:ext uri="{BB962C8B-B14F-4D97-AF65-F5344CB8AC3E}">
        <p14:creationId xmlns:p14="http://schemas.microsoft.com/office/powerpoint/2010/main" val="372908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15116</TotalTime>
  <Words>1081</Words>
  <Application>Microsoft Office PowerPoint</Application>
  <PresentationFormat>Экран (4:3)</PresentationFormat>
  <Paragraphs>126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Adjacency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drfarooq</dc:creator>
  <cp:lastModifiedBy>1</cp:lastModifiedBy>
  <cp:revision>349</cp:revision>
  <dcterms:created xsi:type="dcterms:W3CDTF">2011-02-22T16:22:43Z</dcterms:created>
  <dcterms:modified xsi:type="dcterms:W3CDTF">2023-04-25T03:57:46Z</dcterms:modified>
</cp:coreProperties>
</file>