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30"/>
  </p:notesMasterIdLst>
  <p:handoutMasterIdLst>
    <p:handoutMasterId r:id="rId31"/>
  </p:handoutMasterIdLst>
  <p:sldIdLst>
    <p:sldId id="256" r:id="rId2"/>
    <p:sldId id="559" r:id="rId3"/>
    <p:sldId id="585" r:id="rId4"/>
    <p:sldId id="542" r:id="rId5"/>
    <p:sldId id="583" r:id="rId6"/>
    <p:sldId id="584" r:id="rId7"/>
    <p:sldId id="560" r:id="rId8"/>
    <p:sldId id="561" r:id="rId9"/>
    <p:sldId id="562" r:id="rId10"/>
    <p:sldId id="563" r:id="rId11"/>
    <p:sldId id="564" r:id="rId12"/>
    <p:sldId id="565" r:id="rId13"/>
    <p:sldId id="586" r:id="rId14"/>
    <p:sldId id="587" r:id="rId15"/>
    <p:sldId id="566" r:id="rId16"/>
    <p:sldId id="567" r:id="rId17"/>
    <p:sldId id="568" r:id="rId18"/>
    <p:sldId id="588" r:id="rId19"/>
    <p:sldId id="589" r:id="rId20"/>
    <p:sldId id="590" r:id="rId21"/>
    <p:sldId id="591" r:id="rId22"/>
    <p:sldId id="592" r:id="rId23"/>
    <p:sldId id="602" r:id="rId24"/>
    <p:sldId id="603" r:id="rId25"/>
    <p:sldId id="596" r:id="rId26"/>
    <p:sldId id="595" r:id="rId27"/>
    <p:sldId id="597" r:id="rId28"/>
    <p:sldId id="59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8428" autoAdjust="0"/>
  </p:normalViewPr>
  <p:slideViewPr>
    <p:cSldViewPr>
      <p:cViewPr>
        <p:scale>
          <a:sx n="66" d="100"/>
          <a:sy n="66" d="100"/>
        </p:scale>
        <p:origin x="390" y="10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FCC80B9-ECE8-47E4-8D60-BEE057477A46}" type="datetimeFigureOut">
              <a:rPr lang="en-US" smtClean="0"/>
              <a:pPr/>
              <a:t>2/28/2023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C1EDD7-A35A-45A0-8CFE-270616DDAA86}" type="slidenum">
              <a:rPr lang="en-US" smtClean="0"/>
              <a:pPr/>
              <a:t>‹#›</a:t>
            </a:fld>
            <a:endParaRPr lang="en-US"/>
          </a:p>
        </p:txBody>
      </p:sp>
    </p:spTree>
    <p:extLst>
      <p:ext uri="{BB962C8B-B14F-4D97-AF65-F5344CB8AC3E}">
        <p14:creationId xmlns:p14="http://schemas.microsoft.com/office/powerpoint/2010/main" val="39499200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CB9EB4-21A7-47C0-B608-27DC32B1A8D8}" type="datetimeFigureOut">
              <a:rPr lang="en-US" smtClean="0"/>
              <a:pPr/>
              <a:t>2/28/2023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BDD212-DE0B-4624-BA6E-EE01586B6F6A}" type="slidenum">
              <a:rPr lang="en-US" smtClean="0"/>
              <a:pPr/>
              <a:t>‹#›</a:t>
            </a:fld>
            <a:endParaRPr lang="en-US"/>
          </a:p>
        </p:txBody>
      </p:sp>
    </p:spTree>
    <p:extLst>
      <p:ext uri="{BB962C8B-B14F-4D97-AF65-F5344CB8AC3E}">
        <p14:creationId xmlns:p14="http://schemas.microsoft.com/office/powerpoint/2010/main" val="823165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Adnan Shahzada</a:t>
            </a:r>
          </a:p>
        </p:txBody>
      </p:sp>
      <p:sp>
        <p:nvSpPr>
          <p:cNvPr id="6" name="Slide Number Placeholder 5"/>
          <p:cNvSpPr>
            <a:spLocks noGrp="1"/>
          </p:cNvSpPr>
          <p:nvPr>
            <p:ph type="sldNum" sz="quarter" idx="12"/>
          </p:nvPr>
        </p:nvSpPr>
        <p:spPr/>
        <p:txBody>
          <a:bodyPr/>
          <a:lstStyle/>
          <a:p>
            <a:fld id="{ADE0F398-BA5B-4856-B18E-1F10C91297B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Adnan Shahzada</a:t>
            </a:r>
          </a:p>
        </p:txBody>
      </p:sp>
      <p:sp>
        <p:nvSpPr>
          <p:cNvPr id="6" name="Slide Number Placeholder 5"/>
          <p:cNvSpPr>
            <a:spLocks noGrp="1"/>
          </p:cNvSpPr>
          <p:nvPr>
            <p:ph type="sldNum" sz="quarter" idx="12"/>
          </p:nvPr>
        </p:nvSpPr>
        <p:spPr/>
        <p:txBody>
          <a:bodyPr/>
          <a:lstStyle/>
          <a:p>
            <a:fld id="{ADE0F398-BA5B-4856-B18E-1F10C91297B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Adnan Shahzada</a:t>
            </a:r>
          </a:p>
        </p:txBody>
      </p:sp>
      <p:sp>
        <p:nvSpPr>
          <p:cNvPr id="6" name="Slide Number Placeholder 5"/>
          <p:cNvSpPr>
            <a:spLocks noGrp="1"/>
          </p:cNvSpPr>
          <p:nvPr>
            <p:ph type="sldNum" sz="quarter" idx="12"/>
          </p:nvPr>
        </p:nvSpPr>
        <p:spPr/>
        <p:txBody>
          <a:bodyPr/>
          <a:lstStyle/>
          <a:p>
            <a:fld id="{ADE0F398-BA5B-4856-B18E-1F10C91297B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Adnan Shahzada</a:t>
            </a:r>
          </a:p>
        </p:txBody>
      </p:sp>
      <p:sp>
        <p:nvSpPr>
          <p:cNvPr id="6" name="Slide Number Placeholder 5"/>
          <p:cNvSpPr>
            <a:spLocks noGrp="1"/>
          </p:cNvSpPr>
          <p:nvPr>
            <p:ph type="sldNum" sz="quarter" idx="12"/>
          </p:nvPr>
        </p:nvSpPr>
        <p:spPr/>
        <p:txBody>
          <a:bodyPr/>
          <a:lstStyle/>
          <a:p>
            <a:fld id="{ADE0F398-BA5B-4856-B18E-1F10C91297B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Adnan Shahzada</a:t>
            </a:r>
          </a:p>
        </p:txBody>
      </p:sp>
      <p:sp>
        <p:nvSpPr>
          <p:cNvPr id="6" name="Slide Number Placeholder 5"/>
          <p:cNvSpPr>
            <a:spLocks noGrp="1"/>
          </p:cNvSpPr>
          <p:nvPr>
            <p:ph type="sldNum" sz="quarter" idx="12"/>
          </p:nvPr>
        </p:nvSpPr>
        <p:spPr/>
        <p:txBody>
          <a:bodyPr/>
          <a:lstStyle/>
          <a:p>
            <a:fld id="{ADE0F398-BA5B-4856-B18E-1F10C91297B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Adnan Shahzada</a:t>
            </a:r>
          </a:p>
        </p:txBody>
      </p:sp>
      <p:sp>
        <p:nvSpPr>
          <p:cNvPr id="7" name="Slide Number Placeholder 6"/>
          <p:cNvSpPr>
            <a:spLocks noGrp="1"/>
          </p:cNvSpPr>
          <p:nvPr>
            <p:ph type="sldNum" sz="quarter" idx="12"/>
          </p:nvPr>
        </p:nvSpPr>
        <p:spPr/>
        <p:txBody>
          <a:bodyPr/>
          <a:lstStyle/>
          <a:p>
            <a:fld id="{ADE0F398-BA5B-4856-B18E-1F10C91297B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Adnan Shahzada</a:t>
            </a:r>
          </a:p>
        </p:txBody>
      </p:sp>
      <p:sp>
        <p:nvSpPr>
          <p:cNvPr id="9" name="Slide Number Placeholder 8"/>
          <p:cNvSpPr>
            <a:spLocks noGrp="1"/>
          </p:cNvSpPr>
          <p:nvPr>
            <p:ph type="sldNum" sz="quarter" idx="12"/>
          </p:nvPr>
        </p:nvSpPr>
        <p:spPr/>
        <p:txBody>
          <a:bodyPr/>
          <a:lstStyle/>
          <a:p>
            <a:fld id="{ADE0F398-BA5B-4856-B18E-1F10C91297B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Adnan Shahzada</a:t>
            </a:r>
          </a:p>
        </p:txBody>
      </p:sp>
      <p:sp>
        <p:nvSpPr>
          <p:cNvPr id="5" name="Slide Number Placeholder 4"/>
          <p:cNvSpPr>
            <a:spLocks noGrp="1"/>
          </p:cNvSpPr>
          <p:nvPr>
            <p:ph type="sldNum" sz="quarter" idx="12"/>
          </p:nvPr>
        </p:nvSpPr>
        <p:spPr/>
        <p:txBody>
          <a:bodyPr/>
          <a:lstStyle/>
          <a:p>
            <a:fld id="{ADE0F398-BA5B-4856-B18E-1F10C91297B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Adnan Shahzada</a:t>
            </a:r>
          </a:p>
        </p:txBody>
      </p:sp>
      <p:sp>
        <p:nvSpPr>
          <p:cNvPr id="4" name="Slide Number Placeholder 3"/>
          <p:cNvSpPr>
            <a:spLocks noGrp="1"/>
          </p:cNvSpPr>
          <p:nvPr>
            <p:ph type="sldNum" sz="quarter" idx="12"/>
          </p:nvPr>
        </p:nvSpPr>
        <p:spPr/>
        <p:txBody>
          <a:bodyPr/>
          <a:lstStyle/>
          <a:p>
            <a:fld id="{ADE0F398-BA5B-4856-B18E-1F10C91297B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Adnan Shahzada</a:t>
            </a:r>
          </a:p>
        </p:txBody>
      </p:sp>
      <p:sp>
        <p:nvSpPr>
          <p:cNvPr id="7" name="Slide Number Placeholder 6"/>
          <p:cNvSpPr>
            <a:spLocks noGrp="1"/>
          </p:cNvSpPr>
          <p:nvPr>
            <p:ph type="sldNum" sz="quarter" idx="12"/>
          </p:nvPr>
        </p:nvSpPr>
        <p:spPr/>
        <p:txBody>
          <a:bodyPr/>
          <a:lstStyle/>
          <a:p>
            <a:fld id="{ADE0F398-BA5B-4856-B18E-1F10C91297B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endParaRPr lang="en-US"/>
          </a:p>
        </p:txBody>
      </p:sp>
      <p:sp>
        <p:nvSpPr>
          <p:cNvPr id="9" name="Slide Number Placeholder 8"/>
          <p:cNvSpPr>
            <a:spLocks noGrp="1"/>
          </p:cNvSpPr>
          <p:nvPr>
            <p:ph type="sldNum" sz="quarter" idx="11"/>
          </p:nvPr>
        </p:nvSpPr>
        <p:spPr/>
        <p:txBody>
          <a:bodyPr/>
          <a:lstStyle/>
          <a:p>
            <a:fld id="{ADE0F398-BA5B-4856-B18E-1F10C91297BB}" type="slidenum">
              <a:rPr lang="en-US" smtClean="0"/>
              <a:pPr/>
              <a:t>‹#›</a:t>
            </a:fld>
            <a:endParaRPr lang="en-US"/>
          </a:p>
        </p:txBody>
      </p:sp>
      <p:sp>
        <p:nvSpPr>
          <p:cNvPr id="10" name="Footer Placeholder 9"/>
          <p:cNvSpPr>
            <a:spLocks noGrp="1"/>
          </p:cNvSpPr>
          <p:nvPr>
            <p:ph type="ftr" sz="quarter" idx="12"/>
          </p:nvPr>
        </p:nvSpPr>
        <p:spPr/>
        <p:txBody>
          <a:bodyPr/>
          <a:lstStyle/>
          <a:p>
            <a:r>
              <a:rPr lang="en-US"/>
              <a:t>Adnan Shahzada</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ADE0F398-BA5B-4856-B18E-1F10C91297B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r>
              <a:rPr lang="en-US"/>
              <a:t>Adnan Shahzada</a:t>
            </a:r>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3505200"/>
            <a:ext cx="8458200" cy="1752600"/>
          </a:xfrm>
        </p:spPr>
        <p:txBody>
          <a:bodyPr>
            <a:normAutofit fontScale="92500"/>
          </a:bodyPr>
          <a:lstStyle/>
          <a:p>
            <a:pPr algn="ctr"/>
            <a:r>
              <a:rPr lang="en-US" sz="2800" b="1" spc="-100" dirty="0" err="1">
                <a:solidFill>
                  <a:schemeClr val="tx1"/>
                </a:solidFill>
                <a:latin typeface="Times New Roman" panose="02020603050405020304" pitchFamily="18" charset="0"/>
                <a:ea typeface="+mj-ea"/>
                <a:cs typeface="Times New Roman" panose="02020603050405020304" pitchFamily="18" charset="0"/>
              </a:rPr>
              <a:t>Mavzu</a:t>
            </a:r>
            <a:r>
              <a:rPr lang="en-US" sz="2800" b="1" spc="-100" dirty="0">
                <a:solidFill>
                  <a:schemeClr val="tx1"/>
                </a:solidFill>
                <a:latin typeface="Times New Roman" panose="02020603050405020304" pitchFamily="18" charset="0"/>
                <a:ea typeface="+mj-ea"/>
                <a:cs typeface="Times New Roman" panose="02020603050405020304" pitchFamily="18" charset="0"/>
              </a:rPr>
              <a:t>: </a:t>
            </a:r>
            <a:r>
              <a:rPr lang="en-US" sz="2800" b="1" spc="-100" dirty="0" err="1">
                <a:solidFill>
                  <a:schemeClr val="tx1"/>
                </a:solidFill>
                <a:latin typeface="Times New Roman" panose="02020603050405020304" pitchFamily="18" charset="0"/>
                <a:ea typeface="+mj-ea"/>
                <a:cs typeface="Times New Roman" panose="02020603050405020304" pitchFamily="18" charset="0"/>
              </a:rPr>
              <a:t>Masalalarni</a:t>
            </a:r>
            <a:r>
              <a:rPr lang="en-US" sz="2800" b="1" spc="-100" dirty="0">
                <a:solidFill>
                  <a:schemeClr val="tx1"/>
                </a:solidFill>
                <a:latin typeface="Times New Roman" panose="02020603050405020304" pitchFamily="18" charset="0"/>
                <a:ea typeface="+mj-ea"/>
                <a:cs typeface="Times New Roman" panose="02020603050405020304" pitchFamily="18" charset="0"/>
              </a:rPr>
              <a:t> </a:t>
            </a:r>
            <a:r>
              <a:rPr lang="en-US" sz="2800" b="1" spc="-100" dirty="0" err="1">
                <a:solidFill>
                  <a:schemeClr val="tx1"/>
                </a:solidFill>
                <a:latin typeface="Times New Roman" panose="02020603050405020304" pitchFamily="18" charset="0"/>
                <a:ea typeface="+mj-ea"/>
                <a:cs typeface="Times New Roman" panose="02020603050405020304" pitchFamily="18" charset="0"/>
              </a:rPr>
              <a:t>matematik</a:t>
            </a:r>
            <a:r>
              <a:rPr lang="en-US" sz="2800" b="1" spc="-100" dirty="0">
                <a:solidFill>
                  <a:schemeClr val="tx1"/>
                </a:solidFill>
                <a:latin typeface="Times New Roman" panose="02020603050405020304" pitchFamily="18" charset="0"/>
                <a:ea typeface="+mj-ea"/>
                <a:cs typeface="Times New Roman" panose="02020603050405020304" pitchFamily="18" charset="0"/>
              </a:rPr>
              <a:t> model </a:t>
            </a:r>
            <a:r>
              <a:rPr lang="en-US" sz="2800" b="1" spc="-100" dirty="0" err="1">
                <a:solidFill>
                  <a:schemeClr val="tx1"/>
                </a:solidFill>
                <a:latin typeface="Times New Roman" panose="02020603050405020304" pitchFamily="18" charset="0"/>
                <a:ea typeface="+mj-ea"/>
                <a:cs typeface="Times New Roman" panose="02020603050405020304" pitchFamily="18" charset="0"/>
              </a:rPr>
              <a:t>ko’rinishida</a:t>
            </a:r>
            <a:r>
              <a:rPr lang="en-US" sz="2800" b="1" spc="-100" dirty="0">
                <a:solidFill>
                  <a:schemeClr val="tx1"/>
                </a:solidFill>
                <a:latin typeface="Times New Roman" panose="02020603050405020304" pitchFamily="18" charset="0"/>
                <a:ea typeface="+mj-ea"/>
                <a:cs typeface="Times New Roman" panose="02020603050405020304" pitchFamily="18" charset="0"/>
              </a:rPr>
              <a:t> </a:t>
            </a:r>
            <a:r>
              <a:rPr lang="en-US" sz="2800" b="1" spc="-100" dirty="0" err="1">
                <a:solidFill>
                  <a:schemeClr val="tx1"/>
                </a:solidFill>
                <a:latin typeface="Times New Roman" panose="02020603050405020304" pitchFamily="18" charset="0"/>
                <a:ea typeface="+mj-ea"/>
                <a:cs typeface="Times New Roman" panose="02020603050405020304" pitchFamily="18" charset="0"/>
              </a:rPr>
              <a:t>ifodalash</a:t>
            </a:r>
            <a:endParaRPr lang="en-US" sz="2800" b="1" spc="-100" dirty="0">
              <a:solidFill>
                <a:schemeClr val="tx1"/>
              </a:solidFill>
              <a:latin typeface="Times New Roman" panose="02020603050405020304" pitchFamily="18" charset="0"/>
              <a:ea typeface="+mj-ea"/>
              <a:cs typeface="Times New Roman" panose="02020603050405020304" pitchFamily="18" charset="0"/>
            </a:endParaRPr>
          </a:p>
          <a:p>
            <a:pPr algn="r"/>
            <a:endParaRPr lang="en-US" sz="2800" b="1" spc="-100" dirty="0">
              <a:solidFill>
                <a:schemeClr val="tx1"/>
              </a:solidFill>
              <a:latin typeface="Times New Roman" panose="02020603050405020304" pitchFamily="18" charset="0"/>
              <a:ea typeface="+mj-ea"/>
              <a:cs typeface="Times New Roman" panose="02020603050405020304" pitchFamily="18" charset="0"/>
            </a:endParaRPr>
          </a:p>
          <a:p>
            <a:pPr algn="r"/>
            <a:r>
              <a:rPr lang="en-US" sz="2800" b="1" spc="-100" dirty="0" err="1">
                <a:solidFill>
                  <a:schemeClr val="tx1"/>
                </a:solidFill>
                <a:latin typeface="Times New Roman" panose="02020603050405020304" pitchFamily="18" charset="0"/>
                <a:ea typeface="+mj-ea"/>
                <a:cs typeface="Times New Roman" panose="02020603050405020304" pitchFamily="18" charset="0"/>
              </a:rPr>
              <a:t>Ma’ruzachi</a:t>
            </a:r>
            <a:r>
              <a:rPr lang="en-US" sz="2800" b="1" spc="-100" dirty="0">
                <a:solidFill>
                  <a:schemeClr val="tx1"/>
                </a:solidFill>
                <a:latin typeface="Times New Roman" panose="02020603050405020304" pitchFamily="18" charset="0"/>
                <a:ea typeface="+mj-ea"/>
                <a:cs typeface="Times New Roman" panose="02020603050405020304" pitchFamily="18" charset="0"/>
              </a:rPr>
              <a:t>: Umarov </a:t>
            </a:r>
            <a:r>
              <a:rPr lang="en-US" sz="2800" b="1" spc="-100" dirty="0" err="1">
                <a:solidFill>
                  <a:schemeClr val="tx1"/>
                </a:solidFill>
                <a:latin typeface="Times New Roman" panose="02020603050405020304" pitchFamily="18" charset="0"/>
                <a:ea typeface="+mj-ea"/>
                <a:cs typeface="Times New Roman" panose="02020603050405020304" pitchFamily="18" charset="0"/>
              </a:rPr>
              <a:t>Muhriddin</a:t>
            </a:r>
            <a:endParaRPr lang="en-US" sz="2800" b="1" spc="-100" dirty="0">
              <a:solidFill>
                <a:schemeClr val="tx1"/>
              </a:solidFill>
              <a:latin typeface="Times New Roman" panose="02020603050405020304" pitchFamily="18" charset="0"/>
              <a:ea typeface="+mj-ea"/>
              <a:cs typeface="Times New Roman" panose="02020603050405020304" pitchFamily="18" charset="0"/>
            </a:endParaRPr>
          </a:p>
          <a:p>
            <a:pPr algn="r"/>
            <a:endParaRPr lang="en-US" sz="2800" b="1" spc="-100" dirty="0">
              <a:solidFill>
                <a:schemeClr val="tx1"/>
              </a:solidFill>
              <a:latin typeface="Times New Roman" panose="02020603050405020304" pitchFamily="18" charset="0"/>
              <a:ea typeface="+mj-ea"/>
              <a:cs typeface="Times New Roman" panose="02020603050405020304" pitchFamily="18" charset="0"/>
            </a:endParaRPr>
          </a:p>
          <a:p>
            <a:pPr algn="r"/>
            <a:endParaRPr lang="en-US" sz="2800" b="1" spc="-100" dirty="0">
              <a:solidFill>
                <a:schemeClr val="tx1"/>
              </a:solidFill>
              <a:latin typeface="Times New Roman" panose="02020603050405020304" pitchFamily="18" charset="0"/>
              <a:ea typeface="+mj-ea"/>
              <a:cs typeface="Times New Roman" panose="02020603050405020304" pitchFamily="18" charset="0"/>
            </a:endParaRPr>
          </a:p>
          <a:p>
            <a:pPr algn="r"/>
            <a:endParaRPr lang="en-US" sz="2800" b="1" spc="-100" dirty="0">
              <a:solidFill>
                <a:schemeClr val="tx1"/>
              </a:solidFill>
              <a:latin typeface="Times New Roman" panose="02020603050405020304" pitchFamily="18" charset="0"/>
              <a:ea typeface="+mj-ea"/>
              <a:cs typeface="Times New Roman" panose="02020603050405020304" pitchFamily="18" charset="0"/>
            </a:endParaRPr>
          </a:p>
          <a:p>
            <a:pPr algn="ctr"/>
            <a:endParaRPr lang="en-US" sz="2800" b="1" spc="-100" dirty="0">
              <a:solidFill>
                <a:schemeClr val="tx1"/>
              </a:solidFill>
              <a:latin typeface="Times New Roman" panose="02020603050405020304" pitchFamily="18" charset="0"/>
              <a:ea typeface="+mj-ea"/>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DE0F398-BA5B-4856-B18E-1F10C91297BB}" type="slidenum">
              <a:rPr lang="en-US" smtClean="0"/>
              <a:pPr/>
              <a:t>1</a:t>
            </a:fld>
            <a:endParaRPr lang="en-US"/>
          </a:p>
        </p:txBody>
      </p:sp>
      <p:sp>
        <p:nvSpPr>
          <p:cNvPr id="4" name="Прямоугольник 3">
            <a:extLst>
              <a:ext uri="{FF2B5EF4-FFF2-40B4-BE49-F238E27FC236}">
                <a16:creationId xmlns:a16="http://schemas.microsoft.com/office/drawing/2014/main" id="{24BADF4C-2EE6-45C9-8C9A-EB103EF2365B}"/>
              </a:ext>
            </a:extLst>
          </p:cNvPr>
          <p:cNvSpPr/>
          <p:nvPr/>
        </p:nvSpPr>
        <p:spPr>
          <a:xfrm>
            <a:off x="78812" y="152400"/>
            <a:ext cx="8226988" cy="2677656"/>
          </a:xfrm>
          <a:prstGeom prst="rect">
            <a:avLst/>
          </a:prstGeom>
        </p:spPr>
        <p:txBody>
          <a:bodyPr wrap="square">
            <a:spAutoFit/>
          </a:bodyPr>
          <a:lstStyle/>
          <a:p>
            <a:pPr algn="ctr"/>
            <a:r>
              <a:rPr lang="en-US" sz="2800" b="1" dirty="0">
                <a:latin typeface="Times New Roman" panose="02020603050405020304" pitchFamily="18" charset="0"/>
                <a:cs typeface="Times New Roman" panose="02020603050405020304" pitchFamily="18" charset="0"/>
              </a:rPr>
              <a:t>University of Management and Future Technologies</a:t>
            </a:r>
          </a:p>
          <a:p>
            <a:pPr algn="ctr"/>
            <a:endParaRPr lang="en-US" sz="2800" b="1" dirty="0">
              <a:latin typeface="Times New Roman" panose="02020603050405020304" pitchFamily="18" charset="0"/>
              <a:cs typeface="Times New Roman" panose="02020603050405020304" pitchFamily="18" charset="0"/>
            </a:endParaRPr>
          </a:p>
          <a:p>
            <a:pPr algn="ctr"/>
            <a:endParaRPr lang="en-US" sz="2800" b="1" dirty="0">
              <a:latin typeface="Times New Roman" panose="02020603050405020304" pitchFamily="18" charset="0"/>
              <a:cs typeface="Times New Roman" panose="02020603050405020304" pitchFamily="18" charset="0"/>
            </a:endParaRPr>
          </a:p>
          <a:p>
            <a:pPr algn="ctr"/>
            <a:endParaRPr lang="en-US" sz="2800" b="1" dirty="0">
              <a:latin typeface="Times New Roman" panose="02020603050405020304" pitchFamily="18" charset="0"/>
              <a:cs typeface="Times New Roman" panose="02020603050405020304" pitchFamily="18" charset="0"/>
            </a:endParaRPr>
          </a:p>
          <a:p>
            <a:pPr algn="ctr"/>
            <a:r>
              <a:rPr lang="en-US" sz="2800" b="1" dirty="0">
                <a:latin typeface="Times New Roman" panose="02020603050405020304" pitchFamily="18" charset="0"/>
                <a:cs typeface="Times New Roman" panose="02020603050405020304" pitchFamily="18" charset="0"/>
              </a:rPr>
              <a:t>Fundamental </a:t>
            </a:r>
            <a:r>
              <a:rPr lang="en-US" sz="2800" b="1" dirty="0" err="1">
                <a:latin typeface="Times New Roman" panose="02020603050405020304" pitchFamily="18" charset="0"/>
                <a:cs typeface="Times New Roman" panose="02020603050405020304" pitchFamily="18" charset="0"/>
              </a:rPr>
              <a:t>fanlar</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kafedrasi</a:t>
            </a:r>
            <a:endParaRPr lang="en-US" sz="2800" b="1" dirty="0">
              <a:latin typeface="Times New Roman" panose="02020603050405020304" pitchFamily="18" charset="0"/>
              <a:cs typeface="Times New Roman" panose="02020603050405020304" pitchFamily="18" charset="0"/>
            </a:endParaRPr>
          </a:p>
          <a:p>
            <a:pPr algn="ctr"/>
            <a:r>
              <a:rPr lang="en-US" sz="2800" b="1" dirty="0">
                <a:latin typeface="Times New Roman" panose="02020603050405020304" pitchFamily="18" charset="0"/>
                <a:cs typeface="Times New Roman" panose="02020603050405020304" pitchFamily="18" charset="0"/>
              </a:rPr>
              <a:t>Fan: </a:t>
            </a:r>
            <a:r>
              <a:rPr lang="en-US" sz="2800" b="1" dirty="0" err="1">
                <a:latin typeface="Times New Roman" panose="02020603050405020304" pitchFamily="18" charset="0"/>
                <a:cs typeface="Times New Roman" panose="02020603050405020304" pitchFamily="18" charset="0"/>
              </a:rPr>
              <a:t>Algoritmlarni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loyihalashtirish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tahlil</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qilish</a:t>
            </a:r>
            <a:endParaRPr lang="ru-RU" sz="2800" dirty="0">
              <a:latin typeface="Times New Roman" panose="02020603050405020304" pitchFamily="18" charset="0"/>
              <a:cs typeface="Times New Roman" panose="02020603050405020304" pitchFamily="18" charset="0"/>
            </a:endParaRPr>
          </a:p>
        </p:txBody>
      </p:sp>
      <p:pic>
        <p:nvPicPr>
          <p:cNvPr id="6" name="Рисунок 5">
            <a:extLst>
              <a:ext uri="{FF2B5EF4-FFF2-40B4-BE49-F238E27FC236}">
                <a16:creationId xmlns:a16="http://schemas.microsoft.com/office/drawing/2014/main" id="{8F7E9670-CE25-4754-ACB4-50D7CBDC705D}"/>
              </a:ext>
            </a:extLst>
          </p:cNvPr>
          <p:cNvPicPr>
            <a:picLocks noChangeAspect="1"/>
          </p:cNvPicPr>
          <p:nvPr/>
        </p:nvPicPr>
        <p:blipFill>
          <a:blip r:embed="rId2"/>
          <a:stretch>
            <a:fillRect/>
          </a:stretch>
        </p:blipFill>
        <p:spPr>
          <a:xfrm>
            <a:off x="3580607" y="762000"/>
            <a:ext cx="991393" cy="991393"/>
          </a:xfrm>
          <a:prstGeom prst="rect">
            <a:avLst/>
          </a:prstGeom>
        </p:spPr>
      </p:pic>
      <p:sp>
        <p:nvSpPr>
          <p:cNvPr id="7" name="Прямоугольник 6">
            <a:extLst>
              <a:ext uri="{FF2B5EF4-FFF2-40B4-BE49-F238E27FC236}">
                <a16:creationId xmlns:a16="http://schemas.microsoft.com/office/drawing/2014/main" id="{EDDE4E6E-F5FD-4CA7-93A2-2989DC0CC46A}"/>
              </a:ext>
            </a:extLst>
          </p:cNvPr>
          <p:cNvSpPr/>
          <p:nvPr/>
        </p:nvSpPr>
        <p:spPr>
          <a:xfrm>
            <a:off x="3364426" y="6205344"/>
            <a:ext cx="2415148" cy="523220"/>
          </a:xfrm>
          <a:prstGeom prst="rect">
            <a:avLst/>
          </a:prstGeom>
        </p:spPr>
        <p:txBody>
          <a:bodyPr wrap="none">
            <a:spAutoFit/>
          </a:bodyPr>
          <a:lstStyle/>
          <a:p>
            <a:r>
              <a:rPr lang="en-US" sz="2800" b="1" spc="-100" dirty="0">
                <a:latin typeface="Times New Roman" panose="02020603050405020304" pitchFamily="18" charset="0"/>
                <a:cs typeface="Times New Roman" panose="02020603050405020304" pitchFamily="18" charset="0"/>
              </a:rPr>
              <a:t>Toshkent - 2023</a:t>
            </a:r>
            <a:endParaRPr lang="ru-RU"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ADE0F398-BA5B-4856-B18E-1F10C91297BB}" type="slidenum">
              <a:rPr lang="en-US" smtClean="0"/>
              <a:pPr/>
              <a:t>10</a:t>
            </a:fld>
            <a:endParaRPr lang="en-US"/>
          </a:p>
        </p:txBody>
      </p:sp>
      <p:sp>
        <p:nvSpPr>
          <p:cNvPr id="3" name="Прямоугольник 2"/>
          <p:cNvSpPr/>
          <p:nvPr/>
        </p:nvSpPr>
        <p:spPr>
          <a:xfrm>
            <a:off x="228600" y="381000"/>
            <a:ext cx="8077200" cy="954107"/>
          </a:xfrm>
          <a:prstGeom prst="rect">
            <a:avLst/>
          </a:prstGeom>
        </p:spPr>
        <p:txBody>
          <a:bodyPr wrap="square">
            <a:spAutoFit/>
          </a:bodyPr>
          <a:lstStyle/>
          <a:p>
            <a:pPr marL="285750" marR="0" indent="425450" algn="ctr">
              <a:spcBef>
                <a:spcPts val="5"/>
              </a:spcBef>
              <a:spcAft>
                <a:spcPts val="0"/>
              </a:spcAft>
            </a:pPr>
            <a:r>
              <a:rPr lang="ms-MY" sz="2800" b="1" dirty="0">
                <a:latin typeface="Times New Roman" panose="02020603050405020304" pitchFamily="18" charset="0"/>
                <a:ea typeface="Times New Roman" panose="02020603050405020304" pitchFamily="18" charset="0"/>
              </a:rPr>
              <a:t>Matematik modellashtirish jarayonini sxematik ko’rinishda qanday ifodalash mumkin? </a:t>
            </a:r>
            <a:endParaRPr lang="en-US" sz="2800" b="1" dirty="0">
              <a:effectLst/>
              <a:latin typeface="Times New Roman" panose="02020603050405020304" pitchFamily="18" charset="0"/>
              <a:ea typeface="Times New Roman" panose="02020603050405020304" pitchFamily="18" charset="0"/>
            </a:endParaRPr>
          </a:p>
        </p:txBody>
      </p:sp>
      <p:pic>
        <p:nvPicPr>
          <p:cNvPr id="4" name="Рисунок 3">
            <a:extLst>
              <a:ext uri="{FF2B5EF4-FFF2-40B4-BE49-F238E27FC236}">
                <a16:creationId xmlns:a16="http://schemas.microsoft.com/office/drawing/2014/main" id="{A882CA4A-3905-497D-BFE4-E155A4EE490E}"/>
              </a:ext>
            </a:extLst>
          </p:cNvPr>
          <p:cNvPicPr>
            <a:picLocks noChangeAspect="1"/>
          </p:cNvPicPr>
          <p:nvPr/>
        </p:nvPicPr>
        <p:blipFill>
          <a:blip r:embed="rId2"/>
          <a:stretch>
            <a:fillRect/>
          </a:stretch>
        </p:blipFill>
        <p:spPr>
          <a:xfrm>
            <a:off x="409445" y="2362200"/>
            <a:ext cx="7905750" cy="2847975"/>
          </a:xfrm>
          <a:prstGeom prst="rect">
            <a:avLst/>
          </a:prstGeom>
        </p:spPr>
      </p:pic>
    </p:spTree>
    <p:extLst>
      <p:ext uri="{BB962C8B-B14F-4D97-AF65-F5344CB8AC3E}">
        <p14:creationId xmlns:p14="http://schemas.microsoft.com/office/powerpoint/2010/main" val="726113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ADE0F398-BA5B-4856-B18E-1F10C91297BB}" type="slidenum">
              <a:rPr lang="en-US" smtClean="0"/>
              <a:pPr/>
              <a:t>11</a:t>
            </a:fld>
            <a:endParaRPr lang="en-US"/>
          </a:p>
        </p:txBody>
      </p:sp>
      <p:sp>
        <p:nvSpPr>
          <p:cNvPr id="3" name="Прямоугольник 2"/>
          <p:cNvSpPr/>
          <p:nvPr/>
        </p:nvSpPr>
        <p:spPr>
          <a:xfrm>
            <a:off x="0" y="29227"/>
            <a:ext cx="8534400" cy="661207"/>
          </a:xfrm>
          <a:prstGeom prst="rect">
            <a:avLst/>
          </a:prstGeom>
        </p:spPr>
        <p:txBody>
          <a:bodyPr wrap="square">
            <a:spAutoFit/>
          </a:bodyPr>
          <a:lstStyle/>
          <a:p>
            <a:pPr marL="292100" marR="66040" indent="-28575" algn="ctr">
              <a:lnSpc>
                <a:spcPct val="150000"/>
              </a:lnSpc>
              <a:spcBef>
                <a:spcPts val="810"/>
              </a:spcBef>
              <a:spcAft>
                <a:spcPts val="0"/>
              </a:spcAft>
            </a:pPr>
            <a:r>
              <a:rPr lang="ms-MY" sz="2800" b="1" dirty="0">
                <a:latin typeface="Times New Roman" panose="02020603050405020304" pitchFamily="18" charset="0"/>
                <a:ea typeface="Times New Roman" panose="02020603050405020304" pitchFamily="18" charset="0"/>
              </a:rPr>
              <a:t>Modellashtirishning qanday asosiy usullari mavjud?</a:t>
            </a:r>
            <a:endParaRPr lang="en-US" sz="2800" b="1" dirty="0">
              <a:effectLst/>
              <a:latin typeface="Times New Roman" panose="02020603050405020304" pitchFamily="18" charset="0"/>
              <a:ea typeface="Times New Roman" panose="02020603050405020304" pitchFamily="18" charset="0"/>
            </a:endParaRPr>
          </a:p>
        </p:txBody>
      </p:sp>
      <p:sp>
        <p:nvSpPr>
          <p:cNvPr id="4" name="Прямоугольник 3">
            <a:extLst>
              <a:ext uri="{FF2B5EF4-FFF2-40B4-BE49-F238E27FC236}">
                <a16:creationId xmlns:a16="http://schemas.microsoft.com/office/drawing/2014/main" id="{5F2E41D4-818F-4E19-BE42-A633B72FE130}"/>
              </a:ext>
            </a:extLst>
          </p:cNvPr>
          <p:cNvSpPr/>
          <p:nvPr/>
        </p:nvSpPr>
        <p:spPr>
          <a:xfrm>
            <a:off x="1219200" y="1905000"/>
            <a:ext cx="6705600" cy="3534622"/>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Modellashtirishning</a:t>
            </a:r>
            <a:r>
              <a:rPr lang="ru-RU"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asosiy</a:t>
            </a:r>
            <a:r>
              <a:rPr lang="ru-RU"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usullari</a:t>
            </a:r>
            <a:r>
              <a:rPr lang="ru-RU" sz="2400" b="1" dirty="0">
                <a:latin typeface="Times New Roman" panose="02020603050405020304" pitchFamily="18" charset="0"/>
                <a:cs typeface="Times New Roman" panose="02020603050405020304" pitchFamily="18" charset="0"/>
              </a:rPr>
              <a:t>: </a:t>
            </a:r>
          </a:p>
          <a:p>
            <a:r>
              <a:rPr lang="ru-RU" sz="2400" dirty="0">
                <a:latin typeface="Times New Roman" panose="02020603050405020304" pitchFamily="18" charset="0"/>
                <a:cs typeface="Times New Roman" panose="02020603050405020304" pitchFamily="18" charset="0"/>
              </a:rPr>
              <a:t> </a:t>
            </a:r>
          </a:p>
          <a:p>
            <a:pPr>
              <a:lnSpc>
                <a:spcPct val="150000"/>
              </a:lnSpc>
            </a:pPr>
            <a:r>
              <a:rPr lang="ru-RU" sz="2400" dirty="0">
                <a:latin typeface="Times New Roman" panose="02020603050405020304" pitchFamily="18" charset="0"/>
                <a:cs typeface="Times New Roman" panose="02020603050405020304" pitchFamily="18" charset="0"/>
              </a:rPr>
              <a:t>1. </a:t>
            </a:r>
            <a:r>
              <a:rPr lang="ru-RU" sz="2400" dirty="0" err="1">
                <a:latin typeface="Times New Roman" panose="02020603050405020304" pitchFamily="18" charset="0"/>
                <a:cs typeface="Times New Roman" panose="02020603050405020304" pitchFamily="18" charset="0"/>
              </a:rPr>
              <a:t>Analitik</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usullar</a:t>
            </a:r>
            <a:r>
              <a:rPr lang="ru-RU"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a:lnSpc>
                <a:spcPct val="150000"/>
              </a:lnSpc>
            </a:pPr>
            <a:r>
              <a:rPr lang="ru-RU" sz="2400" dirty="0">
                <a:latin typeface="Times New Roman" panose="02020603050405020304" pitchFamily="18" charset="0"/>
                <a:cs typeface="Times New Roman" panose="02020603050405020304" pitchFamily="18" charset="0"/>
              </a:rPr>
              <a:t>2. </a:t>
            </a:r>
            <a:r>
              <a:rPr lang="ru-RU" sz="2400" dirty="0" err="1">
                <a:latin typeface="Times New Roman" panose="02020603050405020304" pitchFamily="18" charset="0"/>
                <a:cs typeface="Times New Roman" panose="02020603050405020304" pitchFamily="18" charset="0"/>
              </a:rPr>
              <a:t>Sonli</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usullar</a:t>
            </a:r>
            <a:r>
              <a:rPr lang="ru-RU"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a:lnSpc>
                <a:spcPct val="150000"/>
              </a:lnSpc>
            </a:pPr>
            <a:r>
              <a:rPr lang="ru-RU" sz="2400" dirty="0">
                <a:latin typeface="Times New Roman" panose="02020603050405020304" pitchFamily="18" charset="0"/>
                <a:cs typeface="Times New Roman" panose="02020603050405020304" pitchFamily="18" charset="0"/>
              </a:rPr>
              <a:t>3. </a:t>
            </a:r>
            <a:r>
              <a:rPr lang="ru-RU" sz="2400" dirty="0" err="1">
                <a:latin typeface="Times New Roman" panose="02020603050405020304" pitchFamily="18" charset="0"/>
                <a:cs typeface="Times New Roman" panose="02020603050405020304" pitchFamily="18" charset="0"/>
              </a:rPr>
              <a:t>Statistik</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usullar</a:t>
            </a:r>
            <a:r>
              <a:rPr lang="ru-RU"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a:lnSpc>
                <a:spcPct val="150000"/>
              </a:lnSpc>
            </a:pPr>
            <a:r>
              <a:rPr lang="ru-RU" sz="2400" dirty="0">
                <a:latin typeface="Times New Roman" panose="02020603050405020304" pitchFamily="18" charset="0"/>
                <a:cs typeface="Times New Roman" panose="02020603050405020304" pitchFamily="18" charset="0"/>
              </a:rPr>
              <a:t>4. </a:t>
            </a:r>
            <a:r>
              <a:rPr lang="ru-RU" sz="2400" dirty="0" err="1">
                <a:latin typeface="Times New Roman" panose="02020603050405020304" pitchFamily="18" charset="0"/>
                <a:cs typeface="Times New Roman" panose="02020603050405020304" pitchFamily="18" charset="0"/>
              </a:rPr>
              <a:t>Sonli-analitik</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usullar</a:t>
            </a:r>
            <a:r>
              <a:rPr lang="ru-RU"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a:lnSpc>
                <a:spcPct val="150000"/>
              </a:lnSpc>
            </a:pPr>
            <a:r>
              <a:rPr lang="ru-RU" sz="2400" dirty="0">
                <a:latin typeface="Times New Roman" panose="02020603050405020304" pitchFamily="18" charset="0"/>
                <a:cs typeface="Times New Roman" panose="02020603050405020304" pitchFamily="18" charset="0"/>
              </a:rPr>
              <a:t>5. </a:t>
            </a:r>
            <a:r>
              <a:rPr lang="ru-RU" sz="2400" dirty="0" err="1">
                <a:latin typeface="Times New Roman" panose="02020603050405020304" pitchFamily="18" charset="0"/>
                <a:cs typeface="Times New Roman" panose="02020603050405020304" pitchFamily="18" charset="0"/>
              </a:rPr>
              <a:t>Analitik-statistik</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usullar</a:t>
            </a:r>
            <a:r>
              <a:rPr lang="ru-RU"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529100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ADE0F398-BA5B-4856-B18E-1F10C91297BB}" type="slidenum">
              <a:rPr lang="en-US" smtClean="0"/>
              <a:pPr/>
              <a:t>12</a:t>
            </a:fld>
            <a:endParaRPr lang="en-US"/>
          </a:p>
        </p:txBody>
      </p:sp>
      <p:sp>
        <p:nvSpPr>
          <p:cNvPr id="3" name="Прямоугольник 2"/>
          <p:cNvSpPr/>
          <p:nvPr/>
        </p:nvSpPr>
        <p:spPr>
          <a:xfrm>
            <a:off x="228600" y="76200"/>
            <a:ext cx="7848600" cy="669542"/>
          </a:xfrm>
          <a:prstGeom prst="rect">
            <a:avLst/>
          </a:prstGeom>
        </p:spPr>
        <p:txBody>
          <a:bodyPr wrap="square">
            <a:spAutoFit/>
          </a:bodyPr>
          <a:lstStyle/>
          <a:p>
            <a:pPr algn="ctr">
              <a:lnSpc>
                <a:spcPct val="150000"/>
              </a:lnSpc>
            </a:pPr>
            <a:r>
              <a:rPr lang="ms-MY" sz="2800" b="1" dirty="0">
                <a:latin typeface="Times New Roman" panose="02020603050405020304" pitchFamily="18" charset="0"/>
                <a:ea typeface="Times New Roman" panose="02020603050405020304" pitchFamily="18" charset="0"/>
              </a:rPr>
              <a:t>Analitik usullar </a:t>
            </a:r>
            <a:endParaRPr lang="en-US" sz="2800" dirty="0"/>
          </a:p>
        </p:txBody>
      </p:sp>
      <p:sp>
        <p:nvSpPr>
          <p:cNvPr id="4" name="Прямоугольник 3">
            <a:extLst>
              <a:ext uri="{FF2B5EF4-FFF2-40B4-BE49-F238E27FC236}">
                <a16:creationId xmlns:a16="http://schemas.microsoft.com/office/drawing/2014/main" id="{A75C320A-2271-4F23-B7B9-515EEBE9193F}"/>
              </a:ext>
            </a:extLst>
          </p:cNvPr>
          <p:cNvSpPr/>
          <p:nvPr/>
        </p:nvSpPr>
        <p:spPr>
          <a:xfrm>
            <a:off x="381000" y="762000"/>
            <a:ext cx="7848600" cy="1133965"/>
          </a:xfrm>
          <a:prstGeom prst="rect">
            <a:avLst/>
          </a:prstGeom>
        </p:spPr>
        <p:txBody>
          <a:bodyPr wrap="square">
            <a:spAutoFit/>
          </a:bodyPr>
          <a:lstStyle/>
          <a:p>
            <a:pPr algn="just">
              <a:lnSpc>
                <a:spcPct val="150000"/>
              </a:lnSpc>
            </a:pPr>
            <a:r>
              <a:rPr lang="ru-RU" sz="2400" b="1" dirty="0" err="1">
                <a:latin typeface="Times New Roman" panose="02020603050405020304" pitchFamily="18" charset="0"/>
                <a:cs typeface="Times New Roman" panose="02020603050405020304" pitchFamily="18" charset="0"/>
              </a:rPr>
              <a:t>Analitik</a:t>
            </a:r>
            <a:r>
              <a:rPr lang="ru-RU"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model</a:t>
            </a:r>
            <a:r>
              <a:rPr lang="ru-RU" sz="2400" b="1"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ob’ekt</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xossa</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va</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xususiyatlarini</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matematik</a:t>
            </a:r>
            <a:r>
              <a:rPr lang="ru-RU"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ifoda</a:t>
            </a:r>
            <a:r>
              <a:rPr lang="ru-RU" sz="2400" dirty="0" err="1">
                <a:latin typeface="Times New Roman" panose="02020603050405020304" pitchFamily="18" charset="0"/>
                <a:cs typeface="Times New Roman" panose="02020603050405020304" pitchFamily="18" charset="0"/>
              </a:rPr>
              <a:t>lar</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yordamida</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ifodalanishi</a:t>
            </a:r>
            <a:r>
              <a:rPr lang="ru-RU" sz="2400" dirty="0">
                <a:latin typeface="Times New Roman" panose="02020603050405020304" pitchFamily="18" charset="0"/>
                <a:cs typeface="Times New Roman" panose="02020603050405020304" pitchFamily="18" charset="0"/>
              </a:rPr>
              <a:t>. </a:t>
            </a:r>
          </a:p>
        </p:txBody>
      </p:sp>
      <p:pic>
        <p:nvPicPr>
          <p:cNvPr id="5" name="Рисунок 4">
            <a:extLst>
              <a:ext uri="{FF2B5EF4-FFF2-40B4-BE49-F238E27FC236}">
                <a16:creationId xmlns:a16="http://schemas.microsoft.com/office/drawing/2014/main" id="{E5B96387-54DC-4FBD-8464-CF003D6B3BE0}"/>
              </a:ext>
            </a:extLst>
          </p:cNvPr>
          <p:cNvPicPr>
            <a:picLocks noChangeAspect="1"/>
          </p:cNvPicPr>
          <p:nvPr/>
        </p:nvPicPr>
        <p:blipFill>
          <a:blip r:embed="rId2"/>
          <a:stretch>
            <a:fillRect/>
          </a:stretch>
        </p:blipFill>
        <p:spPr>
          <a:xfrm>
            <a:off x="115997" y="1905000"/>
            <a:ext cx="8189803" cy="2050177"/>
          </a:xfrm>
          <a:prstGeom prst="rect">
            <a:avLst/>
          </a:prstGeom>
        </p:spPr>
      </p:pic>
      <p:sp>
        <p:nvSpPr>
          <p:cNvPr id="6" name="Прямоугольник 5">
            <a:extLst>
              <a:ext uri="{FF2B5EF4-FFF2-40B4-BE49-F238E27FC236}">
                <a16:creationId xmlns:a16="http://schemas.microsoft.com/office/drawing/2014/main" id="{FC3F41DC-021C-4C59-818E-8BE6031D8FCC}"/>
              </a:ext>
            </a:extLst>
          </p:cNvPr>
          <p:cNvSpPr/>
          <p:nvPr/>
        </p:nvSpPr>
        <p:spPr>
          <a:xfrm>
            <a:off x="371605" y="4104144"/>
            <a:ext cx="7848600" cy="2677656"/>
          </a:xfrm>
          <a:prstGeom prst="rect">
            <a:avLst/>
          </a:prstGeom>
        </p:spPr>
        <p:txBody>
          <a:bodyPr wrap="square">
            <a:spAutoFit/>
          </a:bodyPr>
          <a:lstStyle/>
          <a:p>
            <a:pPr algn="ctr"/>
            <a:r>
              <a:rPr lang="ru-RU" sz="2400" b="1" dirty="0" err="1">
                <a:latin typeface="Times New Roman" panose="02020603050405020304" pitchFamily="18" charset="0"/>
                <a:cs typeface="Times New Roman" panose="02020603050405020304" pitchFamily="18" charset="0"/>
              </a:rPr>
              <a:t>Yutuqlari</a:t>
            </a:r>
            <a:r>
              <a:rPr lang="ru-RU" sz="2400" b="1"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p>
            <a:pPr algn="just"/>
            <a:r>
              <a:rPr lang="ru-RU" sz="2400" dirty="0" err="1">
                <a:latin typeface="Times New Roman" panose="02020603050405020304" pitchFamily="18" charset="0"/>
                <a:cs typeface="Times New Roman" panose="02020603050405020304" pitchFamily="18" charset="0"/>
              </a:rPr>
              <a:t>Masalani</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yechimini</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аnaltik</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ko</a:t>
            </a:r>
            <a:r>
              <a:rPr lang="en-US" sz="2400" dirty="0">
                <a:latin typeface="Times New Roman" panose="02020603050405020304" pitchFamily="18" charset="0"/>
                <a:cs typeface="Times New Roman" panose="02020603050405020304" pitchFamily="18" charset="0"/>
              </a:rPr>
              <a:t>’</a:t>
            </a:r>
            <a:r>
              <a:rPr lang="ru-RU" sz="2400" dirty="0" err="1">
                <a:latin typeface="Times New Roman" panose="02020603050405020304" pitchFamily="18" charset="0"/>
                <a:cs typeface="Times New Roman" panose="02020603050405020304" pitchFamily="18" charset="0"/>
              </a:rPr>
              <a:t>rinishda</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jarayonlarni</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xar</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hil</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parametrlarda</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atroflicha</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tahlil</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qilish</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imkoniyatlari</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mavjudligi</a:t>
            </a:r>
            <a:r>
              <a:rPr lang="ru-RU"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ctr"/>
            <a:r>
              <a:rPr lang="uz-Latn-UZ" sz="2400" b="1" dirty="0">
                <a:latin typeface="Times New Roman" panose="02020603050405020304" pitchFamily="18" charset="0"/>
                <a:cs typeface="Times New Roman" panose="02020603050405020304" pitchFamily="18" charset="0"/>
              </a:rPr>
              <a:t> Kamchiliklari:  </a:t>
            </a:r>
            <a:endParaRPr lang="en-US" sz="2400" b="1" dirty="0">
              <a:latin typeface="Times New Roman" panose="02020603050405020304" pitchFamily="18" charset="0"/>
              <a:cs typeface="Times New Roman" panose="02020603050405020304" pitchFamily="18" charset="0"/>
            </a:endParaRPr>
          </a:p>
          <a:p>
            <a:pPr algn="just"/>
            <a:r>
              <a:rPr lang="uz-Latn-UZ" sz="2400" dirty="0">
                <a:latin typeface="Times New Roman" panose="02020603050405020304" pitchFamily="18" charset="0"/>
                <a:cs typeface="Times New Roman" panose="02020603050405020304" pitchFamily="18" charset="0"/>
              </a:rPr>
              <a:t>Matematik model qurishda qator faraz va gipotezalardan foydalanganligi, ayrim hollarda yechimni analitik ko’rinishda ifodalash imkoniyatining yo’qligi</a:t>
            </a:r>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118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ADE0F398-BA5B-4856-B18E-1F10C91297BB}" type="slidenum">
              <a:rPr lang="en-US" smtClean="0"/>
              <a:pPr/>
              <a:t>13</a:t>
            </a:fld>
            <a:endParaRPr lang="en-US"/>
          </a:p>
        </p:txBody>
      </p:sp>
      <p:sp>
        <p:nvSpPr>
          <p:cNvPr id="3" name="Прямоугольник 2"/>
          <p:cNvSpPr/>
          <p:nvPr/>
        </p:nvSpPr>
        <p:spPr>
          <a:xfrm>
            <a:off x="228600" y="76200"/>
            <a:ext cx="7848600" cy="669542"/>
          </a:xfrm>
          <a:prstGeom prst="rect">
            <a:avLst/>
          </a:prstGeom>
        </p:spPr>
        <p:txBody>
          <a:bodyPr wrap="square">
            <a:spAutoFit/>
          </a:bodyPr>
          <a:lstStyle/>
          <a:p>
            <a:pPr algn="ctr">
              <a:lnSpc>
                <a:spcPct val="150000"/>
              </a:lnSpc>
            </a:pPr>
            <a:r>
              <a:rPr lang="ms-MY" sz="2800" b="1" dirty="0">
                <a:latin typeface="Times New Roman" panose="02020603050405020304" pitchFamily="18" charset="0"/>
                <a:ea typeface="Times New Roman" panose="02020603050405020304" pitchFamily="18" charset="0"/>
              </a:rPr>
              <a:t>Sonli usullar </a:t>
            </a:r>
            <a:endParaRPr lang="en-US" sz="2800" dirty="0"/>
          </a:p>
        </p:txBody>
      </p:sp>
      <p:sp>
        <p:nvSpPr>
          <p:cNvPr id="4" name="Прямоугольник 3">
            <a:extLst>
              <a:ext uri="{FF2B5EF4-FFF2-40B4-BE49-F238E27FC236}">
                <a16:creationId xmlns:a16="http://schemas.microsoft.com/office/drawing/2014/main" id="{A75C320A-2271-4F23-B7B9-515EEBE9193F}"/>
              </a:ext>
            </a:extLst>
          </p:cNvPr>
          <p:cNvSpPr/>
          <p:nvPr/>
        </p:nvSpPr>
        <p:spPr>
          <a:xfrm>
            <a:off x="381000" y="762000"/>
            <a:ext cx="7848600" cy="1133965"/>
          </a:xfrm>
          <a:prstGeom prst="rect">
            <a:avLst/>
          </a:prstGeom>
        </p:spPr>
        <p:txBody>
          <a:bodyPr wrap="square">
            <a:spAutoFit/>
          </a:bodyPr>
          <a:lstStyle/>
          <a:p>
            <a:pPr algn="just">
              <a:lnSpc>
                <a:spcPct val="150000"/>
              </a:lnSpc>
            </a:pPr>
            <a:r>
              <a:rPr lang="uz-Latn-UZ" sz="2400" b="1" dirty="0">
                <a:latin typeface="Times New Roman" panose="02020603050405020304" pitchFamily="18" charset="0"/>
                <a:cs typeface="Times New Roman" panose="02020603050405020304" pitchFamily="18" charset="0"/>
              </a:rPr>
              <a:t> Sonli model – </a:t>
            </a:r>
            <a:r>
              <a:rPr lang="uz-Latn-UZ" sz="2400" dirty="0">
                <a:latin typeface="Times New Roman" panose="02020603050405020304" pitchFamily="18" charset="0"/>
                <a:cs typeface="Times New Roman" panose="02020603050405020304" pitchFamily="18" charset="0"/>
              </a:rPr>
              <a:t>boshlang’ich shartlar asosida ob’ekt  xossa va xususiyatlarini grafik yoki jadval ko’rinishda  ifodalash</a:t>
            </a:r>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p:txBody>
      </p:sp>
      <p:sp>
        <p:nvSpPr>
          <p:cNvPr id="6" name="Прямоугольник 5">
            <a:extLst>
              <a:ext uri="{FF2B5EF4-FFF2-40B4-BE49-F238E27FC236}">
                <a16:creationId xmlns:a16="http://schemas.microsoft.com/office/drawing/2014/main" id="{FC3F41DC-021C-4C59-818E-8BE6031D8FCC}"/>
              </a:ext>
            </a:extLst>
          </p:cNvPr>
          <p:cNvSpPr/>
          <p:nvPr/>
        </p:nvSpPr>
        <p:spPr>
          <a:xfrm>
            <a:off x="371605" y="3886200"/>
            <a:ext cx="7848600" cy="3046988"/>
          </a:xfrm>
          <a:prstGeom prst="rect">
            <a:avLst/>
          </a:prstGeom>
        </p:spPr>
        <p:txBody>
          <a:bodyPr wrap="square">
            <a:spAutoFit/>
          </a:bodyPr>
          <a:lstStyle/>
          <a:p>
            <a:pPr algn="ctr"/>
            <a:r>
              <a:rPr lang="uz-Latn-UZ" sz="2400" b="1" dirty="0">
                <a:latin typeface="Times New Roman" panose="02020603050405020304" pitchFamily="18" charset="0"/>
                <a:cs typeface="Times New Roman" panose="02020603050405020304" pitchFamily="18" charset="0"/>
              </a:rPr>
              <a:t> Yutuqlari:  </a:t>
            </a:r>
            <a:endParaRPr lang="en-US" sz="2400" b="1" dirty="0">
              <a:latin typeface="Times New Roman" panose="02020603050405020304" pitchFamily="18" charset="0"/>
              <a:cs typeface="Times New Roman" panose="02020603050405020304" pitchFamily="18" charset="0"/>
            </a:endParaRPr>
          </a:p>
          <a:p>
            <a:pPr algn="just"/>
            <a:r>
              <a:rPr lang="uz-Latn-UZ" sz="2400" dirty="0">
                <a:latin typeface="Times New Roman" panose="02020603050405020304" pitchFamily="18" charset="0"/>
                <a:cs typeface="Times New Roman" panose="02020603050405020304" pitchFamily="18" charset="0"/>
              </a:rPr>
              <a:t>Analitik ifodalash mumkin bo’lmagan yechimlarni sodda ko’rinishda ifodalay olish, </a:t>
            </a:r>
            <a:r>
              <a:rPr lang="en-US" sz="2400" dirty="0">
                <a:latin typeface="Times New Roman" panose="02020603050405020304" pitchFamily="18" charset="0"/>
                <a:cs typeface="Times New Roman" panose="02020603050405020304" pitchFamily="18" charset="0"/>
              </a:rPr>
              <a:t>y</a:t>
            </a:r>
            <a:r>
              <a:rPr lang="uz-Latn-UZ" sz="2400" dirty="0">
                <a:latin typeface="Times New Roman" panose="02020603050405020304" pitchFamily="18" charset="0"/>
                <a:cs typeface="Times New Roman" panose="02020603050405020304" pitchFamily="18" charset="0"/>
              </a:rPr>
              <a:t>echilayotgan masalalar sinfini oshira olish</a:t>
            </a:r>
            <a:r>
              <a:rPr lang="ru-RU"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ctr"/>
            <a:r>
              <a:rPr lang="uz-Latn-UZ" sz="2400" b="1" dirty="0">
                <a:latin typeface="Times New Roman" panose="02020603050405020304" pitchFamily="18" charset="0"/>
                <a:cs typeface="Times New Roman" panose="02020603050405020304" pitchFamily="18" charset="0"/>
              </a:rPr>
              <a:t> Kamchiliklari:  </a:t>
            </a:r>
            <a:endParaRPr lang="en-US" sz="2400" b="1" dirty="0">
              <a:latin typeface="Times New Roman" panose="02020603050405020304" pitchFamily="18" charset="0"/>
              <a:cs typeface="Times New Roman" panose="02020603050405020304" pitchFamily="18" charset="0"/>
            </a:endParaRPr>
          </a:p>
          <a:p>
            <a:pPr algn="just"/>
            <a:r>
              <a:rPr lang="uz-Latn-UZ" sz="2400" dirty="0">
                <a:latin typeface="Times New Roman" panose="02020603050405020304" pitchFamily="18" charset="0"/>
                <a:cs typeface="Times New Roman" panose="02020603050405020304" pitchFamily="18" charset="0"/>
              </a:rPr>
              <a:t>Taqribiy almashtirishlar hisobiga, matematik model adekvantligiga salbiy ta’sir qilish, ko’p sonli amallar bajarish kerakligi</a:t>
            </a:r>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p:txBody>
      </p:sp>
      <p:pic>
        <p:nvPicPr>
          <p:cNvPr id="7" name="Рисунок 6">
            <a:extLst>
              <a:ext uri="{FF2B5EF4-FFF2-40B4-BE49-F238E27FC236}">
                <a16:creationId xmlns:a16="http://schemas.microsoft.com/office/drawing/2014/main" id="{CB1E7C4E-78B4-436F-9C1F-B2AB82412F76}"/>
              </a:ext>
            </a:extLst>
          </p:cNvPr>
          <p:cNvPicPr>
            <a:picLocks noChangeAspect="1"/>
          </p:cNvPicPr>
          <p:nvPr/>
        </p:nvPicPr>
        <p:blipFill>
          <a:blip r:embed="rId2"/>
          <a:stretch>
            <a:fillRect/>
          </a:stretch>
        </p:blipFill>
        <p:spPr>
          <a:xfrm>
            <a:off x="624017" y="1923705"/>
            <a:ext cx="7343775" cy="1800225"/>
          </a:xfrm>
          <a:prstGeom prst="rect">
            <a:avLst/>
          </a:prstGeom>
        </p:spPr>
      </p:pic>
    </p:spTree>
    <p:extLst>
      <p:ext uri="{BB962C8B-B14F-4D97-AF65-F5344CB8AC3E}">
        <p14:creationId xmlns:p14="http://schemas.microsoft.com/office/powerpoint/2010/main" val="237334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ADE0F398-BA5B-4856-B18E-1F10C91297BB}" type="slidenum">
              <a:rPr lang="en-US" smtClean="0"/>
              <a:pPr/>
              <a:t>14</a:t>
            </a:fld>
            <a:endParaRPr lang="en-US"/>
          </a:p>
        </p:txBody>
      </p:sp>
      <p:sp>
        <p:nvSpPr>
          <p:cNvPr id="3" name="Прямоугольник 2"/>
          <p:cNvSpPr/>
          <p:nvPr/>
        </p:nvSpPr>
        <p:spPr>
          <a:xfrm>
            <a:off x="228600" y="76200"/>
            <a:ext cx="7848600" cy="669542"/>
          </a:xfrm>
          <a:prstGeom prst="rect">
            <a:avLst/>
          </a:prstGeom>
        </p:spPr>
        <p:txBody>
          <a:bodyPr wrap="square">
            <a:spAutoFit/>
          </a:bodyPr>
          <a:lstStyle/>
          <a:p>
            <a:pPr algn="ctr">
              <a:lnSpc>
                <a:spcPct val="150000"/>
              </a:lnSpc>
            </a:pPr>
            <a:r>
              <a:rPr lang="ms-MY" sz="2800" b="1" dirty="0">
                <a:latin typeface="Times New Roman" panose="02020603050405020304" pitchFamily="18" charset="0"/>
                <a:ea typeface="Times New Roman" panose="02020603050405020304" pitchFamily="18" charset="0"/>
              </a:rPr>
              <a:t>Statistik usullar </a:t>
            </a:r>
            <a:endParaRPr lang="en-US" sz="2800" dirty="0"/>
          </a:p>
        </p:txBody>
      </p:sp>
      <p:sp>
        <p:nvSpPr>
          <p:cNvPr id="4" name="Прямоугольник 3">
            <a:extLst>
              <a:ext uri="{FF2B5EF4-FFF2-40B4-BE49-F238E27FC236}">
                <a16:creationId xmlns:a16="http://schemas.microsoft.com/office/drawing/2014/main" id="{A75C320A-2271-4F23-B7B9-515EEBE9193F}"/>
              </a:ext>
            </a:extLst>
          </p:cNvPr>
          <p:cNvSpPr/>
          <p:nvPr/>
        </p:nvSpPr>
        <p:spPr>
          <a:xfrm>
            <a:off x="381000" y="762000"/>
            <a:ext cx="7848600" cy="1133965"/>
          </a:xfrm>
          <a:prstGeom prst="rect">
            <a:avLst/>
          </a:prstGeom>
        </p:spPr>
        <p:txBody>
          <a:bodyPr wrap="square">
            <a:spAutoFit/>
          </a:bodyPr>
          <a:lstStyle/>
          <a:p>
            <a:pPr algn="just">
              <a:lnSpc>
                <a:spcPct val="150000"/>
              </a:lnSpc>
            </a:pPr>
            <a:r>
              <a:rPr lang="uz-Latn-UZ" sz="2400" b="1" dirty="0">
                <a:latin typeface="Times New Roman" panose="02020603050405020304" pitchFamily="18" charset="0"/>
                <a:cs typeface="Times New Roman" panose="02020603050405020304" pitchFamily="18" charset="0"/>
              </a:rPr>
              <a:t> Statistik model </a:t>
            </a:r>
            <a:r>
              <a:rPr lang="uz-Latn-UZ"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uz-Latn-UZ" sz="2400" dirty="0">
                <a:latin typeface="Times New Roman" panose="02020603050405020304" pitchFamily="18" charset="0"/>
                <a:cs typeface="Times New Roman" panose="02020603050405020304" pitchFamily="18" charset="0"/>
              </a:rPr>
              <a:t>ob’ekt  xossa va xususiyatlarini statistika ma’lumotlari yordamida ifodalash</a:t>
            </a:r>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p:txBody>
      </p:sp>
      <p:sp>
        <p:nvSpPr>
          <p:cNvPr id="6" name="Прямоугольник 5">
            <a:extLst>
              <a:ext uri="{FF2B5EF4-FFF2-40B4-BE49-F238E27FC236}">
                <a16:creationId xmlns:a16="http://schemas.microsoft.com/office/drawing/2014/main" id="{FC3F41DC-021C-4C59-818E-8BE6031D8FCC}"/>
              </a:ext>
            </a:extLst>
          </p:cNvPr>
          <p:cNvSpPr/>
          <p:nvPr/>
        </p:nvSpPr>
        <p:spPr>
          <a:xfrm>
            <a:off x="371605" y="4104144"/>
            <a:ext cx="7848600" cy="2677656"/>
          </a:xfrm>
          <a:prstGeom prst="rect">
            <a:avLst/>
          </a:prstGeom>
        </p:spPr>
        <p:txBody>
          <a:bodyPr wrap="square">
            <a:spAutoFit/>
          </a:bodyPr>
          <a:lstStyle/>
          <a:p>
            <a:pPr algn="ctr"/>
            <a:r>
              <a:rPr lang="uz-Latn-UZ" sz="2400" b="1" dirty="0">
                <a:latin typeface="Times New Roman" panose="02020603050405020304" pitchFamily="18" charset="0"/>
                <a:cs typeface="Times New Roman" panose="02020603050405020304" pitchFamily="18" charset="0"/>
              </a:rPr>
              <a:t> Yutuqlari:  </a:t>
            </a:r>
            <a:endParaRPr lang="en-US" sz="2400" b="1" dirty="0">
              <a:latin typeface="Times New Roman" panose="02020603050405020304" pitchFamily="18" charset="0"/>
              <a:cs typeface="Times New Roman" panose="02020603050405020304" pitchFamily="18" charset="0"/>
            </a:endParaRPr>
          </a:p>
          <a:p>
            <a:pPr algn="just"/>
            <a:r>
              <a:rPr lang="uz-Latn-UZ" sz="2400" dirty="0">
                <a:latin typeface="Times New Roman" panose="02020603050405020304" pitchFamily="18" charset="0"/>
                <a:cs typeface="Times New Roman" panose="02020603050405020304" pitchFamily="18" charset="0"/>
              </a:rPr>
              <a:t>Universalligi, o’ta murakkab masalalarni tahlil qilish mumkinligi, ShK yordamida tajriba o’tkazish vaqtini kamaytirish, har qanday sharoitda tahlilni amalga oshirish</a:t>
            </a:r>
            <a:r>
              <a:rPr lang="ru-RU"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ctr"/>
            <a:r>
              <a:rPr lang="uz-Latn-UZ" sz="2400" b="1" dirty="0">
                <a:latin typeface="Times New Roman" panose="02020603050405020304" pitchFamily="18" charset="0"/>
                <a:cs typeface="Times New Roman" panose="02020603050405020304" pitchFamily="18" charset="0"/>
              </a:rPr>
              <a:t> Kamchiliklari:  </a:t>
            </a:r>
            <a:endParaRPr lang="en-US" sz="2400" b="1" dirty="0">
              <a:latin typeface="Times New Roman" panose="02020603050405020304" pitchFamily="18" charset="0"/>
              <a:cs typeface="Times New Roman" panose="02020603050405020304" pitchFamily="18" charset="0"/>
            </a:endParaRPr>
          </a:p>
          <a:p>
            <a:pPr algn="just"/>
            <a:r>
              <a:rPr lang="uz-Latn-UZ" sz="2400" dirty="0">
                <a:latin typeface="Times New Roman" panose="02020603050405020304" pitchFamily="18" charset="0"/>
                <a:cs typeface="Times New Roman" panose="02020603050405020304" pitchFamily="18" charset="0"/>
              </a:rPr>
              <a:t>Modellashtirish jarayoni ko’p mehnat va mashina vaqtini talab qilishi, oraliq ma’lumotlar olishning imkoniyati yo’qligi</a:t>
            </a:r>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p:txBody>
      </p:sp>
      <p:pic>
        <p:nvPicPr>
          <p:cNvPr id="5" name="Рисунок 4">
            <a:extLst>
              <a:ext uri="{FF2B5EF4-FFF2-40B4-BE49-F238E27FC236}">
                <a16:creationId xmlns:a16="http://schemas.microsoft.com/office/drawing/2014/main" id="{4FA7A693-0A00-494B-832D-20A0E95E5982}"/>
              </a:ext>
            </a:extLst>
          </p:cNvPr>
          <p:cNvPicPr>
            <a:picLocks noChangeAspect="1"/>
          </p:cNvPicPr>
          <p:nvPr/>
        </p:nvPicPr>
        <p:blipFill>
          <a:blip r:embed="rId2"/>
          <a:stretch>
            <a:fillRect/>
          </a:stretch>
        </p:blipFill>
        <p:spPr>
          <a:xfrm>
            <a:off x="260959" y="2021423"/>
            <a:ext cx="7859630" cy="1957262"/>
          </a:xfrm>
          <a:prstGeom prst="rect">
            <a:avLst/>
          </a:prstGeom>
        </p:spPr>
      </p:pic>
    </p:spTree>
    <p:extLst>
      <p:ext uri="{BB962C8B-B14F-4D97-AF65-F5344CB8AC3E}">
        <p14:creationId xmlns:p14="http://schemas.microsoft.com/office/powerpoint/2010/main" val="2471507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ADE0F398-BA5B-4856-B18E-1F10C91297BB}" type="slidenum">
              <a:rPr lang="en-US" smtClean="0"/>
              <a:pPr/>
              <a:t>15</a:t>
            </a:fld>
            <a:endParaRPr lang="en-US"/>
          </a:p>
        </p:txBody>
      </p:sp>
      <p:sp>
        <p:nvSpPr>
          <p:cNvPr id="3" name="Прямоугольник 2"/>
          <p:cNvSpPr/>
          <p:nvPr/>
        </p:nvSpPr>
        <p:spPr>
          <a:xfrm>
            <a:off x="457200" y="513073"/>
            <a:ext cx="7467600" cy="5831853"/>
          </a:xfrm>
          <a:prstGeom prst="rect">
            <a:avLst/>
          </a:prstGeom>
        </p:spPr>
        <p:txBody>
          <a:bodyPr wrap="square">
            <a:spAutoFit/>
          </a:bodyPr>
          <a:lstStyle/>
          <a:p>
            <a:pPr algn="just">
              <a:lnSpc>
                <a:spcPct val="150000"/>
              </a:lnSpc>
            </a:pPr>
            <a:r>
              <a:rPr lang="ms-MY" sz="2800" dirty="0">
                <a:latin typeface="Times New Roman" panose="02020603050405020304" pitchFamily="18" charset="0"/>
                <a:ea typeface="Times New Roman" panose="02020603050405020304" pitchFamily="18" charset="0"/>
                <a:cs typeface="Times New Roman" panose="02020603050405020304" pitchFamily="18" charset="0"/>
              </a:rPr>
              <a:t> 	Agar biror masalaning aniq yechimi x=4,462  va modelashtirish natijasida olingan taqribiy yechimi x0=4,437  bo’lsa,  u holda </a:t>
            </a:r>
            <a:r>
              <a:rPr lang="ru-RU" sz="2800" dirty="0">
                <a:latin typeface="Times New Roman" panose="02020603050405020304" pitchFamily="18" charset="0"/>
                <a:ea typeface="Times New Roman" panose="02020603050405020304" pitchFamily="18" charset="0"/>
                <a:cs typeface="Times New Roman" panose="02020603050405020304" pitchFamily="18" charset="0"/>
              </a:rPr>
              <a:t>а</a:t>
            </a:r>
            <a:r>
              <a:rPr lang="ms-MY" sz="2800" dirty="0">
                <a:latin typeface="Times New Roman" panose="02020603050405020304" pitchFamily="18" charset="0"/>
                <a:ea typeface="Times New Roman" panose="02020603050405020304" pitchFamily="18" charset="0"/>
                <a:cs typeface="Times New Roman" panose="02020603050405020304" pitchFamily="18" charset="0"/>
              </a:rPr>
              <a:t>bsolyut  </a:t>
            </a:r>
            <a:r>
              <a:rPr lang="ru-RU" sz="2800" dirty="0">
                <a:latin typeface="Times New Roman" panose="02020603050405020304" pitchFamily="18" charset="0"/>
                <a:ea typeface="Times New Roman" panose="02020603050405020304" pitchFamily="18" charset="0"/>
                <a:cs typeface="Times New Roman" panose="02020603050405020304" pitchFamily="18" charset="0"/>
              </a:rPr>
              <a:t>х</a:t>
            </a:r>
            <a:r>
              <a:rPr lang="ms-MY" sz="2800" dirty="0">
                <a:latin typeface="Times New Roman" panose="02020603050405020304" pitchFamily="18" charset="0"/>
                <a:ea typeface="Times New Roman" panose="02020603050405020304" pitchFamily="18" charset="0"/>
                <a:cs typeface="Times New Roman" panose="02020603050405020304" pitchFamily="18" charset="0"/>
              </a:rPr>
              <a:t>ato</a:t>
            </a:r>
          </a:p>
          <a:p>
            <a:pPr algn="ctr">
              <a:lnSpc>
                <a:spcPct val="150000"/>
              </a:lnSpc>
            </a:pPr>
            <a:r>
              <a:rPr lang="el-GR" sz="2800" dirty="0">
                <a:latin typeface="Times New Roman" panose="02020603050405020304" pitchFamily="18" charset="0"/>
                <a:cs typeface="Times New Roman" panose="02020603050405020304" pitchFamily="18" charset="0"/>
              </a:rPr>
              <a:t>Δ</a:t>
            </a:r>
            <a:r>
              <a:rPr lang="en-US" sz="2800" dirty="0">
                <a:latin typeface="Times New Roman" panose="02020603050405020304" pitchFamily="18" charset="0"/>
                <a:cs typeface="Times New Roman" panose="02020603050405020304" pitchFamily="18" charset="0"/>
              </a:rPr>
              <a:t>x=|x-x0|=|4,462-4,437|=0,025  </a:t>
            </a:r>
          </a:p>
          <a:p>
            <a:pPr algn="just">
              <a:lnSpc>
                <a:spcPct val="150000"/>
              </a:lnSpc>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nisbiy</a:t>
            </a:r>
            <a:r>
              <a:rPr lang="en-US" sz="2800" dirty="0">
                <a:latin typeface="Times New Roman" panose="02020603050405020304" pitchFamily="18" charset="0"/>
                <a:cs typeface="Times New Roman" panose="02020603050405020304" pitchFamily="18" charset="0"/>
              </a:rPr>
              <a:t>  </a:t>
            </a:r>
            <a:r>
              <a:rPr lang="ru-RU" sz="2800" dirty="0">
                <a:latin typeface="Times New Roman" panose="02020603050405020304" pitchFamily="18" charset="0"/>
                <a:cs typeface="Times New Roman" panose="02020603050405020304" pitchFamily="18" charset="0"/>
              </a:rPr>
              <a:t>х</a:t>
            </a:r>
            <a:r>
              <a:rPr lang="en-US" sz="2800" dirty="0" err="1">
                <a:latin typeface="Times New Roman" panose="02020603050405020304" pitchFamily="18" charset="0"/>
                <a:cs typeface="Times New Roman" panose="02020603050405020304" pitchFamily="18" charset="0"/>
              </a:rPr>
              <a:t>ato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esa</a:t>
            </a:r>
            <a:endParaRPr lang="en-US" sz="2800" dirty="0">
              <a:latin typeface="Times New Roman" panose="02020603050405020304" pitchFamily="18" charset="0"/>
              <a:cs typeface="Times New Roman" panose="02020603050405020304" pitchFamily="18" charset="0"/>
            </a:endParaRPr>
          </a:p>
          <a:p>
            <a:pPr algn="just">
              <a:lnSpc>
                <a:spcPct val="150000"/>
              </a:lnSpc>
            </a:pPr>
            <a:endParaRPr lang="en-US" sz="2800" dirty="0">
              <a:latin typeface="Times New Roman" panose="02020603050405020304" pitchFamily="18" charset="0"/>
              <a:cs typeface="Times New Roman" panose="02020603050405020304" pitchFamily="18" charset="0"/>
            </a:endParaRPr>
          </a:p>
          <a:p>
            <a:pPr algn="just">
              <a:lnSpc>
                <a:spcPct val="150000"/>
              </a:lnSpc>
            </a:pPr>
            <a:endParaRPr lang="en-US" sz="2800" dirty="0">
              <a:latin typeface="Times New Roman" panose="02020603050405020304" pitchFamily="18" charset="0"/>
              <a:cs typeface="Times New Roman" panose="02020603050405020304" pitchFamily="18" charset="0"/>
            </a:endParaRPr>
          </a:p>
          <a:p>
            <a:pPr algn="just">
              <a:lnSpc>
                <a:spcPct val="150000"/>
              </a:lnSpc>
            </a:pPr>
            <a:r>
              <a:rPr lang="en-US" sz="2800" dirty="0" err="1">
                <a:latin typeface="Times New Roman" panose="02020603050405020304" pitchFamily="18" charset="0"/>
                <a:cs typeface="Times New Roman" panose="02020603050405020304" pitchFamily="18" charset="0"/>
              </a:rPr>
              <a:t>ga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teng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bo’ladi</a:t>
            </a:r>
            <a:r>
              <a:rPr lang="en-US" sz="2800" dirty="0">
                <a:latin typeface="Times New Roman" panose="02020603050405020304" pitchFamily="18" charset="0"/>
                <a:cs typeface="Times New Roman" panose="02020603050405020304" pitchFamily="18" charset="0"/>
              </a:rPr>
              <a:t>.</a:t>
            </a:r>
          </a:p>
        </p:txBody>
      </p:sp>
      <p:pic>
        <p:nvPicPr>
          <p:cNvPr id="4" name="Рисунок 3">
            <a:extLst>
              <a:ext uri="{FF2B5EF4-FFF2-40B4-BE49-F238E27FC236}">
                <a16:creationId xmlns:a16="http://schemas.microsoft.com/office/drawing/2014/main" id="{83D42FD4-1B89-4809-B719-B3259DA16737}"/>
              </a:ext>
            </a:extLst>
          </p:cNvPr>
          <p:cNvPicPr>
            <a:picLocks noChangeAspect="1"/>
          </p:cNvPicPr>
          <p:nvPr/>
        </p:nvPicPr>
        <p:blipFill>
          <a:blip r:embed="rId2"/>
          <a:stretch>
            <a:fillRect/>
          </a:stretch>
        </p:blipFill>
        <p:spPr>
          <a:xfrm>
            <a:off x="1371600" y="4572000"/>
            <a:ext cx="6324600" cy="914400"/>
          </a:xfrm>
          <a:prstGeom prst="rect">
            <a:avLst/>
          </a:prstGeom>
        </p:spPr>
      </p:pic>
    </p:spTree>
    <p:extLst>
      <p:ext uri="{BB962C8B-B14F-4D97-AF65-F5344CB8AC3E}">
        <p14:creationId xmlns:p14="http://schemas.microsoft.com/office/powerpoint/2010/main" val="2134529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ADE0F398-BA5B-4856-B18E-1F10C91297BB}" type="slidenum">
              <a:rPr lang="en-US" smtClean="0"/>
              <a:pPr/>
              <a:t>16</a:t>
            </a:fld>
            <a:endParaRPr lang="en-US"/>
          </a:p>
        </p:txBody>
      </p:sp>
      <p:sp>
        <p:nvSpPr>
          <p:cNvPr id="3" name="Прямоугольник 2"/>
          <p:cNvSpPr/>
          <p:nvPr/>
        </p:nvSpPr>
        <p:spPr>
          <a:xfrm>
            <a:off x="152400" y="152400"/>
            <a:ext cx="8077200" cy="3108543"/>
          </a:xfrm>
          <a:prstGeom prst="rect">
            <a:avLst/>
          </a:prstGeom>
        </p:spPr>
        <p:txBody>
          <a:bodyPr wrap="square">
            <a:spAutoFit/>
          </a:bodyPr>
          <a:lstStyle/>
          <a:p>
            <a:pPr marL="285750" marR="71120" indent="457200" algn="just">
              <a:spcBef>
                <a:spcPts val="10"/>
              </a:spcBef>
              <a:spcAft>
                <a:spcPts val="0"/>
              </a:spcAft>
            </a:pPr>
            <a:r>
              <a:rPr lang="ms-MY" sz="2800" dirty="0">
                <a:latin typeface="Times New Roman" panose="02020603050405020304" pitchFamily="18" charset="0"/>
                <a:ea typeface="Times New Roman" panose="02020603050405020304" pitchFamily="18" charset="0"/>
              </a:rPr>
              <a:t> </a:t>
            </a:r>
            <a:r>
              <a:rPr lang="ms-MY" sz="2800" b="1" dirty="0">
                <a:latin typeface="Times New Roman" panose="02020603050405020304" pitchFamily="18" charset="0"/>
                <a:ea typeface="Times New Roman" panose="02020603050405020304" pitchFamily="18" charset="0"/>
              </a:rPr>
              <a:t>Masala. </a:t>
            </a:r>
            <a:r>
              <a:rPr lang="ms-MY" sz="2800" dirty="0">
                <a:latin typeface="Times New Roman" panose="02020603050405020304" pitchFamily="18" charset="0"/>
                <a:ea typeface="Times New Roman" panose="02020603050405020304" pitchFamily="18" charset="0"/>
              </a:rPr>
              <a:t>Maymun palma daraxtidagi bananni olmoqchi. Maymun yong’oqni qanday otganda u bananga tegadi va banan yerga tushadi?        </a:t>
            </a:r>
          </a:p>
          <a:p>
            <a:pPr marL="285750" marR="71120" indent="457200" algn="just">
              <a:spcBef>
                <a:spcPts val="10"/>
              </a:spcBef>
              <a:spcAft>
                <a:spcPts val="0"/>
              </a:spcAft>
            </a:pPr>
            <a:r>
              <a:rPr lang="ru-RU" sz="2800" dirty="0">
                <a:latin typeface="Times New Roman" panose="02020603050405020304" pitchFamily="18" charset="0"/>
                <a:ea typeface="Times New Roman" panose="02020603050405020304" pitchFamily="18" charset="0"/>
              </a:rPr>
              <a:t>М</a:t>
            </a:r>
            <a:r>
              <a:rPr lang="ms-MY" sz="2800" dirty="0">
                <a:latin typeface="Times New Roman" panose="02020603050405020304" pitchFamily="18" charset="0"/>
                <a:ea typeface="Times New Roman" panose="02020603050405020304" pitchFamily="18" charset="0"/>
              </a:rPr>
              <a:t>asalaning tahlili: </a:t>
            </a:r>
          </a:p>
          <a:p>
            <a:pPr marL="285750" marR="71120" indent="-22225" algn="just">
              <a:spcBef>
                <a:spcPts val="10"/>
              </a:spcBef>
              <a:spcAft>
                <a:spcPts val="0"/>
              </a:spcAft>
            </a:pPr>
            <a:r>
              <a:rPr lang="ms-MY" sz="2800" dirty="0">
                <a:latin typeface="Times New Roman" panose="02020603050405020304" pitchFamily="18" charset="0"/>
                <a:ea typeface="Times New Roman" panose="02020603050405020304" pitchFamily="18" charset="0"/>
              </a:rPr>
              <a:t>•Berilgan boshlangich ma’lumotlar yetarlimi? •</a:t>
            </a:r>
            <a:r>
              <a:rPr lang="ru-RU" sz="2800" dirty="0">
                <a:latin typeface="Times New Roman" panose="02020603050405020304" pitchFamily="18" charset="0"/>
                <a:ea typeface="Times New Roman" panose="02020603050405020304" pitchFamily="18" charset="0"/>
              </a:rPr>
              <a:t>М</a:t>
            </a:r>
            <a:r>
              <a:rPr lang="ms-MY" sz="2800" dirty="0">
                <a:latin typeface="Times New Roman" panose="02020603050405020304" pitchFamily="18" charset="0"/>
                <a:ea typeface="Times New Roman" panose="02020603050405020304" pitchFamily="18" charset="0"/>
              </a:rPr>
              <a:t>asala yechimga egami? </a:t>
            </a:r>
          </a:p>
          <a:p>
            <a:pPr marL="285750" marR="71120" indent="-22225" algn="just">
              <a:spcBef>
                <a:spcPts val="10"/>
              </a:spcBef>
              <a:spcAft>
                <a:spcPts val="0"/>
              </a:spcAft>
            </a:pPr>
            <a:r>
              <a:rPr lang="ms-MY" sz="2800" dirty="0">
                <a:latin typeface="Times New Roman" panose="02020603050405020304" pitchFamily="18" charset="0"/>
                <a:ea typeface="Times New Roman" panose="02020603050405020304" pitchFamily="18" charset="0"/>
              </a:rPr>
              <a:t>•Masalaning yechimi yagonami?</a:t>
            </a:r>
            <a:endParaRPr lang="en-US" sz="2800" dirty="0">
              <a:effectLst/>
              <a:latin typeface="Times New Roman" panose="02020603050405020304" pitchFamily="18" charset="0"/>
              <a:ea typeface="Times New Roman" panose="02020603050405020304" pitchFamily="18" charset="0"/>
            </a:endParaRPr>
          </a:p>
        </p:txBody>
      </p:sp>
      <p:pic>
        <p:nvPicPr>
          <p:cNvPr id="4" name="Рисунок 3">
            <a:extLst>
              <a:ext uri="{FF2B5EF4-FFF2-40B4-BE49-F238E27FC236}">
                <a16:creationId xmlns:a16="http://schemas.microsoft.com/office/drawing/2014/main" id="{C5752141-19A2-499B-9E03-BEFC04A95F65}"/>
              </a:ext>
            </a:extLst>
          </p:cNvPr>
          <p:cNvPicPr>
            <a:picLocks noChangeAspect="1"/>
          </p:cNvPicPr>
          <p:nvPr/>
        </p:nvPicPr>
        <p:blipFill>
          <a:blip r:embed="rId2"/>
          <a:stretch>
            <a:fillRect/>
          </a:stretch>
        </p:blipFill>
        <p:spPr>
          <a:xfrm>
            <a:off x="1828800" y="3260942"/>
            <a:ext cx="5133975" cy="3368457"/>
          </a:xfrm>
          <a:prstGeom prst="rect">
            <a:avLst/>
          </a:prstGeom>
        </p:spPr>
      </p:pic>
    </p:spTree>
    <p:extLst>
      <p:ext uri="{BB962C8B-B14F-4D97-AF65-F5344CB8AC3E}">
        <p14:creationId xmlns:p14="http://schemas.microsoft.com/office/powerpoint/2010/main" val="1824560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ADE0F398-BA5B-4856-B18E-1F10C91297BB}" type="slidenum">
              <a:rPr lang="en-US" smtClean="0"/>
              <a:pPr/>
              <a:t>17</a:t>
            </a:fld>
            <a:endParaRPr lang="en-US"/>
          </a:p>
        </p:txBody>
      </p:sp>
      <p:sp>
        <p:nvSpPr>
          <p:cNvPr id="3" name="Прямоугольник 2"/>
          <p:cNvSpPr/>
          <p:nvPr/>
        </p:nvSpPr>
        <p:spPr>
          <a:xfrm>
            <a:off x="457200" y="1066800"/>
            <a:ext cx="7467600" cy="5262979"/>
          </a:xfrm>
          <a:prstGeom prst="rect">
            <a:avLst/>
          </a:prstGeom>
        </p:spPr>
        <p:txBody>
          <a:bodyPr wrap="square">
            <a:spAutoFit/>
          </a:bodyPr>
          <a:lstStyle/>
          <a:p>
            <a:pPr algn="just"/>
            <a:r>
              <a:rPr lang="ms-MY" sz="2800" dirty="0">
                <a:latin typeface="Times New Roman" panose="02020603050405020304" pitchFamily="18" charset="0"/>
                <a:ea typeface="Times New Roman" panose="02020603050405020304" pitchFamily="18" charset="0"/>
              </a:rPr>
              <a:t>	</a:t>
            </a:r>
            <a:r>
              <a:rPr lang="ms-MY" sz="2800" b="1" dirty="0">
                <a:latin typeface="Times New Roman" panose="02020603050405020304" pitchFamily="18" charset="0"/>
                <a:ea typeface="Times New Roman" panose="02020603050405020304" pitchFamily="18" charset="0"/>
              </a:rPr>
              <a:t>Faraz qilamiz: </a:t>
            </a:r>
          </a:p>
          <a:p>
            <a:pPr algn="just"/>
            <a:r>
              <a:rPr lang="ms-MY" sz="2800" dirty="0">
                <a:latin typeface="Times New Roman" panose="02020603050405020304" pitchFamily="18" charset="0"/>
                <a:ea typeface="Times New Roman" panose="02020603050405020304" pitchFamily="18" charset="0"/>
              </a:rPr>
              <a:t>•Yong’oq va bananlarni materia, nuqta deb hisoblaymiz; </a:t>
            </a:r>
          </a:p>
          <a:p>
            <a:pPr algn="just"/>
            <a:r>
              <a:rPr lang="ms-MY" sz="2800" dirty="0">
                <a:latin typeface="Times New Roman" panose="02020603050405020304" pitchFamily="18" charset="0"/>
                <a:ea typeface="Times New Roman" panose="02020603050405020304" pitchFamily="18" charset="0"/>
              </a:rPr>
              <a:t>•Maymun turgan joydan palma daraxtigacha bo’lgan masofa aniq; </a:t>
            </a:r>
          </a:p>
          <a:p>
            <a:pPr algn="just"/>
            <a:r>
              <a:rPr lang="ms-MY" sz="2800" dirty="0">
                <a:latin typeface="Times New Roman" panose="02020603050405020304" pitchFamily="18" charset="0"/>
                <a:ea typeface="Times New Roman" panose="02020603050405020304" pitchFamily="18" charset="0"/>
              </a:rPr>
              <a:t>•Maymun bo’yining uzunligi aniq; </a:t>
            </a:r>
          </a:p>
          <a:p>
            <a:pPr algn="just"/>
            <a:r>
              <a:rPr lang="ms-MY" sz="2800" dirty="0">
                <a:latin typeface="Times New Roman" panose="02020603050405020304" pitchFamily="18" charset="0"/>
                <a:ea typeface="Times New Roman" panose="02020603050405020304" pitchFamily="18" charset="0"/>
              </a:rPr>
              <a:t>•Yerdan banangacha bo’lgan masofa aniq; •Yong’oq xarakatining boshlang’ich tezligi aniq; •Havo qarshiliga hisobga olinmaydi.     </a:t>
            </a:r>
          </a:p>
          <a:p>
            <a:pPr algn="just"/>
            <a:r>
              <a:rPr lang="ms-MY" sz="2800" dirty="0">
                <a:latin typeface="Times New Roman" panose="02020603050405020304" pitchFamily="18" charset="0"/>
                <a:ea typeface="Times New Roman" panose="02020603050405020304" pitchFamily="18" charset="0"/>
              </a:rPr>
              <a:t>	Berilgan ishbu shartlar asosida masalani yechish uchun yong’oqni qanday burchak ostida otish kerakligini aniqlang.</a:t>
            </a:r>
            <a:endParaRPr lang="en-US" sz="2800" dirty="0"/>
          </a:p>
        </p:txBody>
      </p:sp>
      <p:sp>
        <p:nvSpPr>
          <p:cNvPr id="4" name="Прямоугольник 3">
            <a:extLst>
              <a:ext uri="{FF2B5EF4-FFF2-40B4-BE49-F238E27FC236}">
                <a16:creationId xmlns:a16="http://schemas.microsoft.com/office/drawing/2014/main" id="{0FFC1F7F-1601-4E60-9511-901404B6D031}"/>
              </a:ext>
            </a:extLst>
          </p:cNvPr>
          <p:cNvSpPr/>
          <p:nvPr/>
        </p:nvSpPr>
        <p:spPr>
          <a:xfrm>
            <a:off x="2743200" y="45535"/>
            <a:ext cx="3365024" cy="461665"/>
          </a:xfrm>
          <a:prstGeom prst="rect">
            <a:avLst/>
          </a:prstGeom>
        </p:spPr>
        <p:txBody>
          <a:bodyPr wrap="none">
            <a:spAutoFit/>
          </a:bodyPr>
          <a:lstStyle/>
          <a:p>
            <a:pPr algn="ctr"/>
            <a:r>
              <a:rPr lang="ru-RU" sz="2400" b="1" dirty="0">
                <a:latin typeface="Times New Roman" panose="02020603050405020304" pitchFamily="18" charset="0"/>
                <a:cs typeface="Times New Roman" panose="02020603050405020304" pitchFamily="18" charset="0"/>
              </a:rPr>
              <a:t>I. </a:t>
            </a:r>
            <a:r>
              <a:rPr lang="ru-RU" sz="2400" b="1" dirty="0" err="1">
                <a:latin typeface="Times New Roman" panose="02020603050405020304" pitchFamily="18" charset="0"/>
                <a:cs typeface="Times New Roman" panose="02020603050405020304" pitchFamily="18" charset="0"/>
              </a:rPr>
              <a:t>Masalaning</a:t>
            </a:r>
            <a:r>
              <a:rPr lang="ru-RU"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qo’yilishi</a:t>
            </a:r>
            <a:r>
              <a:rPr lang="ru-RU" sz="24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215067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ADE0F398-BA5B-4856-B18E-1F10C91297BB}" type="slidenum">
              <a:rPr lang="en-US" smtClean="0"/>
              <a:pPr/>
              <a:t>18</a:t>
            </a:fld>
            <a:endParaRPr lang="en-US"/>
          </a:p>
        </p:txBody>
      </p:sp>
      <p:sp>
        <p:nvSpPr>
          <p:cNvPr id="3" name="Прямоугольник 2"/>
          <p:cNvSpPr/>
          <p:nvPr/>
        </p:nvSpPr>
        <p:spPr>
          <a:xfrm>
            <a:off x="457200" y="685800"/>
            <a:ext cx="7467600" cy="523220"/>
          </a:xfrm>
          <a:prstGeom prst="rect">
            <a:avLst/>
          </a:prstGeom>
        </p:spPr>
        <p:txBody>
          <a:bodyPr wrap="square">
            <a:spAutoFit/>
          </a:bodyPr>
          <a:lstStyle/>
          <a:p>
            <a:pPr algn="just"/>
            <a:r>
              <a:rPr lang="ms-MY" sz="2800" dirty="0">
                <a:latin typeface="Times New Roman" panose="02020603050405020304" pitchFamily="18" charset="0"/>
                <a:ea typeface="Times New Roman" panose="02020603050405020304" pitchFamily="18" charset="0"/>
              </a:rPr>
              <a:t>Grafikli model(sonli usulda):</a:t>
            </a:r>
            <a:endParaRPr lang="en-US" sz="2800" dirty="0"/>
          </a:p>
        </p:txBody>
      </p:sp>
      <p:sp>
        <p:nvSpPr>
          <p:cNvPr id="4" name="Прямоугольник 3">
            <a:extLst>
              <a:ext uri="{FF2B5EF4-FFF2-40B4-BE49-F238E27FC236}">
                <a16:creationId xmlns:a16="http://schemas.microsoft.com/office/drawing/2014/main" id="{0FFC1F7F-1601-4E60-9511-901404B6D031}"/>
              </a:ext>
            </a:extLst>
          </p:cNvPr>
          <p:cNvSpPr/>
          <p:nvPr/>
        </p:nvSpPr>
        <p:spPr>
          <a:xfrm>
            <a:off x="3285816" y="45535"/>
            <a:ext cx="2279791" cy="461665"/>
          </a:xfrm>
          <a:prstGeom prst="rect">
            <a:avLst/>
          </a:prstGeom>
        </p:spPr>
        <p:txBody>
          <a:bodyPr wrap="none">
            <a:spAutoFit/>
          </a:bodyPr>
          <a:lstStyle/>
          <a:p>
            <a:pPr algn="ctr"/>
            <a:r>
              <a:rPr lang="uz-Latn-UZ" sz="2400" b="1" dirty="0">
                <a:latin typeface="Times New Roman" panose="02020603050405020304" pitchFamily="18" charset="0"/>
                <a:cs typeface="Times New Roman" panose="02020603050405020304" pitchFamily="18" charset="0"/>
              </a:rPr>
              <a:t>II. Model tuzis</a:t>
            </a:r>
            <a:r>
              <a:rPr lang="en-US" sz="2400" b="1" dirty="0">
                <a:latin typeface="Times New Roman" panose="02020603050405020304" pitchFamily="18" charset="0"/>
                <a:cs typeface="Times New Roman" panose="02020603050405020304" pitchFamily="18" charset="0"/>
              </a:rPr>
              <a:t>h</a:t>
            </a:r>
            <a:endParaRPr lang="ru-RU" sz="2400" b="1" dirty="0">
              <a:latin typeface="Times New Roman" panose="02020603050405020304" pitchFamily="18" charset="0"/>
              <a:cs typeface="Times New Roman" panose="02020603050405020304" pitchFamily="18" charset="0"/>
            </a:endParaRPr>
          </a:p>
        </p:txBody>
      </p:sp>
      <p:pic>
        <p:nvPicPr>
          <p:cNvPr id="5" name="Рисунок 4">
            <a:extLst>
              <a:ext uri="{FF2B5EF4-FFF2-40B4-BE49-F238E27FC236}">
                <a16:creationId xmlns:a16="http://schemas.microsoft.com/office/drawing/2014/main" id="{4A8778D1-7B22-424C-931D-CD85937D148E}"/>
              </a:ext>
            </a:extLst>
          </p:cNvPr>
          <p:cNvPicPr>
            <a:picLocks noChangeAspect="1"/>
          </p:cNvPicPr>
          <p:nvPr/>
        </p:nvPicPr>
        <p:blipFill>
          <a:blip r:embed="rId2"/>
          <a:stretch>
            <a:fillRect/>
          </a:stretch>
        </p:blipFill>
        <p:spPr>
          <a:xfrm>
            <a:off x="1071562" y="1361524"/>
            <a:ext cx="6238875" cy="2390775"/>
          </a:xfrm>
          <a:prstGeom prst="rect">
            <a:avLst/>
          </a:prstGeom>
        </p:spPr>
      </p:pic>
      <p:sp>
        <p:nvSpPr>
          <p:cNvPr id="6" name="Прямоугольник 5">
            <a:extLst>
              <a:ext uri="{FF2B5EF4-FFF2-40B4-BE49-F238E27FC236}">
                <a16:creationId xmlns:a16="http://schemas.microsoft.com/office/drawing/2014/main" id="{EF9C8732-31A5-4E4D-91D1-CD74D8CBFE0E}"/>
              </a:ext>
            </a:extLst>
          </p:cNvPr>
          <p:cNvSpPr/>
          <p:nvPr/>
        </p:nvSpPr>
        <p:spPr>
          <a:xfrm>
            <a:off x="762000" y="3752299"/>
            <a:ext cx="4572000" cy="461665"/>
          </a:xfrm>
          <a:prstGeom prst="rect">
            <a:avLst/>
          </a:prstGeom>
        </p:spPr>
        <p:txBody>
          <a:bodyPr>
            <a:spAutoFit/>
          </a:bodyPr>
          <a:lstStyle/>
          <a:p>
            <a:r>
              <a:rPr lang="ru-RU" sz="2400" dirty="0" err="1">
                <a:latin typeface="Times New Roman" panose="02020603050405020304" pitchFamily="18" charset="0"/>
                <a:cs typeface="Times New Roman" panose="02020603050405020304" pitchFamily="18" charset="0"/>
              </a:rPr>
              <a:t>Matematik</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model</a:t>
            </a:r>
            <a:r>
              <a:rPr lang="ru-RU" sz="2400" dirty="0">
                <a:latin typeface="Times New Roman" panose="02020603050405020304" pitchFamily="18" charset="0"/>
                <a:cs typeface="Times New Roman" panose="02020603050405020304" pitchFamily="18" charset="0"/>
              </a:rPr>
              <a:t> </a:t>
            </a:r>
          </a:p>
        </p:txBody>
      </p:sp>
      <p:sp>
        <p:nvSpPr>
          <p:cNvPr id="7" name="Прямоугольник 6">
            <a:extLst>
              <a:ext uri="{FF2B5EF4-FFF2-40B4-BE49-F238E27FC236}">
                <a16:creationId xmlns:a16="http://schemas.microsoft.com/office/drawing/2014/main" id="{FAF41229-0227-4BB1-9562-E9FB480F25B3}"/>
              </a:ext>
            </a:extLst>
          </p:cNvPr>
          <p:cNvSpPr/>
          <p:nvPr/>
        </p:nvSpPr>
        <p:spPr>
          <a:xfrm>
            <a:off x="762000" y="5023938"/>
            <a:ext cx="4572000" cy="461665"/>
          </a:xfrm>
          <a:prstGeom prst="rect">
            <a:avLst/>
          </a:prstGeom>
        </p:spPr>
        <p:txBody>
          <a:bodyPr>
            <a:spAutoFit/>
          </a:bodyPr>
          <a:lstStyle/>
          <a:p>
            <a:r>
              <a:rPr lang="ru-RU" sz="2400" dirty="0">
                <a:latin typeface="Times New Roman" panose="02020603050405020304" pitchFamily="18" charset="0"/>
                <a:cs typeface="Times New Roman" panose="02020603050405020304" pitchFamily="18" charset="0"/>
              </a:rPr>
              <a:t>М</a:t>
            </a:r>
            <a:r>
              <a:rPr lang="uz-Latn-UZ" sz="2400" dirty="0">
                <a:latin typeface="Times New Roman" panose="02020603050405020304" pitchFamily="18" charset="0"/>
                <a:cs typeface="Times New Roman" panose="02020603050405020304" pitchFamily="18" charset="0"/>
              </a:rPr>
              <a:t>asala: agar </a:t>
            </a:r>
            <a:endParaRPr lang="ru-RU" sz="2400" dirty="0">
              <a:latin typeface="Times New Roman" panose="02020603050405020304" pitchFamily="18" charset="0"/>
              <a:cs typeface="Times New Roman" panose="02020603050405020304" pitchFamily="18" charset="0"/>
            </a:endParaRPr>
          </a:p>
        </p:txBody>
      </p:sp>
      <p:sp>
        <p:nvSpPr>
          <p:cNvPr id="8" name="Прямоугольник 7">
            <a:extLst>
              <a:ext uri="{FF2B5EF4-FFF2-40B4-BE49-F238E27FC236}">
                <a16:creationId xmlns:a16="http://schemas.microsoft.com/office/drawing/2014/main" id="{0C6D3414-BE40-4D81-9B66-9C1A869505A6}"/>
              </a:ext>
            </a:extLst>
          </p:cNvPr>
          <p:cNvSpPr/>
          <p:nvPr/>
        </p:nvSpPr>
        <p:spPr>
          <a:xfrm>
            <a:off x="762000" y="6295578"/>
            <a:ext cx="4572000" cy="461665"/>
          </a:xfrm>
          <a:prstGeom prst="rect">
            <a:avLst/>
          </a:prstGeom>
        </p:spPr>
        <p:txBody>
          <a:bodyPr>
            <a:spAutoFit/>
          </a:bodyPr>
          <a:lstStyle/>
          <a:p>
            <a:r>
              <a:rPr lang="en-US" sz="2400" dirty="0" err="1">
                <a:latin typeface="Times New Roman" panose="02020603050405020304" pitchFamily="18" charset="0"/>
                <a:cs typeface="Times New Roman" panose="02020603050405020304" pitchFamily="18" charset="0"/>
              </a:rPr>
              <a:t>bo’lsa</a:t>
            </a:r>
            <a:r>
              <a:rPr lang="en-US" sz="2400" dirty="0">
                <a:latin typeface="Times New Roman" panose="02020603050405020304" pitchFamily="18" charset="0"/>
                <a:cs typeface="Times New Roman" panose="02020603050405020304" pitchFamily="18" charset="0"/>
              </a:rPr>
              <a:t>, alpha </a:t>
            </a:r>
            <a:r>
              <a:rPr lang="en-US" sz="2400" dirty="0" err="1">
                <a:latin typeface="Times New Roman" panose="02020603050405020304" pitchFamily="18" charset="0"/>
                <a:cs typeface="Times New Roman" panose="02020603050405020304" pitchFamily="18" charset="0"/>
              </a:rPr>
              <a:t>ni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aniqlang</a:t>
            </a:r>
            <a:r>
              <a:rPr lang="en-US" sz="2400" dirty="0">
                <a:latin typeface="Times New Roman" panose="02020603050405020304" pitchFamily="18" charset="0"/>
                <a:cs typeface="Times New Roman" panose="02020603050405020304" pitchFamily="18" charset="0"/>
              </a:rPr>
              <a:t> </a:t>
            </a:r>
            <a:endParaRPr lang="ru-RU" sz="2400" dirty="0">
              <a:latin typeface="Times New Roman" panose="02020603050405020304" pitchFamily="18" charset="0"/>
              <a:cs typeface="Times New Roman" panose="02020603050405020304" pitchFamily="18" charset="0"/>
            </a:endParaRPr>
          </a:p>
        </p:txBody>
      </p:sp>
      <p:pic>
        <p:nvPicPr>
          <p:cNvPr id="9" name="Рисунок 8">
            <a:extLst>
              <a:ext uri="{FF2B5EF4-FFF2-40B4-BE49-F238E27FC236}">
                <a16:creationId xmlns:a16="http://schemas.microsoft.com/office/drawing/2014/main" id="{27F8A771-D6A6-443E-AAE8-EF16885AD3FA}"/>
              </a:ext>
            </a:extLst>
          </p:cNvPr>
          <p:cNvPicPr>
            <a:picLocks noChangeAspect="1"/>
          </p:cNvPicPr>
          <p:nvPr/>
        </p:nvPicPr>
        <p:blipFill>
          <a:blip r:embed="rId3"/>
          <a:stretch>
            <a:fillRect/>
          </a:stretch>
        </p:blipFill>
        <p:spPr>
          <a:xfrm>
            <a:off x="1524000" y="4224135"/>
            <a:ext cx="5868977" cy="799803"/>
          </a:xfrm>
          <a:prstGeom prst="rect">
            <a:avLst/>
          </a:prstGeom>
        </p:spPr>
      </p:pic>
      <p:pic>
        <p:nvPicPr>
          <p:cNvPr id="10" name="Рисунок 9">
            <a:extLst>
              <a:ext uri="{FF2B5EF4-FFF2-40B4-BE49-F238E27FC236}">
                <a16:creationId xmlns:a16="http://schemas.microsoft.com/office/drawing/2014/main" id="{635363CA-684F-49DE-9224-9F80FFFDF98A}"/>
              </a:ext>
            </a:extLst>
          </p:cNvPr>
          <p:cNvPicPr>
            <a:picLocks noChangeAspect="1"/>
          </p:cNvPicPr>
          <p:nvPr/>
        </p:nvPicPr>
        <p:blipFill>
          <a:blip r:embed="rId4"/>
          <a:stretch>
            <a:fillRect/>
          </a:stretch>
        </p:blipFill>
        <p:spPr>
          <a:xfrm>
            <a:off x="1759907" y="5478377"/>
            <a:ext cx="5479093" cy="799803"/>
          </a:xfrm>
          <a:prstGeom prst="rect">
            <a:avLst/>
          </a:prstGeom>
        </p:spPr>
      </p:pic>
    </p:spTree>
    <p:extLst>
      <p:ext uri="{BB962C8B-B14F-4D97-AF65-F5344CB8AC3E}">
        <p14:creationId xmlns:p14="http://schemas.microsoft.com/office/powerpoint/2010/main" val="834297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ADE0F398-BA5B-4856-B18E-1F10C91297BB}" type="slidenum">
              <a:rPr lang="en-US" smtClean="0"/>
              <a:pPr/>
              <a:t>19</a:t>
            </a:fld>
            <a:endParaRPr lang="en-US"/>
          </a:p>
        </p:txBody>
      </p:sp>
      <p:sp>
        <p:nvSpPr>
          <p:cNvPr id="3" name="Прямоугольник 2"/>
          <p:cNvSpPr/>
          <p:nvPr/>
        </p:nvSpPr>
        <p:spPr>
          <a:xfrm>
            <a:off x="457200" y="685800"/>
            <a:ext cx="7467600" cy="523220"/>
          </a:xfrm>
          <a:prstGeom prst="rect">
            <a:avLst/>
          </a:prstGeom>
        </p:spPr>
        <p:txBody>
          <a:bodyPr wrap="square">
            <a:spAutoFit/>
          </a:bodyPr>
          <a:lstStyle/>
          <a:p>
            <a:pPr algn="just"/>
            <a:r>
              <a:rPr lang="ru-RU" sz="2800" dirty="0">
                <a:latin typeface="Times New Roman" panose="02020603050405020304" pitchFamily="18" charset="0"/>
                <a:ea typeface="Times New Roman" panose="02020603050405020304" pitchFamily="18" charset="0"/>
              </a:rPr>
              <a:t>М</a:t>
            </a:r>
            <a:r>
              <a:rPr lang="ms-MY" sz="2800" dirty="0">
                <a:latin typeface="Times New Roman" panose="02020603050405020304" pitchFamily="18" charset="0"/>
                <a:ea typeface="Times New Roman" panose="02020603050405020304" pitchFamily="18" charset="0"/>
              </a:rPr>
              <a:t>atematik model</a:t>
            </a:r>
            <a:endParaRPr lang="en-US" sz="2800" dirty="0"/>
          </a:p>
        </p:txBody>
      </p:sp>
      <p:sp>
        <p:nvSpPr>
          <p:cNvPr id="4" name="Прямоугольник 3">
            <a:extLst>
              <a:ext uri="{FF2B5EF4-FFF2-40B4-BE49-F238E27FC236}">
                <a16:creationId xmlns:a16="http://schemas.microsoft.com/office/drawing/2014/main" id="{0FFC1F7F-1601-4E60-9511-901404B6D031}"/>
              </a:ext>
            </a:extLst>
          </p:cNvPr>
          <p:cNvSpPr/>
          <p:nvPr/>
        </p:nvSpPr>
        <p:spPr>
          <a:xfrm>
            <a:off x="3145553" y="45535"/>
            <a:ext cx="2560317" cy="461665"/>
          </a:xfrm>
          <a:prstGeom prst="rect">
            <a:avLst/>
          </a:prstGeom>
        </p:spPr>
        <p:txBody>
          <a:bodyPr wrap="none">
            <a:spAutoFit/>
          </a:bodyPr>
          <a:lstStyle/>
          <a:p>
            <a:pPr algn="ctr"/>
            <a:r>
              <a:rPr lang="uz-Latn-UZ" sz="2400" b="1" dirty="0">
                <a:latin typeface="Times New Roman" panose="02020603050405020304" pitchFamily="18" charset="0"/>
                <a:cs typeface="Times New Roman" panose="02020603050405020304" pitchFamily="18" charset="0"/>
              </a:rPr>
              <a:t>III. Model analizi </a:t>
            </a:r>
            <a:endParaRPr lang="ru-RU" sz="2400" b="1" dirty="0">
              <a:latin typeface="Times New Roman" panose="02020603050405020304" pitchFamily="18" charset="0"/>
              <a:cs typeface="Times New Roman" panose="02020603050405020304" pitchFamily="18" charset="0"/>
            </a:endParaRPr>
          </a:p>
        </p:txBody>
      </p:sp>
      <p:pic>
        <p:nvPicPr>
          <p:cNvPr id="11" name="Рисунок 10">
            <a:extLst>
              <a:ext uri="{FF2B5EF4-FFF2-40B4-BE49-F238E27FC236}">
                <a16:creationId xmlns:a16="http://schemas.microsoft.com/office/drawing/2014/main" id="{3CB0291C-2C7A-4218-A274-44ACA1892870}"/>
              </a:ext>
            </a:extLst>
          </p:cNvPr>
          <p:cNvPicPr>
            <a:picLocks noChangeAspect="1"/>
          </p:cNvPicPr>
          <p:nvPr/>
        </p:nvPicPr>
        <p:blipFill>
          <a:blip r:embed="rId2"/>
          <a:stretch>
            <a:fillRect/>
          </a:stretch>
        </p:blipFill>
        <p:spPr>
          <a:xfrm>
            <a:off x="2590800" y="1620715"/>
            <a:ext cx="3429000" cy="1503485"/>
          </a:xfrm>
          <a:prstGeom prst="rect">
            <a:avLst/>
          </a:prstGeom>
        </p:spPr>
      </p:pic>
      <p:sp>
        <p:nvSpPr>
          <p:cNvPr id="12" name="Прямоугольник 11">
            <a:extLst>
              <a:ext uri="{FF2B5EF4-FFF2-40B4-BE49-F238E27FC236}">
                <a16:creationId xmlns:a16="http://schemas.microsoft.com/office/drawing/2014/main" id="{665C3D7F-9F18-482B-938E-6B730C660FC1}"/>
              </a:ext>
            </a:extLst>
          </p:cNvPr>
          <p:cNvSpPr/>
          <p:nvPr/>
        </p:nvSpPr>
        <p:spPr>
          <a:xfrm>
            <a:off x="493658" y="3500807"/>
            <a:ext cx="7394683" cy="2677656"/>
          </a:xfrm>
          <a:prstGeom prst="rect">
            <a:avLst/>
          </a:prstGeom>
        </p:spPr>
        <p:txBody>
          <a:bodyPr wrap="square">
            <a:spAutoFit/>
          </a:bodyPr>
          <a:lstStyle/>
          <a:p>
            <a:pPr algn="just"/>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Boshlang’ich</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tezlik</a:t>
            </a:r>
            <a:r>
              <a:rPr lang="ru-RU" sz="2400" dirty="0">
                <a:latin typeface="Times New Roman" panose="02020603050405020304" pitchFamily="18" charset="0"/>
                <a:cs typeface="Times New Roman" panose="02020603050405020304" pitchFamily="18" charset="0"/>
              </a:rPr>
              <a:t>  0 </a:t>
            </a:r>
            <a:r>
              <a:rPr lang="ru-RU" sz="2400" dirty="0" err="1">
                <a:latin typeface="Times New Roman" panose="02020603050405020304" pitchFamily="18" charset="0"/>
                <a:cs typeface="Times New Roman" panose="02020603050405020304" pitchFamily="18" charset="0"/>
              </a:rPr>
              <a:t>ga</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teng</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bo’lsa</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yong’oq</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o‘z</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joyida</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qoladi</a:t>
            </a:r>
            <a:r>
              <a:rPr lang="en-US" sz="2400" dirty="0">
                <a:latin typeface="Times New Roman" panose="02020603050405020304" pitchFamily="18" charset="0"/>
                <a:cs typeface="Times New Roman" panose="02020603050405020304" pitchFamily="18" charset="0"/>
              </a:rPr>
              <a:t>;</a:t>
            </a:r>
          </a:p>
          <a:p>
            <a:pPr algn="just"/>
            <a:r>
              <a:rPr lang="ru-RU" sz="2400" dirty="0">
                <a:latin typeface="Times New Roman" panose="02020603050405020304" pitchFamily="18" charset="0"/>
                <a:cs typeface="Times New Roman" panose="02020603050405020304" pitchFamily="18" charset="0"/>
              </a:rPr>
              <a:t>• t=0 </a:t>
            </a:r>
            <a:r>
              <a:rPr lang="ru-RU" sz="2400" dirty="0" err="1">
                <a:latin typeface="Times New Roman" panose="02020603050405020304" pitchFamily="18" charset="0"/>
                <a:cs typeface="Times New Roman" panose="02020603050405020304" pitchFamily="18" charset="0"/>
              </a:rPr>
              <a:t>da</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yong’oq</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koordinatasi</a:t>
            </a:r>
            <a:r>
              <a:rPr lang="ru-RU" sz="2400" dirty="0">
                <a:latin typeface="Times New Roman" panose="02020603050405020304" pitchFamily="18" charset="0"/>
                <a:cs typeface="Times New Roman" panose="02020603050405020304" pitchFamily="18" charset="0"/>
              </a:rPr>
              <a:t> (0,</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h)</a:t>
            </a:r>
            <a:r>
              <a:rPr lang="en-US" sz="2400" dirty="0">
                <a:latin typeface="Times New Roman" panose="02020603050405020304" pitchFamily="18" charset="0"/>
                <a:cs typeface="Times New Roman" panose="02020603050405020304" pitchFamily="18" charset="0"/>
              </a:rPr>
              <a:t>;</a:t>
            </a:r>
          </a:p>
          <a:p>
            <a:pPr algn="just"/>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Yuqoriga</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tik</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otilsa</a:t>
            </a:r>
            <a:r>
              <a:rPr lang="ru-RU"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alpha</a:t>
            </a:r>
            <a:r>
              <a:rPr lang="ru-RU" sz="2400" dirty="0">
                <a:latin typeface="Times New Roman" panose="02020603050405020304" pitchFamily="18" charset="0"/>
                <a:cs typeface="Times New Roman" panose="02020603050405020304" pitchFamily="18" charset="0"/>
              </a:rPr>
              <a:t>=90</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gradus</a:t>
            </a:r>
            <a:r>
              <a:rPr lang="ru-RU"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x </a:t>
            </a:r>
            <a:r>
              <a:rPr lang="ru-RU" sz="2400" dirty="0" err="1">
                <a:latin typeface="Times New Roman" panose="02020603050405020304" pitchFamily="18" charset="0"/>
                <a:cs typeface="Times New Roman" panose="02020603050405020304" pitchFamily="18" charset="0"/>
              </a:rPr>
              <a:t>koordinata</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o’zgarmaydi</a:t>
            </a:r>
            <a:r>
              <a:rPr lang="en-US" sz="2400" dirty="0">
                <a:latin typeface="Times New Roman" panose="02020603050405020304" pitchFamily="18" charset="0"/>
                <a:cs typeface="Times New Roman" panose="02020603050405020304" pitchFamily="18" charset="0"/>
              </a:rPr>
              <a:t>;</a:t>
            </a:r>
          </a:p>
          <a:p>
            <a:pPr algn="just"/>
            <a:r>
              <a:rPr lang="ru-RU" sz="2400" dirty="0">
                <a:latin typeface="Times New Roman" panose="02020603050405020304" pitchFamily="18" charset="0"/>
                <a:cs typeface="Times New Roman" panose="02020603050405020304" pitchFamily="18" charset="0"/>
              </a:rPr>
              <a:t>• t </a:t>
            </a:r>
            <a:r>
              <a:rPr lang="ru-RU" sz="2400" dirty="0" err="1">
                <a:latin typeface="Times New Roman" panose="02020603050405020304" pitchFamily="18" charset="0"/>
                <a:cs typeface="Times New Roman" panose="02020603050405020304" pitchFamily="18" charset="0"/>
              </a:rPr>
              <a:t>ning</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qandaydir</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qiymatidan</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boshlab</a:t>
            </a:r>
            <a:r>
              <a:rPr lang="ru-RU"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y </a:t>
            </a:r>
            <a:r>
              <a:rPr lang="ru-RU" sz="2400" dirty="0" err="1">
                <a:latin typeface="Times New Roman" panose="02020603050405020304" pitchFamily="18" charset="0"/>
                <a:cs typeface="Times New Roman" panose="02020603050405020304" pitchFamily="18" charset="0"/>
              </a:rPr>
              <a:t>koordinata</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kamaya</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boshlaydi</a:t>
            </a:r>
            <a:r>
              <a:rPr lang="ru-RU"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92527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ADE0F398-BA5B-4856-B18E-1F10C91297BB}" type="slidenum">
              <a:rPr lang="en-US" smtClean="0"/>
              <a:pPr/>
              <a:t>2</a:t>
            </a:fld>
            <a:endParaRPr lang="en-US"/>
          </a:p>
        </p:txBody>
      </p:sp>
      <p:sp>
        <p:nvSpPr>
          <p:cNvPr id="3" name="Прямоугольник 2"/>
          <p:cNvSpPr/>
          <p:nvPr/>
        </p:nvSpPr>
        <p:spPr>
          <a:xfrm>
            <a:off x="762000" y="438437"/>
            <a:ext cx="7086600" cy="5981125"/>
          </a:xfrm>
          <a:prstGeom prst="rect">
            <a:avLst/>
          </a:prstGeom>
        </p:spPr>
        <p:txBody>
          <a:bodyPr wrap="square">
            <a:spAutoFit/>
          </a:bodyPr>
          <a:lstStyle/>
          <a:p>
            <a:pPr marL="1019175" marR="803275" algn="ctr">
              <a:spcBef>
                <a:spcPts val="810"/>
              </a:spcBef>
              <a:spcAft>
                <a:spcPts val="0"/>
              </a:spcAft>
            </a:pPr>
            <a:r>
              <a:rPr lang="ms-MY" sz="2800" b="1" dirty="0">
                <a:latin typeface="Times New Roman" panose="02020603050405020304" pitchFamily="18" charset="0"/>
                <a:ea typeface="Times New Roman" panose="02020603050405020304" pitchFamily="18" charset="0"/>
              </a:rPr>
              <a:t>3-mavzu: Masalalarni matematik model ko’rinishida ifodalash</a:t>
            </a:r>
          </a:p>
          <a:p>
            <a:pPr marL="1019175" marR="803275" algn="ctr">
              <a:spcBef>
                <a:spcPts val="810"/>
              </a:spcBef>
              <a:spcAft>
                <a:spcPts val="0"/>
              </a:spcAft>
            </a:pPr>
            <a:r>
              <a:rPr lang="ms-MY" sz="2800" b="1" dirty="0">
                <a:effectLst/>
                <a:latin typeface="Times New Roman" panose="02020603050405020304" pitchFamily="18" charset="0"/>
                <a:ea typeface="Times New Roman" panose="02020603050405020304" pitchFamily="18" charset="0"/>
              </a:rPr>
              <a:t>Reja:</a:t>
            </a:r>
          </a:p>
          <a:p>
            <a:pPr marR="803275" algn="just" defTabSz="7662863">
              <a:spcBef>
                <a:spcPts val="810"/>
              </a:spcBef>
              <a:spcAft>
                <a:spcPts val="0"/>
              </a:spcAft>
            </a:pPr>
            <a:r>
              <a:rPr lang="ms-MY" sz="2800" dirty="0">
                <a:latin typeface="Times New Roman" panose="02020603050405020304" pitchFamily="18" charset="0"/>
                <a:cs typeface="Times New Roman" panose="02020603050405020304" pitchFamily="18" charset="0"/>
              </a:rPr>
              <a:t>1. Axborot texnologiyalari va jarayonlarni matematik modellashtirishning asosiy maqsad va vazifalari;</a:t>
            </a:r>
          </a:p>
          <a:p>
            <a:pPr marR="803275" algn="just" defTabSz="996950">
              <a:spcBef>
                <a:spcPts val="810"/>
              </a:spcBef>
              <a:spcAft>
                <a:spcPts val="0"/>
              </a:spcAft>
            </a:pPr>
            <a:r>
              <a:rPr lang="ms-MY" sz="2800" dirty="0">
                <a:latin typeface="Times New Roman" panose="02020603050405020304" pitchFamily="18" charset="0"/>
                <a:cs typeface="Times New Roman" panose="02020603050405020304" pitchFamily="18" charset="0"/>
              </a:rPr>
              <a:t>2. Ob’ekt va model tushunchasi;</a:t>
            </a:r>
          </a:p>
          <a:p>
            <a:pPr marL="55563" marR="803275" algn="just">
              <a:spcBef>
                <a:spcPts val="810"/>
              </a:spcBef>
              <a:spcAft>
                <a:spcPts val="0"/>
              </a:spcAft>
            </a:pPr>
            <a:r>
              <a:rPr lang="ms-MY" sz="2800" dirty="0">
                <a:latin typeface="Times New Roman" panose="02020603050405020304" pitchFamily="18" charset="0"/>
                <a:cs typeface="Times New Roman" panose="02020603050405020304" pitchFamily="18" charset="0"/>
              </a:rPr>
              <a:t>3. Matematik model va modellashtirish;</a:t>
            </a:r>
          </a:p>
          <a:p>
            <a:pPr marL="55563" marR="803275" algn="just">
              <a:spcBef>
                <a:spcPts val="810"/>
              </a:spcBef>
              <a:spcAft>
                <a:spcPts val="0"/>
              </a:spcAft>
            </a:pPr>
            <a:r>
              <a:rPr lang="ms-MY" sz="2800" dirty="0">
                <a:effectLst/>
                <a:latin typeface="Times New Roman" panose="02020603050405020304" pitchFamily="18" charset="0"/>
                <a:ea typeface="Times New Roman" panose="02020603050405020304" pitchFamily="18" charset="0"/>
                <a:cs typeface="Times New Roman" panose="02020603050405020304" pitchFamily="18" charset="0"/>
              </a:rPr>
              <a:t>4. </a:t>
            </a:r>
            <a:r>
              <a:rPr lang="ms-MY" sz="2800" dirty="0">
                <a:latin typeface="Times New Roman" panose="02020603050405020304" pitchFamily="18" charset="0"/>
                <a:ea typeface="Times New Roman" panose="02020603050405020304" pitchFamily="18" charset="0"/>
                <a:cs typeface="Times New Roman" panose="02020603050405020304" pitchFamily="18" charset="0"/>
              </a:rPr>
              <a:t>Matematik modellashtirishning asosiy bosqichlari;</a:t>
            </a:r>
          </a:p>
          <a:p>
            <a:pPr marL="55563" marR="803275" algn="just">
              <a:spcBef>
                <a:spcPts val="810"/>
              </a:spcBef>
              <a:spcAft>
                <a:spcPts val="0"/>
              </a:spcAft>
            </a:pPr>
            <a:r>
              <a:rPr lang="ms-MY" sz="2800" dirty="0">
                <a:effectLst/>
                <a:latin typeface="Times New Roman" panose="02020603050405020304" pitchFamily="18" charset="0"/>
                <a:ea typeface="Times New Roman" panose="02020603050405020304" pitchFamily="18" charset="0"/>
                <a:cs typeface="Times New Roman" panose="02020603050405020304" pitchFamily="18" charset="0"/>
              </a:rPr>
              <a:t>5. </a:t>
            </a:r>
            <a:r>
              <a:rPr lang="ms-MY" sz="2800" dirty="0">
                <a:latin typeface="Times New Roman" panose="02020603050405020304" pitchFamily="18" charset="0"/>
                <a:ea typeface="Times New Roman" panose="02020603050405020304" pitchFamily="18" charset="0"/>
                <a:cs typeface="Times New Roman" panose="02020603050405020304" pitchFamily="18" charset="0"/>
              </a:rPr>
              <a:t>Modellashtirishning asosiy usullari;</a:t>
            </a:r>
          </a:p>
          <a:p>
            <a:pPr marL="55563" marR="803275" algn="just">
              <a:spcBef>
                <a:spcPts val="810"/>
              </a:spcBef>
              <a:spcAft>
                <a:spcPts val="0"/>
              </a:spcAft>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6. Masala.</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6541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ADE0F398-BA5B-4856-B18E-1F10C91297BB}" type="slidenum">
              <a:rPr lang="en-US" smtClean="0"/>
              <a:pPr/>
              <a:t>20</a:t>
            </a:fld>
            <a:endParaRPr lang="en-US"/>
          </a:p>
        </p:txBody>
      </p:sp>
      <p:sp>
        <p:nvSpPr>
          <p:cNvPr id="3" name="Прямоугольник 2"/>
          <p:cNvSpPr/>
          <p:nvPr/>
        </p:nvSpPr>
        <p:spPr>
          <a:xfrm>
            <a:off x="457200" y="685800"/>
            <a:ext cx="7467600" cy="3108543"/>
          </a:xfrm>
          <a:prstGeom prst="rect">
            <a:avLst/>
          </a:prstGeom>
        </p:spPr>
        <p:txBody>
          <a:bodyPr wrap="square">
            <a:spAutoFit/>
          </a:bodyPr>
          <a:lstStyle/>
          <a:p>
            <a:pPr algn="just"/>
            <a:r>
              <a:rPr lang="uz-Latn-UZ" sz="2800" b="1" dirty="0">
                <a:latin typeface="Times New Roman" panose="02020603050405020304" pitchFamily="18" charset="0"/>
                <a:ea typeface="Times New Roman" panose="02020603050405020304" pitchFamily="18" charset="0"/>
              </a:rPr>
              <a:t>1-usul</a:t>
            </a:r>
            <a:r>
              <a:rPr lang="en-US" sz="2800" b="1" dirty="0">
                <a:latin typeface="Times New Roman" panose="02020603050405020304" pitchFamily="18" charset="0"/>
                <a:ea typeface="Times New Roman" panose="02020603050405020304" pitchFamily="18" charset="0"/>
              </a:rPr>
              <a:t>:</a:t>
            </a:r>
            <a:r>
              <a:rPr lang="uz-Latn-UZ" sz="2800" b="1"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alpha</a:t>
            </a:r>
            <a:r>
              <a:rPr lang="uz-Latn-UZ" sz="2800" dirty="0">
                <a:latin typeface="Times New Roman" panose="02020603050405020304" pitchFamily="18" charset="0"/>
                <a:ea typeface="Times New Roman" panose="02020603050405020304" pitchFamily="18" charset="0"/>
              </a:rPr>
              <a:t> burchakni o’zgartiramiz. </a:t>
            </a:r>
            <a:r>
              <a:rPr lang="ru-RU" sz="2800" dirty="0">
                <a:latin typeface="Times New Roman" panose="02020603050405020304" pitchFamily="18" charset="0"/>
                <a:ea typeface="Times New Roman" panose="02020603050405020304" pitchFamily="18" charset="0"/>
              </a:rPr>
              <a:t>Т</a:t>
            </a:r>
            <a:r>
              <a:rPr lang="uz-Latn-UZ" sz="2800" dirty="0">
                <a:latin typeface="Times New Roman" panose="02020603050405020304" pitchFamily="18" charset="0"/>
                <a:ea typeface="Times New Roman" panose="02020603050405020304" pitchFamily="18" charset="0"/>
              </a:rPr>
              <a:t>anlangan </a:t>
            </a:r>
            <a:r>
              <a:rPr lang="en-US" sz="2800" dirty="0">
                <a:latin typeface="Times New Roman" panose="02020603050405020304" pitchFamily="18" charset="0"/>
                <a:ea typeface="Times New Roman" panose="02020603050405020304" pitchFamily="18" charset="0"/>
              </a:rPr>
              <a:t>alpha</a:t>
            </a:r>
            <a:r>
              <a:rPr lang="uz-Latn-UZ" sz="2800" dirty="0">
                <a:latin typeface="Times New Roman" panose="02020603050405020304" pitchFamily="18" charset="0"/>
                <a:ea typeface="Times New Roman" panose="02020603050405020304" pitchFamily="18" charset="0"/>
              </a:rPr>
              <a:t>  burchak uchun yong’oq xarakat grafigini quramiz. Agar yong’oq banandan baland o’tib ketsa, burchakni kamaytiramiz, aks holda  esa burchakni oshiramiz. </a:t>
            </a:r>
            <a:endParaRPr lang="en-US" sz="2800" dirty="0">
              <a:latin typeface="Times New Roman" panose="02020603050405020304" pitchFamily="18" charset="0"/>
              <a:ea typeface="Times New Roman" panose="02020603050405020304" pitchFamily="18" charset="0"/>
            </a:endParaRPr>
          </a:p>
          <a:p>
            <a:pPr algn="just"/>
            <a:r>
              <a:rPr lang="uz-Latn-UZ" sz="2800" b="1" dirty="0">
                <a:latin typeface="Times New Roman" panose="02020603050405020304" pitchFamily="18" charset="0"/>
                <a:ea typeface="Times New Roman" panose="02020603050405020304" pitchFamily="18" charset="0"/>
              </a:rPr>
              <a:t>2-usul</a:t>
            </a:r>
            <a:r>
              <a:rPr lang="en-US" sz="2800" b="1" dirty="0">
                <a:latin typeface="Times New Roman" panose="02020603050405020304" pitchFamily="18" charset="0"/>
                <a:ea typeface="Times New Roman" panose="02020603050405020304" pitchFamily="18" charset="0"/>
              </a:rPr>
              <a:t>:</a:t>
            </a:r>
            <a:r>
              <a:rPr lang="uz-Latn-UZ" sz="2800" b="1" dirty="0">
                <a:latin typeface="Times New Roman" panose="02020603050405020304" pitchFamily="18" charset="0"/>
                <a:ea typeface="Times New Roman" panose="02020603050405020304" pitchFamily="18" charset="0"/>
              </a:rPr>
              <a:t> </a:t>
            </a:r>
            <a:r>
              <a:rPr lang="uz-Latn-UZ" sz="2800" dirty="0">
                <a:latin typeface="Times New Roman" panose="02020603050405020304" pitchFamily="18" charset="0"/>
                <a:ea typeface="Times New Roman" panose="02020603050405020304" pitchFamily="18" charset="0"/>
              </a:rPr>
              <a:t>Birinchi tenglikdan yong’oq xarakati vaqtini aniqlaymiz: </a:t>
            </a:r>
            <a:endParaRPr lang="en-US" sz="2800" dirty="0"/>
          </a:p>
        </p:txBody>
      </p:sp>
      <p:sp>
        <p:nvSpPr>
          <p:cNvPr id="4" name="Прямоугольник 3">
            <a:extLst>
              <a:ext uri="{FF2B5EF4-FFF2-40B4-BE49-F238E27FC236}">
                <a16:creationId xmlns:a16="http://schemas.microsoft.com/office/drawing/2014/main" id="{0FFC1F7F-1601-4E60-9511-901404B6D031}"/>
              </a:ext>
            </a:extLst>
          </p:cNvPr>
          <p:cNvSpPr/>
          <p:nvPr/>
        </p:nvSpPr>
        <p:spPr>
          <a:xfrm>
            <a:off x="3600614" y="45535"/>
            <a:ext cx="1650195" cy="461665"/>
          </a:xfrm>
          <a:prstGeom prst="rect">
            <a:avLst/>
          </a:prstGeom>
        </p:spPr>
        <p:txBody>
          <a:bodyPr wrap="none">
            <a:spAutoFit/>
          </a:bodyPr>
          <a:lstStyle/>
          <a:p>
            <a:pPr algn="ctr"/>
            <a:r>
              <a:rPr lang="uz-Latn-UZ" sz="2400" b="1" dirty="0">
                <a:latin typeface="Times New Roman" panose="02020603050405020304" pitchFamily="18" charset="0"/>
                <a:cs typeface="Times New Roman" panose="02020603050405020304" pitchFamily="18" charset="0"/>
              </a:rPr>
              <a:t>IV. </a:t>
            </a:r>
            <a:r>
              <a:rPr lang="ru-RU" sz="2400" b="1" dirty="0">
                <a:latin typeface="Times New Roman" panose="02020603050405020304" pitchFamily="18" charset="0"/>
                <a:cs typeface="Times New Roman" panose="02020603050405020304" pitchFamily="18" charset="0"/>
              </a:rPr>
              <a:t>Т</a:t>
            </a:r>
            <a:r>
              <a:rPr lang="uz-Latn-UZ" sz="2400" b="1" dirty="0">
                <a:latin typeface="Times New Roman" panose="02020603050405020304" pitchFamily="18" charset="0"/>
                <a:cs typeface="Times New Roman" panose="02020603050405020304" pitchFamily="18" charset="0"/>
              </a:rPr>
              <a:t>ajriba</a:t>
            </a:r>
            <a:endParaRPr lang="ru-RU" sz="2400" b="1" dirty="0">
              <a:latin typeface="Times New Roman" panose="02020603050405020304" pitchFamily="18" charset="0"/>
              <a:cs typeface="Times New Roman" panose="02020603050405020304" pitchFamily="18" charset="0"/>
            </a:endParaRPr>
          </a:p>
        </p:txBody>
      </p:sp>
      <p:sp>
        <p:nvSpPr>
          <p:cNvPr id="5" name="Прямоугольник 4">
            <a:extLst>
              <a:ext uri="{FF2B5EF4-FFF2-40B4-BE49-F238E27FC236}">
                <a16:creationId xmlns:a16="http://schemas.microsoft.com/office/drawing/2014/main" id="{16C65079-60DF-417E-B20B-154ACE6E1B3D}"/>
              </a:ext>
            </a:extLst>
          </p:cNvPr>
          <p:cNvSpPr/>
          <p:nvPr/>
        </p:nvSpPr>
        <p:spPr>
          <a:xfrm>
            <a:off x="473901" y="4882999"/>
            <a:ext cx="7467600" cy="1815882"/>
          </a:xfrm>
          <a:prstGeom prst="rect">
            <a:avLst/>
          </a:prstGeom>
        </p:spPr>
        <p:txBody>
          <a:bodyPr wrap="square">
            <a:spAutoFit/>
          </a:bodyPr>
          <a:lstStyle/>
          <a:p>
            <a:pPr algn="just"/>
            <a:r>
              <a:rPr lang="en-US" sz="2800" dirty="0">
                <a:latin typeface="Times New Roman" panose="02020603050405020304" pitchFamily="18" charset="0"/>
              </a:rPr>
              <a:t>alpha</a:t>
            </a:r>
            <a:r>
              <a:rPr lang="ru-RU" sz="2800" dirty="0">
                <a:latin typeface="Times New Roman" panose="02020603050405020304" pitchFamily="18" charset="0"/>
              </a:rPr>
              <a:t> </a:t>
            </a:r>
            <a:r>
              <a:rPr lang="ru-RU" sz="2800" dirty="0" err="1">
                <a:latin typeface="Times New Roman" panose="02020603050405020304" pitchFamily="18" charset="0"/>
              </a:rPr>
              <a:t>burchakni</a:t>
            </a:r>
            <a:r>
              <a:rPr lang="ru-RU" sz="2800" dirty="0">
                <a:latin typeface="Times New Roman" panose="02020603050405020304" pitchFamily="18" charset="0"/>
              </a:rPr>
              <a:t>   </a:t>
            </a:r>
            <a:r>
              <a:rPr lang="ru-RU" sz="2800" dirty="0" err="1">
                <a:latin typeface="Times New Roman" panose="02020603050405020304" pitchFamily="18" charset="0"/>
              </a:rPr>
              <a:t>o’zgartiramiz</a:t>
            </a:r>
            <a:r>
              <a:rPr lang="ru-RU" sz="2800" dirty="0">
                <a:latin typeface="Times New Roman" panose="02020603050405020304" pitchFamily="18" charset="0"/>
              </a:rPr>
              <a:t>. </a:t>
            </a:r>
            <a:r>
              <a:rPr lang="en-US" sz="2800" dirty="0">
                <a:latin typeface="Times New Roman" panose="02020603050405020304" pitchFamily="18" charset="0"/>
              </a:rPr>
              <a:t>alpha</a:t>
            </a:r>
            <a:r>
              <a:rPr lang="ru-RU" sz="2800" dirty="0">
                <a:latin typeface="Times New Roman" panose="02020603050405020304" pitchFamily="18" charset="0"/>
              </a:rPr>
              <a:t> </a:t>
            </a:r>
            <a:r>
              <a:rPr lang="ru-RU" sz="2800" dirty="0" err="1">
                <a:latin typeface="Times New Roman" panose="02020603050405020304" pitchFamily="18" charset="0"/>
              </a:rPr>
              <a:t>qiymatiga</a:t>
            </a:r>
            <a:r>
              <a:rPr lang="ru-RU" sz="2800" dirty="0">
                <a:latin typeface="Times New Roman" panose="02020603050405020304" pitchFamily="18" charset="0"/>
              </a:rPr>
              <a:t> </a:t>
            </a:r>
            <a:r>
              <a:rPr lang="ru-RU" sz="2800" dirty="0" err="1">
                <a:latin typeface="Times New Roman" panose="02020603050405020304" pitchFamily="18" charset="0"/>
              </a:rPr>
              <a:t>mos</a:t>
            </a:r>
            <a:r>
              <a:rPr lang="ru-RU" sz="2800" dirty="0">
                <a:latin typeface="Times New Roman" panose="02020603050405020304" pitchFamily="18" charset="0"/>
              </a:rPr>
              <a:t>  t  </a:t>
            </a:r>
            <a:r>
              <a:rPr lang="ru-RU" sz="2800" dirty="0" err="1">
                <a:latin typeface="Times New Roman" panose="02020603050405020304" pitchFamily="18" charset="0"/>
              </a:rPr>
              <a:t>ni</a:t>
            </a:r>
            <a:r>
              <a:rPr lang="ru-RU" sz="2800" dirty="0">
                <a:latin typeface="Times New Roman" panose="02020603050405020304" pitchFamily="18" charset="0"/>
              </a:rPr>
              <a:t> </a:t>
            </a:r>
            <a:r>
              <a:rPr lang="ru-RU" sz="2800" dirty="0" err="1">
                <a:latin typeface="Times New Roman" panose="02020603050405020304" pitchFamily="18" charset="0"/>
              </a:rPr>
              <a:t>va</a:t>
            </a:r>
            <a:r>
              <a:rPr lang="ru-RU" sz="2800" dirty="0">
                <a:latin typeface="Times New Roman" panose="02020603050405020304" pitchFamily="18" charset="0"/>
              </a:rPr>
              <a:t> </a:t>
            </a:r>
            <a:r>
              <a:rPr lang="ru-RU" sz="2800" dirty="0" err="1">
                <a:latin typeface="Times New Roman" panose="02020603050405020304" pitchFamily="18" charset="0"/>
              </a:rPr>
              <a:t>unga</a:t>
            </a:r>
            <a:r>
              <a:rPr lang="ru-RU" sz="2800" dirty="0">
                <a:latin typeface="Times New Roman" panose="02020603050405020304" pitchFamily="18" charset="0"/>
              </a:rPr>
              <a:t> </a:t>
            </a:r>
            <a:r>
              <a:rPr lang="ru-RU" sz="2800" dirty="0" err="1">
                <a:latin typeface="Times New Roman" panose="02020603050405020304" pitchFamily="18" charset="0"/>
              </a:rPr>
              <a:t>mos</a:t>
            </a:r>
            <a:r>
              <a:rPr lang="ru-RU" sz="2800" dirty="0">
                <a:latin typeface="Times New Roman" panose="02020603050405020304" pitchFamily="18" charset="0"/>
              </a:rPr>
              <a:t> y </a:t>
            </a:r>
            <a:r>
              <a:rPr lang="ru-RU" sz="2800" dirty="0" err="1">
                <a:latin typeface="Times New Roman" panose="02020603050405020304" pitchFamily="18" charset="0"/>
              </a:rPr>
              <a:t>ni</a:t>
            </a:r>
            <a:r>
              <a:rPr lang="ru-RU" sz="2800" dirty="0">
                <a:latin typeface="Times New Roman" panose="02020603050405020304" pitchFamily="18" charset="0"/>
              </a:rPr>
              <a:t> </a:t>
            </a:r>
            <a:r>
              <a:rPr lang="ru-RU" sz="2800" dirty="0" err="1">
                <a:latin typeface="Times New Roman" panose="02020603050405020304" pitchFamily="18" charset="0"/>
              </a:rPr>
              <a:t>aniqlaymiz</a:t>
            </a:r>
            <a:r>
              <a:rPr lang="ru-RU" sz="2800" dirty="0">
                <a:latin typeface="Times New Roman" panose="02020603050405020304" pitchFamily="18" charset="0"/>
              </a:rPr>
              <a:t>. </a:t>
            </a:r>
            <a:r>
              <a:rPr lang="ru-RU" sz="2800" dirty="0" err="1">
                <a:latin typeface="Times New Roman" panose="02020603050405020304" pitchFamily="18" charset="0"/>
              </a:rPr>
              <a:t>Agar</a:t>
            </a:r>
            <a:r>
              <a:rPr lang="ru-RU" sz="2800" dirty="0">
                <a:latin typeface="Times New Roman" panose="02020603050405020304" pitchFamily="18" charset="0"/>
              </a:rPr>
              <a:t> </a:t>
            </a:r>
            <a:r>
              <a:rPr lang="ru-RU" sz="2800" dirty="0" err="1">
                <a:latin typeface="Times New Roman" panose="02020603050405020304" pitchFamily="18" charset="0"/>
              </a:rPr>
              <a:t>uning</a:t>
            </a:r>
            <a:r>
              <a:rPr lang="ru-RU" sz="2800" dirty="0">
                <a:latin typeface="Times New Roman" panose="02020603050405020304" pitchFamily="18" charset="0"/>
              </a:rPr>
              <a:t> </a:t>
            </a:r>
            <a:r>
              <a:rPr lang="ru-RU" sz="2800" dirty="0" err="1">
                <a:latin typeface="Times New Roman" panose="02020603050405020304" pitchFamily="18" charset="0"/>
              </a:rPr>
              <a:t>qiymati</a:t>
            </a:r>
            <a:r>
              <a:rPr lang="ru-RU" sz="2800" dirty="0">
                <a:latin typeface="Times New Roman" panose="02020603050405020304" pitchFamily="18" charset="0"/>
              </a:rPr>
              <a:t> H </a:t>
            </a:r>
            <a:r>
              <a:rPr lang="ru-RU" sz="2800" dirty="0" err="1">
                <a:latin typeface="Times New Roman" panose="02020603050405020304" pitchFamily="18" charset="0"/>
              </a:rPr>
              <a:t>dan</a:t>
            </a:r>
            <a:r>
              <a:rPr lang="ru-RU" sz="2800" dirty="0">
                <a:latin typeface="Times New Roman" panose="02020603050405020304" pitchFamily="18" charset="0"/>
              </a:rPr>
              <a:t> </a:t>
            </a:r>
            <a:r>
              <a:rPr lang="ru-RU" sz="2800" dirty="0" err="1">
                <a:latin typeface="Times New Roman" panose="02020603050405020304" pitchFamily="18" charset="0"/>
              </a:rPr>
              <a:t>katta</a:t>
            </a:r>
            <a:r>
              <a:rPr lang="ru-RU" sz="2800" dirty="0">
                <a:latin typeface="Times New Roman" panose="02020603050405020304" pitchFamily="18" charset="0"/>
              </a:rPr>
              <a:t> </a:t>
            </a:r>
            <a:r>
              <a:rPr lang="ru-RU" sz="2800" dirty="0" err="1">
                <a:latin typeface="Times New Roman" panose="02020603050405020304" pitchFamily="18" charset="0"/>
              </a:rPr>
              <a:t>bo’lsa</a:t>
            </a:r>
            <a:r>
              <a:rPr lang="ru-RU" sz="2800" dirty="0">
                <a:latin typeface="Times New Roman" panose="02020603050405020304" pitchFamily="18" charset="0"/>
              </a:rPr>
              <a:t>, </a:t>
            </a:r>
            <a:r>
              <a:rPr lang="ru-RU" sz="2800" dirty="0" err="1">
                <a:latin typeface="Times New Roman" panose="02020603050405020304" pitchFamily="18" charset="0"/>
              </a:rPr>
              <a:t>burchakni</a:t>
            </a:r>
            <a:r>
              <a:rPr lang="ru-RU" sz="2800" dirty="0">
                <a:latin typeface="Times New Roman" panose="02020603050405020304" pitchFamily="18" charset="0"/>
              </a:rPr>
              <a:t> </a:t>
            </a:r>
            <a:r>
              <a:rPr lang="ru-RU" sz="2800" dirty="0" err="1">
                <a:latin typeface="Times New Roman" panose="02020603050405020304" pitchFamily="18" charset="0"/>
              </a:rPr>
              <a:t>kamaytiramiz</a:t>
            </a:r>
            <a:r>
              <a:rPr lang="ru-RU" sz="2800" dirty="0">
                <a:latin typeface="Times New Roman" panose="02020603050405020304" pitchFamily="18" charset="0"/>
              </a:rPr>
              <a:t>, </a:t>
            </a:r>
            <a:r>
              <a:rPr lang="ru-RU" sz="2800" dirty="0" err="1">
                <a:latin typeface="Times New Roman" panose="02020603050405020304" pitchFamily="18" charset="0"/>
              </a:rPr>
              <a:t>kichik</a:t>
            </a:r>
            <a:r>
              <a:rPr lang="ru-RU" sz="2800" dirty="0">
                <a:latin typeface="Times New Roman" panose="02020603050405020304" pitchFamily="18" charset="0"/>
              </a:rPr>
              <a:t> </a:t>
            </a:r>
            <a:r>
              <a:rPr lang="ru-RU" sz="2800" dirty="0" err="1">
                <a:latin typeface="Times New Roman" panose="02020603050405020304" pitchFamily="18" charset="0"/>
              </a:rPr>
              <a:t>bo’lsa</a:t>
            </a:r>
            <a:r>
              <a:rPr lang="ru-RU" sz="2800" dirty="0">
                <a:latin typeface="Times New Roman" panose="02020603050405020304" pitchFamily="18" charset="0"/>
              </a:rPr>
              <a:t>, </a:t>
            </a:r>
            <a:r>
              <a:rPr lang="ru-RU" sz="2800" dirty="0" err="1">
                <a:latin typeface="Times New Roman" panose="02020603050405020304" pitchFamily="18" charset="0"/>
              </a:rPr>
              <a:t>oshiramiz</a:t>
            </a:r>
            <a:r>
              <a:rPr lang="ru-RU" sz="2800" dirty="0">
                <a:latin typeface="Times New Roman" panose="02020603050405020304" pitchFamily="18" charset="0"/>
              </a:rPr>
              <a:t>. </a:t>
            </a:r>
          </a:p>
        </p:txBody>
      </p:sp>
      <p:pic>
        <p:nvPicPr>
          <p:cNvPr id="6" name="Рисунок 5">
            <a:extLst>
              <a:ext uri="{FF2B5EF4-FFF2-40B4-BE49-F238E27FC236}">
                <a16:creationId xmlns:a16="http://schemas.microsoft.com/office/drawing/2014/main" id="{29DA3F99-B9EE-4D0E-A80D-F979D605E5E1}"/>
              </a:ext>
            </a:extLst>
          </p:cNvPr>
          <p:cNvPicPr>
            <a:picLocks noChangeAspect="1"/>
          </p:cNvPicPr>
          <p:nvPr/>
        </p:nvPicPr>
        <p:blipFill>
          <a:blip r:embed="rId2"/>
          <a:stretch>
            <a:fillRect/>
          </a:stretch>
        </p:blipFill>
        <p:spPr>
          <a:xfrm>
            <a:off x="2362200" y="3794343"/>
            <a:ext cx="5062528" cy="822516"/>
          </a:xfrm>
          <a:prstGeom prst="rect">
            <a:avLst/>
          </a:prstGeom>
        </p:spPr>
      </p:pic>
    </p:spTree>
    <p:extLst>
      <p:ext uri="{BB962C8B-B14F-4D97-AF65-F5344CB8AC3E}">
        <p14:creationId xmlns:p14="http://schemas.microsoft.com/office/powerpoint/2010/main" val="924595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ADE0F398-BA5B-4856-B18E-1F10C91297BB}" type="slidenum">
              <a:rPr lang="en-US" smtClean="0"/>
              <a:pPr/>
              <a:t>21</a:t>
            </a:fld>
            <a:endParaRPr lang="en-US"/>
          </a:p>
        </p:txBody>
      </p:sp>
      <p:sp>
        <p:nvSpPr>
          <p:cNvPr id="3" name="Прямоугольник 2"/>
          <p:cNvSpPr/>
          <p:nvPr/>
        </p:nvSpPr>
        <p:spPr>
          <a:xfrm>
            <a:off x="304800" y="1295400"/>
            <a:ext cx="7924800" cy="3911135"/>
          </a:xfrm>
          <a:prstGeom prst="rect">
            <a:avLst/>
          </a:prstGeom>
        </p:spPr>
        <p:txBody>
          <a:bodyPr wrap="square">
            <a:spAutoFit/>
          </a:bodyPr>
          <a:lstStyle/>
          <a:p>
            <a:pPr algn="just">
              <a:lnSpc>
                <a:spcPct val="150000"/>
              </a:lnSpc>
            </a:pPr>
            <a:r>
              <a:rPr lang="uz-Latn-UZ" sz="2400" dirty="0">
                <a:latin typeface="Times New Roman" panose="02020603050405020304" pitchFamily="18" charset="0"/>
                <a:ea typeface="Times New Roman" panose="02020603050405020304" pitchFamily="18" charset="0"/>
              </a:rPr>
              <a:t>1.Maymun har doim bananni urib tushiradimi? </a:t>
            </a:r>
            <a:endParaRPr lang="en-US" sz="2400" dirty="0">
              <a:latin typeface="Times New Roman" panose="02020603050405020304" pitchFamily="18" charset="0"/>
              <a:ea typeface="Times New Roman" panose="02020603050405020304" pitchFamily="18" charset="0"/>
            </a:endParaRPr>
          </a:p>
          <a:p>
            <a:pPr algn="just">
              <a:lnSpc>
                <a:spcPct val="150000"/>
              </a:lnSpc>
            </a:pPr>
            <a:r>
              <a:rPr lang="uz-Latn-UZ" sz="2400" dirty="0">
                <a:latin typeface="Times New Roman" panose="02020603050405020304" pitchFamily="18" charset="0"/>
                <a:ea typeface="Times New Roman" panose="02020603050405020304" pitchFamily="18" charset="0"/>
              </a:rPr>
              <a:t>2.Agar maymun yong’oqni har xil kuch(har xil boshlang’ich tezlik) da otsa nima o’zgaradi? </a:t>
            </a:r>
            <a:endParaRPr lang="en-US" sz="2400" dirty="0">
              <a:latin typeface="Times New Roman" panose="02020603050405020304" pitchFamily="18" charset="0"/>
              <a:ea typeface="Times New Roman" panose="02020603050405020304" pitchFamily="18" charset="0"/>
            </a:endParaRPr>
          </a:p>
          <a:p>
            <a:pPr algn="just">
              <a:lnSpc>
                <a:spcPct val="150000"/>
              </a:lnSpc>
            </a:pPr>
            <a:r>
              <a:rPr lang="uz-Latn-UZ" sz="2400" dirty="0">
                <a:latin typeface="Times New Roman" panose="02020603050405020304" pitchFamily="18" charset="0"/>
                <a:ea typeface="Times New Roman" panose="02020603050405020304" pitchFamily="18" charset="0"/>
              </a:rPr>
              <a:t>3.Agar banan va yong’oqni material nuqta emas deb hisoblasak, nimalar o’zgaradi? </a:t>
            </a:r>
            <a:endParaRPr lang="en-US" sz="2400" dirty="0">
              <a:latin typeface="Times New Roman" panose="02020603050405020304" pitchFamily="18" charset="0"/>
              <a:ea typeface="Times New Roman" panose="02020603050405020304" pitchFamily="18" charset="0"/>
            </a:endParaRPr>
          </a:p>
          <a:p>
            <a:pPr algn="just">
              <a:lnSpc>
                <a:spcPct val="150000"/>
              </a:lnSpc>
            </a:pPr>
            <a:r>
              <a:rPr lang="uz-Latn-UZ" sz="2400" dirty="0">
                <a:latin typeface="Times New Roman" panose="02020603050405020304" pitchFamily="18" charset="0"/>
                <a:ea typeface="Times New Roman" panose="02020603050405020304" pitchFamily="18" charset="0"/>
              </a:rPr>
              <a:t>4.Agar havo qarshiligini hisobga olsak, nima o’zgaradi? </a:t>
            </a:r>
            <a:endParaRPr lang="en-US" sz="2400" dirty="0">
              <a:latin typeface="Times New Roman" panose="02020603050405020304" pitchFamily="18" charset="0"/>
              <a:ea typeface="Times New Roman" panose="02020603050405020304" pitchFamily="18" charset="0"/>
            </a:endParaRPr>
          </a:p>
          <a:p>
            <a:pPr algn="just">
              <a:lnSpc>
                <a:spcPct val="150000"/>
              </a:lnSpc>
            </a:pPr>
            <a:r>
              <a:rPr lang="uz-Latn-UZ" sz="2400" dirty="0">
                <a:latin typeface="Times New Roman" panose="02020603050405020304" pitchFamily="18" charset="0"/>
                <a:ea typeface="Times New Roman" panose="02020603050405020304" pitchFamily="18" charset="0"/>
              </a:rPr>
              <a:t>5.Agar daraxt tebranib turgan bo’lsa, nima o’zgaradi?</a:t>
            </a:r>
            <a:endParaRPr lang="en-US" sz="2400" dirty="0"/>
          </a:p>
        </p:txBody>
      </p:sp>
      <p:sp>
        <p:nvSpPr>
          <p:cNvPr id="4" name="Прямоугольник 3">
            <a:extLst>
              <a:ext uri="{FF2B5EF4-FFF2-40B4-BE49-F238E27FC236}">
                <a16:creationId xmlns:a16="http://schemas.microsoft.com/office/drawing/2014/main" id="{0FFC1F7F-1601-4E60-9511-901404B6D031}"/>
              </a:ext>
            </a:extLst>
          </p:cNvPr>
          <p:cNvSpPr/>
          <p:nvPr/>
        </p:nvSpPr>
        <p:spPr>
          <a:xfrm>
            <a:off x="3147348" y="45535"/>
            <a:ext cx="2556727" cy="461665"/>
          </a:xfrm>
          <a:prstGeom prst="rect">
            <a:avLst/>
          </a:prstGeom>
        </p:spPr>
        <p:txBody>
          <a:bodyPr wrap="none">
            <a:spAutoFit/>
          </a:bodyPr>
          <a:lstStyle/>
          <a:p>
            <a:pPr algn="ctr"/>
            <a:r>
              <a:rPr lang="uz-Latn-UZ" sz="2400" b="1" dirty="0">
                <a:latin typeface="Times New Roman" panose="02020603050405020304" pitchFamily="18" charset="0"/>
                <a:cs typeface="Times New Roman" panose="02020603050405020304" pitchFamily="18" charset="0"/>
              </a:rPr>
              <a:t>V. Natijalar tahlili</a:t>
            </a:r>
            <a:endParaRPr lang="ru-RU"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6791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A2ED2E4C-1185-4AA8-AD2E-89837476253E}"/>
              </a:ext>
            </a:extLst>
          </p:cNvPr>
          <p:cNvSpPr>
            <a:spLocks noGrp="1"/>
          </p:cNvSpPr>
          <p:nvPr>
            <p:ph type="sldNum" sz="quarter" idx="12"/>
          </p:nvPr>
        </p:nvSpPr>
        <p:spPr/>
        <p:txBody>
          <a:bodyPr/>
          <a:lstStyle/>
          <a:p>
            <a:fld id="{ADE0F398-BA5B-4856-B18E-1F10C91297BB}" type="slidenum">
              <a:rPr lang="en-US" smtClean="0"/>
              <a:pPr/>
              <a:t>22</a:t>
            </a:fld>
            <a:endParaRPr lang="en-US"/>
          </a:p>
        </p:txBody>
      </p:sp>
      <p:pic>
        <p:nvPicPr>
          <p:cNvPr id="3" name="Рисунок 2">
            <a:extLst>
              <a:ext uri="{FF2B5EF4-FFF2-40B4-BE49-F238E27FC236}">
                <a16:creationId xmlns:a16="http://schemas.microsoft.com/office/drawing/2014/main" id="{87882FA0-5EF9-4DA2-A367-4C2460399D92}"/>
              </a:ext>
            </a:extLst>
          </p:cNvPr>
          <p:cNvPicPr>
            <a:picLocks noChangeAspect="1"/>
          </p:cNvPicPr>
          <p:nvPr/>
        </p:nvPicPr>
        <p:blipFill>
          <a:blip r:embed="rId2"/>
          <a:stretch>
            <a:fillRect/>
          </a:stretch>
        </p:blipFill>
        <p:spPr>
          <a:xfrm>
            <a:off x="381000" y="609600"/>
            <a:ext cx="7905504" cy="5745854"/>
          </a:xfrm>
          <a:prstGeom prst="rect">
            <a:avLst/>
          </a:prstGeom>
        </p:spPr>
      </p:pic>
    </p:spTree>
    <p:extLst>
      <p:ext uri="{BB962C8B-B14F-4D97-AF65-F5344CB8AC3E}">
        <p14:creationId xmlns:p14="http://schemas.microsoft.com/office/powerpoint/2010/main" val="533895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ADE0F398-BA5B-4856-B18E-1F10C91297BB}" type="slidenum">
              <a:rPr lang="en-US" smtClean="0"/>
              <a:pPr/>
              <a:t>23</a:t>
            </a:fld>
            <a:endParaRPr lang="en-US"/>
          </a:p>
        </p:txBody>
      </p:sp>
      <p:sp>
        <p:nvSpPr>
          <p:cNvPr id="4" name="Прямоугольник 3">
            <a:extLst>
              <a:ext uri="{FF2B5EF4-FFF2-40B4-BE49-F238E27FC236}">
                <a16:creationId xmlns:a16="http://schemas.microsoft.com/office/drawing/2014/main" id="{0FFC1F7F-1601-4E60-9511-901404B6D031}"/>
              </a:ext>
            </a:extLst>
          </p:cNvPr>
          <p:cNvSpPr/>
          <p:nvPr/>
        </p:nvSpPr>
        <p:spPr>
          <a:xfrm>
            <a:off x="3071819" y="45535"/>
            <a:ext cx="2707794" cy="461665"/>
          </a:xfrm>
          <a:prstGeom prst="rect">
            <a:avLst/>
          </a:prstGeom>
        </p:spPr>
        <p:txBody>
          <a:bodyPr wrap="none">
            <a:spAutoFit/>
          </a:bodyPr>
          <a:lstStyle/>
          <a:p>
            <a:pPr algn="ctr"/>
            <a:r>
              <a:rPr lang="en-US" sz="2400" b="1" dirty="0" err="1">
                <a:latin typeface="Times New Roman" panose="02020603050405020304" pitchFamily="18" charset="0"/>
                <a:cs typeface="Times New Roman" panose="02020603050405020304" pitchFamily="18" charset="0"/>
              </a:rPr>
              <a:t>Dasturlash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asoslari</a:t>
            </a:r>
            <a:endParaRPr lang="ru-RU" sz="2400" b="1" dirty="0">
              <a:latin typeface="Times New Roman" panose="02020603050405020304" pitchFamily="18" charset="0"/>
              <a:cs typeface="Times New Roman" panose="02020603050405020304" pitchFamily="18" charset="0"/>
            </a:endParaRPr>
          </a:p>
        </p:txBody>
      </p:sp>
      <p:graphicFrame>
        <p:nvGraphicFramePr>
          <p:cNvPr id="5" name="Таблица 4">
            <a:extLst>
              <a:ext uri="{FF2B5EF4-FFF2-40B4-BE49-F238E27FC236}">
                <a16:creationId xmlns:a16="http://schemas.microsoft.com/office/drawing/2014/main" id="{2A1B6B3F-6770-4AC3-B0F9-C36900D6ABB9}"/>
              </a:ext>
            </a:extLst>
          </p:cNvPr>
          <p:cNvGraphicFramePr>
            <a:graphicFrameLocks noGrp="1"/>
          </p:cNvGraphicFramePr>
          <p:nvPr>
            <p:extLst>
              <p:ext uri="{D42A27DB-BD31-4B8C-83A1-F6EECF244321}">
                <p14:modId xmlns:p14="http://schemas.microsoft.com/office/powerpoint/2010/main" val="1080725275"/>
              </p:ext>
            </p:extLst>
          </p:nvPr>
        </p:nvGraphicFramePr>
        <p:xfrm>
          <a:off x="63571" y="976268"/>
          <a:ext cx="8318429" cy="5500731"/>
        </p:xfrm>
        <a:graphic>
          <a:graphicData uri="http://schemas.openxmlformats.org/drawingml/2006/table">
            <a:tbl>
              <a:tblPr firstRow="1" firstCol="1" bandRow="1">
                <a:tableStyleId>{5C22544A-7EE6-4342-B048-85BDC9FD1C3A}</a:tableStyleId>
              </a:tblPr>
              <a:tblGrid>
                <a:gridCol w="729045">
                  <a:extLst>
                    <a:ext uri="{9D8B030D-6E8A-4147-A177-3AD203B41FA5}">
                      <a16:colId xmlns:a16="http://schemas.microsoft.com/office/drawing/2014/main" val="3971534086"/>
                    </a:ext>
                  </a:extLst>
                </a:gridCol>
                <a:gridCol w="3289179">
                  <a:extLst>
                    <a:ext uri="{9D8B030D-6E8A-4147-A177-3AD203B41FA5}">
                      <a16:colId xmlns:a16="http://schemas.microsoft.com/office/drawing/2014/main" val="1164227724"/>
                    </a:ext>
                  </a:extLst>
                </a:gridCol>
                <a:gridCol w="4300205">
                  <a:extLst>
                    <a:ext uri="{9D8B030D-6E8A-4147-A177-3AD203B41FA5}">
                      <a16:colId xmlns:a16="http://schemas.microsoft.com/office/drawing/2014/main" val="2913750914"/>
                    </a:ext>
                  </a:extLst>
                </a:gridCol>
              </a:tblGrid>
              <a:tr h="733431">
                <a:tc>
                  <a:txBody>
                    <a:bodyPr/>
                    <a:lstStyle/>
                    <a:p>
                      <a:pPr algn="ctr">
                        <a:lnSpc>
                          <a:spcPct val="100000"/>
                        </a:lnSpc>
                        <a:spcAft>
                          <a:spcPts val="0"/>
                        </a:spcAft>
                      </a:pPr>
                      <a:r>
                        <a:rPr lang="uz-Latn-UZ" sz="2000">
                          <a:effectLst/>
                          <a:latin typeface="Times New Roman" panose="02020603050405020304" pitchFamily="18" charset="0"/>
                          <a:cs typeface="Times New Roman" panose="02020603050405020304" pitchFamily="18" charset="0"/>
                        </a:rPr>
                        <a:t>Belgi</a:t>
                      </a:r>
                      <a:endParaRPr lang="ru-RU"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cell3D prstMaterial="dkEdge">
                      <a:bevel prst="coolSlant"/>
                      <a:lightRig rig="flood" dir="t"/>
                    </a:cell3D>
                  </a:tcPr>
                </a:tc>
                <a:tc>
                  <a:txBody>
                    <a:bodyPr/>
                    <a:lstStyle/>
                    <a:p>
                      <a:pPr algn="ctr">
                        <a:lnSpc>
                          <a:spcPct val="100000"/>
                        </a:lnSpc>
                        <a:spcAft>
                          <a:spcPts val="0"/>
                        </a:spcAft>
                      </a:pPr>
                      <a:r>
                        <a:rPr lang="uz-Latn-UZ" sz="2000">
                          <a:effectLst/>
                          <a:latin typeface="Times New Roman" panose="02020603050405020304" pitchFamily="18" charset="0"/>
                          <a:cs typeface="Times New Roman" panose="02020603050405020304" pitchFamily="18" charset="0"/>
                        </a:rPr>
                        <a:t>Nomi</a:t>
                      </a:r>
                      <a:endParaRPr lang="ru-RU"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cell3D prstMaterial="dkEdge">
                      <a:bevel prst="coolSlant"/>
                      <a:lightRig rig="flood" dir="t"/>
                    </a:cell3D>
                  </a:tcPr>
                </a:tc>
                <a:tc>
                  <a:txBody>
                    <a:bodyPr/>
                    <a:lstStyle/>
                    <a:p>
                      <a:pPr algn="ctr">
                        <a:lnSpc>
                          <a:spcPct val="100000"/>
                        </a:lnSpc>
                        <a:spcAft>
                          <a:spcPts val="0"/>
                        </a:spcAft>
                      </a:pPr>
                      <a:r>
                        <a:rPr lang="uz-Latn-UZ" sz="2000" dirty="0">
                          <a:effectLst/>
                          <a:latin typeface="Times New Roman" panose="02020603050405020304" pitchFamily="18" charset="0"/>
                          <a:cs typeface="Times New Roman" panose="02020603050405020304" pitchFamily="18" charset="0"/>
                        </a:rPr>
                        <a:t>Tavsifi</a:t>
                      </a: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cell3D prstMaterial="dkEdge">
                      <a:bevel prst="coolSlant"/>
                      <a:lightRig rig="flood" dir="t"/>
                    </a:cell3D>
                  </a:tcPr>
                </a:tc>
                <a:extLst>
                  <a:ext uri="{0D108BD9-81ED-4DB2-BD59-A6C34878D82A}">
                    <a16:rowId xmlns:a16="http://schemas.microsoft.com/office/drawing/2014/main" val="1698257288"/>
                  </a:ext>
                </a:extLst>
              </a:tr>
              <a:tr h="733431">
                <a:tc>
                  <a:txBody>
                    <a:bodyPr/>
                    <a:lstStyle/>
                    <a:p>
                      <a:pPr algn="ctr">
                        <a:lnSpc>
                          <a:spcPct val="100000"/>
                        </a:lnSpc>
                        <a:spcAft>
                          <a:spcPts val="0"/>
                        </a:spcAft>
                      </a:pPr>
                      <a:r>
                        <a:rPr lang="uz-Latn-UZ" sz="2000" dirty="0">
                          <a:effectLst/>
                          <a:latin typeface="Courier New" panose="02070309020205020404" pitchFamily="49" charset="0"/>
                          <a:cs typeface="Courier New" panose="02070309020205020404" pitchFamily="49" charset="0"/>
                        </a:rPr>
                        <a:t>#</a:t>
                      </a:r>
                      <a:endParaRPr lang="ru-RU" sz="20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cell3D prstMaterial="dkEdge">
                      <a:bevel prst="coolSlant"/>
                      <a:lightRig rig="flood" dir="t"/>
                    </a:cell3D>
                  </a:tcPr>
                </a:tc>
                <a:tc>
                  <a:txBody>
                    <a:bodyPr/>
                    <a:lstStyle/>
                    <a:p>
                      <a:pPr algn="l">
                        <a:lnSpc>
                          <a:spcPct val="100000"/>
                        </a:lnSpc>
                        <a:spcAft>
                          <a:spcPts val="0"/>
                        </a:spcAft>
                      </a:pPr>
                      <a:r>
                        <a:rPr lang="uz-Latn-UZ" sz="2000" dirty="0">
                          <a:effectLst/>
                          <a:latin typeface="Times New Roman" panose="02020603050405020304" pitchFamily="18" charset="0"/>
                          <a:cs typeface="Times New Roman" panose="02020603050405020304" pitchFamily="18" charset="0"/>
                        </a:rPr>
                        <a:t>Funt sterling belgisi</a:t>
                      </a: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cell3D prstMaterial="dkEdge">
                      <a:bevel prst="coolSlant"/>
                      <a:lightRig rig="flood" dir="t"/>
                    </a:cell3D>
                  </a:tcPr>
                </a:tc>
                <a:tc>
                  <a:txBody>
                    <a:bodyPr/>
                    <a:lstStyle/>
                    <a:p>
                      <a:pPr algn="l">
                        <a:lnSpc>
                          <a:spcPct val="100000"/>
                        </a:lnSpc>
                        <a:spcAft>
                          <a:spcPts val="0"/>
                        </a:spcAft>
                      </a:pPr>
                      <a:r>
                        <a:rPr lang="uz-Latn-UZ" sz="2000">
                          <a:effectLst/>
                          <a:latin typeface="Times New Roman" panose="02020603050405020304" pitchFamily="18" charset="0"/>
                          <a:cs typeface="Times New Roman" panose="02020603050405020304" pitchFamily="18" charset="0"/>
                        </a:rPr>
                        <a:t>Preprotsessor direktivasini belgilash uchun #include da foydaniladi.</a:t>
                      </a:r>
                      <a:endParaRPr lang="ru-RU"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cell3D prstMaterial="dkEdge">
                      <a:bevel prst="coolSlant"/>
                      <a:lightRig rig="flood" dir="t"/>
                    </a:cell3D>
                  </a:tcPr>
                </a:tc>
                <a:extLst>
                  <a:ext uri="{0D108BD9-81ED-4DB2-BD59-A6C34878D82A}">
                    <a16:rowId xmlns:a16="http://schemas.microsoft.com/office/drawing/2014/main" val="1885483414"/>
                  </a:ext>
                </a:extLst>
              </a:tr>
              <a:tr h="733431">
                <a:tc>
                  <a:txBody>
                    <a:bodyPr/>
                    <a:lstStyle/>
                    <a:p>
                      <a:pPr algn="ctr">
                        <a:lnSpc>
                          <a:spcPct val="100000"/>
                        </a:lnSpc>
                        <a:spcAft>
                          <a:spcPts val="0"/>
                        </a:spcAft>
                      </a:pPr>
                      <a:r>
                        <a:rPr lang="uz-Latn-UZ" sz="2000" dirty="0">
                          <a:effectLst/>
                          <a:latin typeface="Courier New" panose="02070309020205020404" pitchFamily="49" charset="0"/>
                          <a:cs typeface="Courier New" panose="02070309020205020404" pitchFamily="49" charset="0"/>
                        </a:rPr>
                        <a:t>&lt;&gt; </a:t>
                      </a:r>
                      <a:endParaRPr lang="ru-RU" sz="20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cell3D prstMaterial="dkEdge">
                      <a:bevel prst="coolSlant"/>
                      <a:lightRig rig="flood" dir="t"/>
                    </a:cell3D>
                  </a:tcPr>
                </a:tc>
                <a:tc>
                  <a:txBody>
                    <a:bodyPr/>
                    <a:lstStyle/>
                    <a:p>
                      <a:pPr algn="l">
                        <a:lnSpc>
                          <a:spcPct val="100000"/>
                        </a:lnSpc>
                        <a:spcAft>
                          <a:spcPts val="0"/>
                        </a:spcAft>
                      </a:pPr>
                      <a:r>
                        <a:rPr lang="uz-Latn-UZ" sz="2000" dirty="0">
                          <a:effectLst/>
                          <a:latin typeface="Times New Roman" panose="02020603050405020304" pitchFamily="18" charset="0"/>
                          <a:cs typeface="Times New Roman" panose="02020603050405020304" pitchFamily="18" charset="0"/>
                        </a:rPr>
                        <a:t>Ochilgan va yopilgan burchakli qavs</a:t>
                      </a: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cell3D prstMaterial="dkEdge">
                      <a:bevel prst="coolSlant"/>
                      <a:lightRig rig="flood" dir="t"/>
                    </a:cell3D>
                  </a:tcPr>
                </a:tc>
                <a:tc>
                  <a:txBody>
                    <a:bodyPr/>
                    <a:lstStyle/>
                    <a:p>
                      <a:pPr algn="l">
                        <a:lnSpc>
                          <a:spcPct val="100000"/>
                        </a:lnSpc>
                        <a:spcAft>
                          <a:spcPts val="0"/>
                        </a:spcAft>
                      </a:pPr>
                      <a:r>
                        <a:rPr lang="uz-Latn-UZ" sz="2000" dirty="0">
                          <a:effectLst/>
                          <a:latin typeface="Times New Roman" panose="02020603050405020304" pitchFamily="18" charset="0"/>
                          <a:cs typeface="Times New Roman" panose="02020603050405020304" pitchFamily="18" charset="0"/>
                        </a:rPr>
                        <a:t>#include bilan foydalanilganda kutubxona fayl nomini biriktiradi.</a:t>
                      </a: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cell3D prstMaterial="dkEdge">
                      <a:bevel prst="coolSlant"/>
                      <a:lightRig rig="flood" dir="t"/>
                    </a:cell3D>
                  </a:tcPr>
                </a:tc>
                <a:extLst>
                  <a:ext uri="{0D108BD9-81ED-4DB2-BD59-A6C34878D82A}">
                    <a16:rowId xmlns:a16="http://schemas.microsoft.com/office/drawing/2014/main" val="3240008511"/>
                  </a:ext>
                </a:extLst>
              </a:tr>
              <a:tr h="733431">
                <a:tc>
                  <a:txBody>
                    <a:bodyPr/>
                    <a:lstStyle/>
                    <a:p>
                      <a:pPr algn="ctr">
                        <a:lnSpc>
                          <a:spcPct val="100000"/>
                        </a:lnSpc>
                        <a:spcAft>
                          <a:spcPts val="0"/>
                        </a:spcAft>
                      </a:pPr>
                      <a:r>
                        <a:rPr lang="uz-Latn-UZ" sz="2000" dirty="0">
                          <a:effectLst/>
                          <a:latin typeface="Courier New" panose="02070309020205020404" pitchFamily="49" charset="0"/>
                          <a:cs typeface="Courier New" panose="02070309020205020404" pitchFamily="49" charset="0"/>
                        </a:rPr>
                        <a:t>()</a:t>
                      </a:r>
                      <a:endParaRPr lang="ru-RU" sz="20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cell3D prstMaterial="dkEdge">
                      <a:bevel prst="coolSlant"/>
                      <a:lightRig rig="flood" dir="t"/>
                    </a:cell3D>
                  </a:tcPr>
                </a:tc>
                <a:tc>
                  <a:txBody>
                    <a:bodyPr/>
                    <a:lstStyle/>
                    <a:p>
                      <a:pPr algn="l">
                        <a:lnSpc>
                          <a:spcPct val="100000"/>
                        </a:lnSpc>
                        <a:spcAft>
                          <a:spcPts val="0"/>
                        </a:spcAft>
                      </a:pPr>
                      <a:r>
                        <a:rPr lang="uz-Latn-UZ" sz="2000" dirty="0">
                          <a:effectLst/>
                          <a:latin typeface="Times New Roman" panose="02020603050405020304" pitchFamily="18" charset="0"/>
                          <a:cs typeface="Times New Roman" panose="02020603050405020304" pitchFamily="18" charset="0"/>
                        </a:rPr>
                        <a:t>Ochilgan va yopilgan  aylana qavs</a:t>
                      </a: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cell3D prstMaterial="dkEdge">
                      <a:bevel prst="coolSlant"/>
                      <a:lightRig rig="flood" dir="t"/>
                    </a:cell3D>
                  </a:tcPr>
                </a:tc>
                <a:tc>
                  <a:txBody>
                    <a:bodyPr/>
                    <a:lstStyle/>
                    <a:p>
                      <a:pPr algn="l">
                        <a:lnSpc>
                          <a:spcPct val="100000"/>
                        </a:lnSpc>
                        <a:spcAft>
                          <a:spcPts val="0"/>
                        </a:spcAft>
                      </a:pPr>
                      <a:r>
                        <a:rPr lang="uz-Latn-UZ" sz="2000" dirty="0">
                          <a:effectLst/>
                          <a:latin typeface="Times New Roman" panose="02020603050405020304" pitchFamily="18" charset="0"/>
                          <a:cs typeface="Times New Roman" panose="02020603050405020304" pitchFamily="18" charset="0"/>
                        </a:rPr>
                        <a:t>main() kabi funksiyalarda ishlatiladi.</a:t>
                      </a: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cell3D prstMaterial="dkEdge">
                      <a:bevel prst="coolSlant"/>
                      <a:lightRig rig="flood" dir="t"/>
                    </a:cell3D>
                  </a:tcPr>
                </a:tc>
                <a:extLst>
                  <a:ext uri="{0D108BD9-81ED-4DB2-BD59-A6C34878D82A}">
                    <a16:rowId xmlns:a16="http://schemas.microsoft.com/office/drawing/2014/main" val="116672569"/>
                  </a:ext>
                </a:extLst>
              </a:tr>
              <a:tr h="733431">
                <a:tc>
                  <a:txBody>
                    <a:bodyPr/>
                    <a:lstStyle/>
                    <a:p>
                      <a:pPr algn="ctr">
                        <a:lnSpc>
                          <a:spcPct val="100000"/>
                        </a:lnSpc>
                        <a:spcAft>
                          <a:spcPts val="0"/>
                        </a:spcAft>
                      </a:pPr>
                      <a:r>
                        <a:rPr lang="uz-Latn-UZ" sz="2000" dirty="0">
                          <a:effectLst/>
                          <a:latin typeface="Courier New" panose="02070309020205020404" pitchFamily="49" charset="0"/>
                          <a:cs typeface="Courier New" panose="02070309020205020404" pitchFamily="49" charset="0"/>
                        </a:rPr>
                        <a:t>{}</a:t>
                      </a:r>
                      <a:endParaRPr lang="ru-RU" sz="20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cell3D prstMaterial="dkEdge">
                      <a:bevel prst="coolSlant"/>
                      <a:lightRig rig="flood" dir="t"/>
                    </a:cell3D>
                  </a:tcPr>
                </a:tc>
                <a:tc>
                  <a:txBody>
                    <a:bodyPr/>
                    <a:lstStyle/>
                    <a:p>
                      <a:pPr algn="l">
                        <a:lnSpc>
                          <a:spcPct val="100000"/>
                        </a:lnSpc>
                        <a:spcAft>
                          <a:spcPts val="0"/>
                        </a:spcAft>
                      </a:pPr>
                      <a:r>
                        <a:rPr lang="uz-Latn-UZ" sz="2000" dirty="0">
                          <a:effectLst/>
                          <a:latin typeface="Times New Roman" panose="02020603050405020304" pitchFamily="18" charset="0"/>
                          <a:cs typeface="Times New Roman" panose="02020603050405020304" pitchFamily="18" charset="0"/>
                        </a:rPr>
                        <a:t>Ochilgan va yopilgan  figurali qavs</a:t>
                      </a: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cell3D prstMaterial="dkEdge">
                      <a:bevel prst="coolSlant"/>
                      <a:lightRig rig="flood" dir="t"/>
                    </a:cell3D>
                  </a:tcPr>
                </a:tc>
                <a:tc>
                  <a:txBody>
                    <a:bodyPr/>
                    <a:lstStyle/>
                    <a:p>
                      <a:pPr algn="l">
                        <a:lnSpc>
                          <a:spcPct val="100000"/>
                        </a:lnSpc>
                        <a:spcAft>
                          <a:spcPts val="0"/>
                        </a:spcAft>
                      </a:pPr>
                      <a:r>
                        <a:rPr lang="uz-Latn-UZ" sz="2000" dirty="0">
                          <a:effectLst/>
                          <a:latin typeface="Times New Roman" panose="02020603050405020304" pitchFamily="18" charset="0"/>
                          <a:cs typeface="Times New Roman" panose="02020603050405020304" pitchFamily="18" charset="0"/>
                        </a:rPr>
                        <a:t>Operatorlarni qo‘shish uchun blokni bildiradi.</a:t>
                      </a: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cell3D prstMaterial="dkEdge">
                      <a:bevel prst="coolSlant"/>
                      <a:lightRig rig="flood" dir="t"/>
                    </a:cell3D>
                  </a:tcPr>
                </a:tc>
                <a:extLst>
                  <a:ext uri="{0D108BD9-81ED-4DB2-BD59-A6C34878D82A}">
                    <a16:rowId xmlns:a16="http://schemas.microsoft.com/office/drawing/2014/main" val="3951746869"/>
                  </a:ext>
                </a:extLst>
              </a:tr>
              <a:tr h="366715">
                <a:tc>
                  <a:txBody>
                    <a:bodyPr/>
                    <a:lstStyle/>
                    <a:p>
                      <a:pPr algn="ctr">
                        <a:lnSpc>
                          <a:spcPct val="100000"/>
                        </a:lnSpc>
                        <a:spcAft>
                          <a:spcPts val="0"/>
                        </a:spcAft>
                      </a:pPr>
                      <a:r>
                        <a:rPr lang="uz-Latn-UZ" sz="2000" dirty="0">
                          <a:effectLst/>
                          <a:latin typeface="Courier New" panose="02070309020205020404" pitchFamily="49" charset="0"/>
                          <a:cs typeface="Courier New" panose="02070309020205020404" pitchFamily="49" charset="0"/>
                        </a:rPr>
                        <a:t>//</a:t>
                      </a:r>
                      <a:endParaRPr lang="ru-RU" sz="20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cell3D prstMaterial="dkEdge">
                      <a:bevel prst="coolSlant"/>
                      <a:lightRig rig="flood" dir="t"/>
                    </a:cell3D>
                  </a:tcPr>
                </a:tc>
                <a:tc>
                  <a:txBody>
                    <a:bodyPr/>
                    <a:lstStyle/>
                    <a:p>
                      <a:pPr algn="l">
                        <a:lnSpc>
                          <a:spcPct val="100000"/>
                        </a:lnSpc>
                        <a:spcAft>
                          <a:spcPts val="0"/>
                        </a:spcAft>
                      </a:pPr>
                      <a:r>
                        <a:rPr lang="uz-Latn-UZ" sz="2000" dirty="0">
                          <a:effectLst/>
                          <a:latin typeface="Times New Roman" panose="02020603050405020304" pitchFamily="18" charset="0"/>
                          <a:cs typeface="Times New Roman" panose="02020603050405020304" pitchFamily="18" charset="0"/>
                        </a:rPr>
                        <a:t>Ikkita slesh</a:t>
                      </a: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cell3D prstMaterial="dkEdge">
                      <a:bevel prst="coolSlant"/>
                      <a:lightRig rig="flood" dir="t"/>
                    </a:cell3D>
                  </a:tcPr>
                </a:tc>
                <a:tc>
                  <a:txBody>
                    <a:bodyPr/>
                    <a:lstStyle/>
                    <a:p>
                      <a:pPr algn="l">
                        <a:lnSpc>
                          <a:spcPct val="100000"/>
                        </a:lnSpc>
                        <a:spcAft>
                          <a:spcPts val="0"/>
                        </a:spcAft>
                      </a:pPr>
                      <a:r>
                        <a:rPr lang="uz-Latn-UZ" sz="2000" dirty="0">
                          <a:effectLst/>
                          <a:latin typeface="Times New Roman" panose="02020603050405020304" pitchFamily="18" charset="0"/>
                          <a:cs typeface="Times New Roman" panose="02020603050405020304" pitchFamily="18" charset="0"/>
                        </a:rPr>
                        <a:t>Izoh satridan oldin keladi.</a:t>
                      </a: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cell3D prstMaterial="dkEdge">
                      <a:bevel prst="coolSlant"/>
                      <a:lightRig rig="flood" dir="t"/>
                    </a:cell3D>
                  </a:tcPr>
                </a:tc>
                <a:extLst>
                  <a:ext uri="{0D108BD9-81ED-4DB2-BD59-A6C34878D82A}">
                    <a16:rowId xmlns:a16="http://schemas.microsoft.com/office/drawing/2014/main" val="2149397242"/>
                  </a:ext>
                </a:extLst>
              </a:tr>
              <a:tr h="366715">
                <a:tc>
                  <a:txBody>
                    <a:bodyPr/>
                    <a:lstStyle/>
                    <a:p>
                      <a:pPr algn="ctr">
                        <a:lnSpc>
                          <a:spcPct val="100000"/>
                        </a:lnSpc>
                        <a:spcAft>
                          <a:spcPts val="0"/>
                        </a:spcAft>
                      </a:pPr>
                      <a:r>
                        <a:rPr lang="uz-Latn-UZ" sz="2000" dirty="0">
                          <a:effectLst/>
                          <a:latin typeface="Courier New" panose="02070309020205020404" pitchFamily="49" charset="0"/>
                          <a:cs typeface="Courier New" panose="02070309020205020404" pitchFamily="49" charset="0"/>
                        </a:rPr>
                        <a:t>&lt;&lt; </a:t>
                      </a:r>
                      <a:endParaRPr lang="ru-RU" sz="20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cell3D prstMaterial="dkEdge">
                      <a:bevel prst="coolSlant"/>
                      <a:lightRig rig="flood" dir="t"/>
                    </a:cell3D>
                  </a:tcPr>
                </a:tc>
                <a:tc>
                  <a:txBody>
                    <a:bodyPr/>
                    <a:lstStyle/>
                    <a:p>
                      <a:pPr algn="l">
                        <a:lnSpc>
                          <a:spcPct val="100000"/>
                        </a:lnSpc>
                        <a:spcAft>
                          <a:spcPts val="0"/>
                        </a:spcAft>
                      </a:pPr>
                      <a:r>
                        <a:rPr lang="uz-Latn-UZ" sz="2000" dirty="0">
                          <a:effectLst/>
                          <a:latin typeface="Times New Roman" panose="02020603050405020304" pitchFamily="18" charset="0"/>
                          <a:cs typeface="Times New Roman" panose="02020603050405020304" pitchFamily="18" charset="0"/>
                        </a:rPr>
                        <a:t>Oqimni qo‘shish operatori</a:t>
                      </a: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cell3D prstMaterial="dkEdge">
                      <a:bevel prst="coolSlant"/>
                      <a:lightRig rig="flood" dir="t"/>
                    </a:cell3D>
                  </a:tcPr>
                </a:tc>
                <a:tc>
                  <a:txBody>
                    <a:bodyPr/>
                    <a:lstStyle/>
                    <a:p>
                      <a:pPr algn="l">
                        <a:lnSpc>
                          <a:spcPct val="100000"/>
                        </a:lnSpc>
                        <a:spcAft>
                          <a:spcPts val="0"/>
                        </a:spcAft>
                      </a:pPr>
                      <a:r>
                        <a:rPr lang="uz-Latn-UZ" sz="2000" dirty="0">
                          <a:effectLst/>
                          <a:latin typeface="Times New Roman" panose="02020603050405020304" pitchFamily="18" charset="0"/>
                          <a:cs typeface="Times New Roman" panose="02020603050405020304" pitchFamily="18" charset="0"/>
                        </a:rPr>
                        <a:t>Konsolga chiqaradi.</a:t>
                      </a: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cell3D prstMaterial="dkEdge">
                      <a:bevel prst="coolSlant"/>
                      <a:lightRig rig="flood" dir="t"/>
                    </a:cell3D>
                  </a:tcPr>
                </a:tc>
                <a:extLst>
                  <a:ext uri="{0D108BD9-81ED-4DB2-BD59-A6C34878D82A}">
                    <a16:rowId xmlns:a16="http://schemas.microsoft.com/office/drawing/2014/main" val="3773456891"/>
                  </a:ext>
                </a:extLst>
              </a:tr>
              <a:tr h="733431">
                <a:tc>
                  <a:txBody>
                    <a:bodyPr/>
                    <a:lstStyle/>
                    <a:p>
                      <a:pPr algn="ctr">
                        <a:lnSpc>
                          <a:spcPct val="100000"/>
                        </a:lnSpc>
                        <a:spcAft>
                          <a:spcPts val="0"/>
                        </a:spcAft>
                      </a:pPr>
                      <a:r>
                        <a:rPr lang="uz-Latn-UZ" sz="2000" dirty="0">
                          <a:effectLst/>
                          <a:latin typeface="Courier New" panose="02070309020205020404" pitchFamily="49" charset="0"/>
                          <a:cs typeface="Courier New" panose="02070309020205020404" pitchFamily="49" charset="0"/>
                        </a:rPr>
                        <a:t>“ ”</a:t>
                      </a:r>
                      <a:endParaRPr lang="ru-RU" sz="20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cell3D prstMaterial="dkEdge">
                      <a:bevel prst="coolSlant"/>
                      <a:lightRig rig="flood" dir="t"/>
                    </a:cell3D>
                  </a:tcPr>
                </a:tc>
                <a:tc>
                  <a:txBody>
                    <a:bodyPr/>
                    <a:lstStyle/>
                    <a:p>
                      <a:pPr algn="l">
                        <a:lnSpc>
                          <a:spcPct val="100000"/>
                        </a:lnSpc>
                        <a:spcAft>
                          <a:spcPts val="0"/>
                        </a:spcAft>
                      </a:pPr>
                      <a:r>
                        <a:rPr lang="uz-Latn-UZ" sz="2000" dirty="0">
                          <a:effectLst/>
                          <a:latin typeface="Times New Roman" panose="02020603050405020304" pitchFamily="18" charset="0"/>
                          <a:cs typeface="Times New Roman" panose="02020603050405020304" pitchFamily="18" charset="0"/>
                        </a:rPr>
                        <a:t>Ochilgan va yopilgan qo‘sh tirnoq</a:t>
                      </a: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cell3D prstMaterial="dkEdge">
                      <a:bevel prst="coolSlant"/>
                      <a:lightRig rig="flood" dir="t"/>
                    </a:cell3D>
                  </a:tcPr>
                </a:tc>
                <a:tc>
                  <a:txBody>
                    <a:bodyPr/>
                    <a:lstStyle/>
                    <a:p>
                      <a:pPr algn="l">
                        <a:lnSpc>
                          <a:spcPct val="100000"/>
                        </a:lnSpc>
                        <a:spcAft>
                          <a:spcPts val="0"/>
                        </a:spcAft>
                      </a:pPr>
                      <a:r>
                        <a:rPr lang="uz-Latn-UZ" sz="2000" dirty="0">
                          <a:effectLst/>
                          <a:latin typeface="Times New Roman" panose="02020603050405020304" pitchFamily="18" charset="0"/>
                          <a:cs typeface="Times New Roman" panose="02020603050405020304" pitchFamily="18" charset="0"/>
                        </a:rPr>
                        <a:t>Satrni ifodalaydi (ya’ni, belgilar ketma-ketligi).</a:t>
                      </a: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cell3D prstMaterial="dkEdge">
                      <a:bevel prst="coolSlant"/>
                      <a:lightRig rig="flood" dir="t"/>
                    </a:cell3D>
                  </a:tcPr>
                </a:tc>
                <a:extLst>
                  <a:ext uri="{0D108BD9-81ED-4DB2-BD59-A6C34878D82A}">
                    <a16:rowId xmlns:a16="http://schemas.microsoft.com/office/drawing/2014/main" val="1145321336"/>
                  </a:ext>
                </a:extLst>
              </a:tr>
              <a:tr h="366715">
                <a:tc>
                  <a:txBody>
                    <a:bodyPr/>
                    <a:lstStyle/>
                    <a:p>
                      <a:pPr algn="ctr">
                        <a:lnSpc>
                          <a:spcPct val="100000"/>
                        </a:lnSpc>
                        <a:spcAft>
                          <a:spcPts val="0"/>
                        </a:spcAft>
                      </a:pPr>
                      <a:r>
                        <a:rPr lang="uz-Latn-UZ" sz="2000" dirty="0">
                          <a:effectLst/>
                          <a:latin typeface="Courier New" panose="02070309020205020404" pitchFamily="49" charset="0"/>
                          <a:cs typeface="Courier New" panose="02070309020205020404" pitchFamily="49" charset="0"/>
                        </a:rPr>
                        <a:t>;</a:t>
                      </a:r>
                      <a:endParaRPr lang="ru-RU" sz="20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nchor="ctr">
                    <a:cell3D prstMaterial="dkEdge">
                      <a:bevel prst="coolSlant"/>
                      <a:lightRig rig="flood" dir="t"/>
                    </a:cell3D>
                  </a:tcPr>
                </a:tc>
                <a:tc>
                  <a:txBody>
                    <a:bodyPr/>
                    <a:lstStyle/>
                    <a:p>
                      <a:pPr algn="l">
                        <a:lnSpc>
                          <a:spcPct val="100000"/>
                        </a:lnSpc>
                        <a:spcAft>
                          <a:spcPts val="0"/>
                        </a:spcAft>
                      </a:pPr>
                      <a:r>
                        <a:rPr lang="uz-Latn-UZ" sz="2000" dirty="0">
                          <a:effectLst/>
                          <a:latin typeface="Times New Roman" panose="02020603050405020304" pitchFamily="18" charset="0"/>
                          <a:cs typeface="Times New Roman" panose="02020603050405020304" pitchFamily="18" charset="0"/>
                        </a:rPr>
                        <a:t>Nuqtali-vergul</a:t>
                      </a: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cell3D prstMaterial="dkEdge">
                      <a:bevel prst="coolSlant"/>
                      <a:lightRig rig="flood" dir="t"/>
                    </a:cell3D>
                  </a:tcPr>
                </a:tc>
                <a:tc>
                  <a:txBody>
                    <a:bodyPr/>
                    <a:lstStyle/>
                    <a:p>
                      <a:pPr algn="l">
                        <a:lnSpc>
                          <a:spcPct val="100000"/>
                        </a:lnSpc>
                        <a:spcAft>
                          <a:spcPts val="0"/>
                        </a:spcAft>
                      </a:pPr>
                      <a:r>
                        <a:rPr lang="uz-Latn-UZ" sz="2000" dirty="0">
                          <a:effectLst/>
                          <a:latin typeface="Times New Roman" panose="02020603050405020304" pitchFamily="18" charset="0"/>
                          <a:cs typeface="Times New Roman" panose="02020603050405020304" pitchFamily="18" charset="0"/>
                        </a:rPr>
                        <a:t>Ko‘rsatmaning oxirini belgilaydi.</a:t>
                      </a: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cell3D prstMaterial="dkEdge">
                      <a:bevel prst="coolSlant"/>
                      <a:lightRig rig="flood" dir="t"/>
                    </a:cell3D>
                  </a:tcPr>
                </a:tc>
                <a:extLst>
                  <a:ext uri="{0D108BD9-81ED-4DB2-BD59-A6C34878D82A}">
                    <a16:rowId xmlns:a16="http://schemas.microsoft.com/office/drawing/2014/main" val="356483142"/>
                  </a:ext>
                </a:extLst>
              </a:tr>
            </a:tbl>
          </a:graphicData>
        </a:graphic>
      </p:graphicFrame>
    </p:spTree>
    <p:extLst>
      <p:ext uri="{BB962C8B-B14F-4D97-AF65-F5344CB8AC3E}">
        <p14:creationId xmlns:p14="http://schemas.microsoft.com/office/powerpoint/2010/main" val="487756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ADE0F398-BA5B-4856-B18E-1F10C91297BB}" type="slidenum">
              <a:rPr lang="en-US" smtClean="0"/>
              <a:pPr/>
              <a:t>24</a:t>
            </a:fld>
            <a:endParaRPr lang="en-US"/>
          </a:p>
        </p:txBody>
      </p:sp>
      <p:sp>
        <p:nvSpPr>
          <p:cNvPr id="4" name="Прямоугольник 3">
            <a:extLst>
              <a:ext uri="{FF2B5EF4-FFF2-40B4-BE49-F238E27FC236}">
                <a16:creationId xmlns:a16="http://schemas.microsoft.com/office/drawing/2014/main" id="{0FFC1F7F-1601-4E60-9511-901404B6D031}"/>
              </a:ext>
            </a:extLst>
          </p:cNvPr>
          <p:cNvSpPr/>
          <p:nvPr/>
        </p:nvSpPr>
        <p:spPr>
          <a:xfrm>
            <a:off x="2178947" y="45535"/>
            <a:ext cx="4493539" cy="461665"/>
          </a:xfrm>
          <a:prstGeom prst="rect">
            <a:avLst/>
          </a:prstGeom>
        </p:spPr>
        <p:txBody>
          <a:bodyPr wrap="none">
            <a:spAutoFit/>
          </a:bodyPr>
          <a:lstStyle/>
          <a:p>
            <a:pPr algn="ctr"/>
            <a:r>
              <a:rPr lang="en-US" sz="2400" b="1" dirty="0">
                <a:latin typeface="Times New Roman" panose="02020603050405020304" pitchFamily="18" charset="0"/>
                <a:cs typeface="Times New Roman" panose="02020603050405020304" pitchFamily="18" charset="0"/>
              </a:rPr>
              <a:t>C++ </a:t>
            </a:r>
            <a:r>
              <a:rPr lang="en-US" sz="2400" b="1" dirty="0" err="1">
                <a:latin typeface="Times New Roman" panose="02020603050405020304" pitchFamily="18" charset="0"/>
                <a:cs typeface="Times New Roman" panose="02020603050405020304" pitchFamily="18" charset="0"/>
              </a:rPr>
              <a:t>dasturining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asosiy</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tuzilmasi</a:t>
            </a:r>
            <a:endParaRPr lang="ru-RU" sz="2400" b="1" dirty="0">
              <a:latin typeface="Times New Roman" panose="02020603050405020304" pitchFamily="18" charset="0"/>
              <a:cs typeface="Times New Roman" panose="02020603050405020304" pitchFamily="18" charset="0"/>
            </a:endParaRPr>
          </a:p>
        </p:txBody>
      </p:sp>
      <p:pic>
        <p:nvPicPr>
          <p:cNvPr id="6" name="Рисунок 5">
            <a:extLst>
              <a:ext uri="{FF2B5EF4-FFF2-40B4-BE49-F238E27FC236}">
                <a16:creationId xmlns:a16="http://schemas.microsoft.com/office/drawing/2014/main" id="{93B436E8-1649-46F4-B5C7-BE67FF6A9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8404" y="1219200"/>
            <a:ext cx="4854623" cy="4971024"/>
          </a:xfrm>
          <a:prstGeom prst="rect">
            <a:avLst/>
          </a:prstGeom>
        </p:spPr>
      </p:pic>
    </p:spTree>
    <p:extLst>
      <p:ext uri="{BB962C8B-B14F-4D97-AF65-F5344CB8AC3E}">
        <p14:creationId xmlns:p14="http://schemas.microsoft.com/office/powerpoint/2010/main" val="233574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23F90AB6-5DBA-4C5F-8517-2EC60CDFA94B}"/>
              </a:ext>
            </a:extLst>
          </p:cNvPr>
          <p:cNvSpPr>
            <a:spLocks noGrp="1"/>
          </p:cNvSpPr>
          <p:nvPr>
            <p:ph type="sldNum" sz="quarter" idx="12"/>
          </p:nvPr>
        </p:nvSpPr>
        <p:spPr/>
        <p:txBody>
          <a:bodyPr/>
          <a:lstStyle/>
          <a:p>
            <a:fld id="{ADE0F398-BA5B-4856-B18E-1F10C91297BB}" type="slidenum">
              <a:rPr lang="en-US" smtClean="0"/>
              <a:pPr/>
              <a:t>25</a:t>
            </a:fld>
            <a:endParaRPr lang="en-US"/>
          </a:p>
        </p:txBody>
      </p:sp>
      <p:grpSp>
        <p:nvGrpSpPr>
          <p:cNvPr id="3" name="Группа 2">
            <a:extLst>
              <a:ext uri="{FF2B5EF4-FFF2-40B4-BE49-F238E27FC236}">
                <a16:creationId xmlns:a16="http://schemas.microsoft.com/office/drawing/2014/main" id="{F9437960-3824-45AE-B577-776AC8D6BAE7}"/>
              </a:ext>
            </a:extLst>
          </p:cNvPr>
          <p:cNvGrpSpPr/>
          <p:nvPr/>
        </p:nvGrpSpPr>
        <p:grpSpPr>
          <a:xfrm>
            <a:off x="2819400" y="1533090"/>
            <a:ext cx="3266297" cy="3791820"/>
            <a:chOff x="3111498" y="1628800"/>
            <a:chExt cx="1984900" cy="2304256"/>
          </a:xfrm>
        </p:grpSpPr>
        <p:sp>
          <p:nvSpPr>
            <p:cNvPr id="4" name="Овал 3">
              <a:extLst>
                <a:ext uri="{FF2B5EF4-FFF2-40B4-BE49-F238E27FC236}">
                  <a16:creationId xmlns:a16="http://schemas.microsoft.com/office/drawing/2014/main" id="{FCED8DF8-01C7-413A-8EE2-034E2100ADEE}"/>
                </a:ext>
              </a:extLst>
            </p:cNvPr>
            <p:cNvSpPr/>
            <p:nvPr/>
          </p:nvSpPr>
          <p:spPr>
            <a:xfrm>
              <a:off x="3203848" y="1628800"/>
              <a:ext cx="1800200" cy="50405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uz-Latn-UZ" sz="2400" dirty="0">
                  <a:latin typeface="Times New Roman" panose="02020603050405020304" pitchFamily="18" charset="0"/>
                  <a:cs typeface="Times New Roman" panose="02020603050405020304" pitchFamily="18" charset="0"/>
                </a:rPr>
                <a:t>Boshlash</a:t>
              </a:r>
            </a:p>
          </p:txBody>
        </p:sp>
        <p:cxnSp>
          <p:nvCxnSpPr>
            <p:cNvPr id="5" name="Прямая со стрелкой 4">
              <a:extLst>
                <a:ext uri="{FF2B5EF4-FFF2-40B4-BE49-F238E27FC236}">
                  <a16:creationId xmlns:a16="http://schemas.microsoft.com/office/drawing/2014/main" id="{494BE154-BF1E-469E-A4FB-BDC7C7C37695}"/>
                </a:ext>
              </a:extLst>
            </p:cNvPr>
            <p:cNvCxnSpPr>
              <a:stCxn id="4" idx="4"/>
            </p:cNvCxnSpPr>
            <p:nvPr/>
          </p:nvCxnSpPr>
          <p:spPr>
            <a:xfrm>
              <a:off x="4103948" y="2132856"/>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Параллелограмм 5">
              <a:extLst>
                <a:ext uri="{FF2B5EF4-FFF2-40B4-BE49-F238E27FC236}">
                  <a16:creationId xmlns:a16="http://schemas.microsoft.com/office/drawing/2014/main" id="{E9A8C868-337C-4FF7-B4DB-90D526475D36}"/>
                </a:ext>
              </a:extLst>
            </p:cNvPr>
            <p:cNvSpPr/>
            <p:nvPr/>
          </p:nvSpPr>
          <p:spPr>
            <a:xfrm flipH="1">
              <a:off x="3111498" y="2492896"/>
              <a:ext cx="1984900" cy="576064"/>
            </a:xfrm>
            <a:prstGeom prst="parallelogram">
              <a:avLst>
                <a:gd name="adj" fmla="val 42645"/>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Salom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dunyo</a:t>
              </a:r>
              <a:r>
                <a:rPr lang="en-US" sz="2400" dirty="0">
                  <a:latin typeface="Times New Roman" panose="02020603050405020304" pitchFamily="18" charset="0"/>
                  <a:cs typeface="Times New Roman" panose="02020603050405020304" pitchFamily="18" charset="0"/>
                </a:rPr>
                <a:t>!”</a:t>
              </a:r>
              <a:endParaRPr lang="uz-Latn-UZ" sz="2400" dirty="0">
                <a:latin typeface="Times New Roman" panose="02020603050405020304" pitchFamily="18" charset="0"/>
                <a:cs typeface="Times New Roman" panose="02020603050405020304" pitchFamily="18" charset="0"/>
              </a:endParaRPr>
            </a:p>
          </p:txBody>
        </p:sp>
        <p:cxnSp>
          <p:nvCxnSpPr>
            <p:cNvPr id="7" name="Прямая со стрелкой 6">
              <a:extLst>
                <a:ext uri="{FF2B5EF4-FFF2-40B4-BE49-F238E27FC236}">
                  <a16:creationId xmlns:a16="http://schemas.microsoft.com/office/drawing/2014/main" id="{7AA34996-B939-412C-9A74-BFE0FCA15D71}"/>
                </a:ext>
              </a:extLst>
            </p:cNvPr>
            <p:cNvCxnSpPr/>
            <p:nvPr/>
          </p:nvCxnSpPr>
          <p:spPr>
            <a:xfrm>
              <a:off x="4119613" y="3068960"/>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Овал 7">
              <a:extLst>
                <a:ext uri="{FF2B5EF4-FFF2-40B4-BE49-F238E27FC236}">
                  <a16:creationId xmlns:a16="http://schemas.microsoft.com/office/drawing/2014/main" id="{08F96D18-6094-4E17-A93D-EC2E2DF14191}"/>
                </a:ext>
              </a:extLst>
            </p:cNvPr>
            <p:cNvSpPr/>
            <p:nvPr/>
          </p:nvSpPr>
          <p:spPr>
            <a:xfrm>
              <a:off x="3183509" y="3429000"/>
              <a:ext cx="1800200" cy="50405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uz-Latn-UZ" sz="2400" dirty="0">
                  <a:latin typeface="Times New Roman" panose="02020603050405020304" pitchFamily="18" charset="0"/>
                  <a:cs typeface="Times New Roman" panose="02020603050405020304" pitchFamily="18" charset="0"/>
                </a:rPr>
                <a:t>Tamomlash</a:t>
              </a:r>
            </a:p>
          </p:txBody>
        </p:sp>
      </p:grpSp>
      <p:sp>
        <p:nvSpPr>
          <p:cNvPr id="9" name="Прямоугольник 8">
            <a:extLst>
              <a:ext uri="{FF2B5EF4-FFF2-40B4-BE49-F238E27FC236}">
                <a16:creationId xmlns:a16="http://schemas.microsoft.com/office/drawing/2014/main" id="{1AB4C174-47C4-4358-8283-8E512ADA5333}"/>
              </a:ext>
            </a:extLst>
          </p:cNvPr>
          <p:cNvSpPr/>
          <p:nvPr/>
        </p:nvSpPr>
        <p:spPr>
          <a:xfrm>
            <a:off x="2477912" y="45535"/>
            <a:ext cx="3895618" cy="461665"/>
          </a:xfrm>
          <a:prstGeom prst="rect">
            <a:avLst/>
          </a:prstGeom>
        </p:spPr>
        <p:txBody>
          <a:bodyPr wrap="none">
            <a:spAutoFit/>
          </a:bodyPr>
          <a:lstStyle/>
          <a:p>
            <a:pPr algn="ctr"/>
            <a:r>
              <a:rPr lang="en-US" sz="2400" b="1" dirty="0" err="1">
                <a:latin typeface="Times New Roman" panose="02020603050405020304" pitchFamily="18" charset="0"/>
                <a:cs typeface="Times New Roman" panose="02020603050405020304" pitchFamily="18" charset="0"/>
              </a:rPr>
              <a:t>Algoritmnning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blok</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sxemasi</a:t>
            </a:r>
            <a:endParaRPr lang="ru-RU"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950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23F90AB6-5DBA-4C5F-8517-2EC60CDFA94B}"/>
              </a:ext>
            </a:extLst>
          </p:cNvPr>
          <p:cNvSpPr>
            <a:spLocks noGrp="1"/>
          </p:cNvSpPr>
          <p:nvPr>
            <p:ph type="sldNum" sz="quarter" idx="12"/>
          </p:nvPr>
        </p:nvSpPr>
        <p:spPr/>
        <p:txBody>
          <a:bodyPr/>
          <a:lstStyle/>
          <a:p>
            <a:fld id="{ADE0F398-BA5B-4856-B18E-1F10C91297BB}" type="slidenum">
              <a:rPr lang="en-US" smtClean="0"/>
              <a:pPr/>
              <a:t>26</a:t>
            </a:fld>
            <a:endParaRPr lang="en-US"/>
          </a:p>
        </p:txBody>
      </p:sp>
      <p:sp>
        <p:nvSpPr>
          <p:cNvPr id="3" name="Rectangle 1">
            <a:extLst>
              <a:ext uri="{FF2B5EF4-FFF2-40B4-BE49-F238E27FC236}">
                <a16:creationId xmlns:a16="http://schemas.microsoft.com/office/drawing/2014/main" id="{C73E2897-F9E9-48A3-BD94-6360B76FA545}"/>
              </a:ext>
            </a:extLst>
          </p:cNvPr>
          <p:cNvSpPr>
            <a:spLocks noChangeArrowheads="1"/>
          </p:cNvSpPr>
          <p:nvPr/>
        </p:nvSpPr>
        <p:spPr bwMode="auto">
          <a:xfrm>
            <a:off x="533400" y="1107321"/>
            <a:ext cx="7822654" cy="473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ru-RU" altLang="ru-RU" sz="28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ru-RU" altLang="ru-RU" sz="2800" b="0"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include</a:t>
            </a:r>
            <a:r>
              <a:rPr kumimoji="0" lang="ru-RU" altLang="ru-RU" sz="2800" b="0" i="0" u="none" strike="noStrike" cap="none" normalizeH="0" baseline="0" dirty="0">
                <a:ln>
                  <a:noFill/>
                </a:ln>
                <a:solidFill>
                  <a:srgbClr val="C0C0C0"/>
                </a:solidFill>
                <a:effectLst/>
                <a:latin typeface="Courier New" panose="02070309020205020404" pitchFamily="49" charset="0"/>
                <a:cs typeface="Courier New" panose="02070309020205020404" pitchFamily="49" charset="0"/>
              </a:rPr>
              <a:t> </a:t>
            </a:r>
            <a:r>
              <a:rPr kumimoji="0" lang="ru-RU" altLang="ru-RU" sz="28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&lt;</a:t>
            </a:r>
            <a:r>
              <a:rPr kumimoji="0" lang="ru-RU" altLang="ru-RU" sz="2800" b="0"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iostream</a:t>
            </a:r>
            <a:r>
              <a:rPr kumimoji="0" lang="ru-RU" altLang="ru-RU" sz="28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&gt;</a:t>
            </a:r>
            <a:r>
              <a:rPr kumimoji="0" lang="ru-RU" altLang="ru-RU"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br>
              <a:rPr kumimoji="0" lang="ru-RU" altLang="ru-RU"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endParaRPr kumimoji="0" lang="en-US" altLang="ru-RU"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ru-RU" altLang="ru-RU" sz="2800" b="0" i="0" u="none" strike="noStrike" cap="none" normalizeH="0" baseline="0" dirty="0" err="1">
                <a:ln>
                  <a:noFill/>
                </a:ln>
                <a:solidFill>
                  <a:srgbClr val="808000"/>
                </a:solidFill>
                <a:effectLst/>
                <a:latin typeface="Courier New" panose="02070309020205020404" pitchFamily="49" charset="0"/>
                <a:cs typeface="Courier New" panose="02070309020205020404" pitchFamily="49" charset="0"/>
              </a:rPr>
              <a:t>using</a:t>
            </a:r>
            <a:r>
              <a:rPr kumimoji="0" lang="ru-RU" altLang="ru-RU" sz="2800" b="0" i="0" u="none" strike="noStrike" cap="none" normalizeH="0" baseline="0" dirty="0">
                <a:ln>
                  <a:noFill/>
                </a:ln>
                <a:solidFill>
                  <a:srgbClr val="C0C0C0"/>
                </a:solidFill>
                <a:effectLst/>
                <a:latin typeface="Courier New" panose="02070309020205020404" pitchFamily="49" charset="0"/>
                <a:cs typeface="Courier New" panose="02070309020205020404" pitchFamily="49" charset="0"/>
              </a:rPr>
              <a:t> </a:t>
            </a:r>
            <a:r>
              <a:rPr kumimoji="0" lang="ru-RU" altLang="ru-RU" sz="2800" b="0" i="0" u="none" strike="noStrike" cap="none" normalizeH="0" baseline="0" dirty="0" err="1">
                <a:ln>
                  <a:noFill/>
                </a:ln>
                <a:solidFill>
                  <a:srgbClr val="808000"/>
                </a:solidFill>
                <a:effectLst/>
                <a:latin typeface="Courier New" panose="02070309020205020404" pitchFamily="49" charset="0"/>
                <a:cs typeface="Courier New" panose="02070309020205020404" pitchFamily="49" charset="0"/>
              </a:rPr>
              <a:t>namespace</a:t>
            </a:r>
            <a:r>
              <a:rPr kumimoji="0" lang="ru-RU" altLang="ru-RU" sz="2800" b="0" i="0" u="none" strike="noStrike" cap="none" normalizeH="0" baseline="0" dirty="0">
                <a:ln>
                  <a:noFill/>
                </a:ln>
                <a:solidFill>
                  <a:srgbClr val="C0C0C0"/>
                </a:solidFill>
                <a:effectLst/>
                <a:latin typeface="Courier New" panose="02070309020205020404" pitchFamily="49" charset="0"/>
                <a:cs typeface="Courier New" panose="02070309020205020404" pitchFamily="49" charset="0"/>
              </a:rPr>
              <a:t> </a:t>
            </a:r>
            <a:r>
              <a:rPr kumimoji="0" lang="ru-RU" altLang="ru-RU" sz="2800" b="0" i="0" u="none" strike="noStrike" cap="none" normalizeH="0" baseline="0" dirty="0" err="1">
                <a:ln>
                  <a:noFill/>
                </a:ln>
                <a:solidFill>
                  <a:srgbClr val="800080"/>
                </a:solidFill>
                <a:effectLst/>
                <a:latin typeface="Courier New" panose="02070309020205020404" pitchFamily="49" charset="0"/>
                <a:cs typeface="Courier New" panose="02070309020205020404" pitchFamily="49" charset="0"/>
              </a:rPr>
              <a:t>std</a:t>
            </a:r>
            <a:r>
              <a:rPr kumimoji="0" lang="ru-RU" altLang="ru-RU"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br>
              <a:rPr kumimoji="0" lang="ru-RU" altLang="ru-RU"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endParaRPr kumimoji="0" lang="en-US" altLang="ru-RU"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ru-RU" altLang="ru-RU" sz="2800" b="0" i="0" u="none" strike="noStrike" cap="none" normalizeH="0" baseline="0" dirty="0" err="1">
                <a:ln>
                  <a:noFill/>
                </a:ln>
                <a:solidFill>
                  <a:srgbClr val="808000"/>
                </a:solidFill>
                <a:effectLst/>
                <a:latin typeface="Courier New" panose="02070309020205020404" pitchFamily="49" charset="0"/>
                <a:cs typeface="Courier New" panose="02070309020205020404" pitchFamily="49" charset="0"/>
              </a:rPr>
              <a:t>int</a:t>
            </a:r>
            <a:r>
              <a:rPr kumimoji="0" lang="ru-RU" altLang="ru-RU" sz="2800" b="0" i="0" u="none" strike="noStrike" cap="none" normalizeH="0" baseline="0" dirty="0">
                <a:ln>
                  <a:noFill/>
                </a:ln>
                <a:solidFill>
                  <a:srgbClr val="C0C0C0"/>
                </a:solidFill>
                <a:effectLst/>
                <a:latin typeface="Courier New" panose="02070309020205020404" pitchFamily="49" charset="0"/>
                <a:cs typeface="Courier New" panose="02070309020205020404" pitchFamily="49" charset="0"/>
              </a:rPr>
              <a:t> </a:t>
            </a:r>
            <a:r>
              <a:rPr kumimoji="0" lang="ru-RU" altLang="ru-RU" sz="2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ru-RU" altLang="ru-RU"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ru-RU"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ru-RU" altLang="ru-RU"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ru-RU" altLang="ru-RU"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kumimoji="0" lang="en-US" altLang="ru-RU"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lang="en-US" altLang="ru-RU" sz="2800" dirty="0">
                <a:latin typeface="Courier New" panose="02070309020205020404" pitchFamily="49" charset="0"/>
                <a:cs typeface="Courier New" panose="02070309020205020404" pitchFamily="49" charset="0"/>
              </a:rPr>
              <a:t>  </a:t>
            </a:r>
            <a:endParaRPr kumimoji="0" lang="en-US" altLang="ru-RU"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lang="en-US" altLang="ru-RU" sz="2800" dirty="0">
                <a:latin typeface="Courier New" panose="02070309020205020404" pitchFamily="49" charset="0"/>
                <a:cs typeface="Courier New" panose="02070309020205020404" pitchFamily="49" charset="0"/>
              </a:rPr>
              <a:t>  </a:t>
            </a:r>
            <a:r>
              <a:rPr kumimoji="0" lang="ru-RU" altLang="ru-RU" sz="28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cout</a:t>
            </a:r>
            <a:r>
              <a:rPr kumimoji="0" lang="ru-RU" altLang="ru-RU" sz="2800" b="0" i="0" u="none" strike="noStrike" cap="none" normalizeH="0" baseline="0" dirty="0">
                <a:ln>
                  <a:noFill/>
                </a:ln>
                <a:solidFill>
                  <a:srgbClr val="C0C0C0"/>
                </a:solidFill>
                <a:effectLst/>
                <a:latin typeface="Courier New" panose="02070309020205020404" pitchFamily="49" charset="0"/>
                <a:cs typeface="Courier New" panose="02070309020205020404" pitchFamily="49" charset="0"/>
              </a:rPr>
              <a:t> </a:t>
            </a:r>
            <a:r>
              <a:rPr kumimoji="0" lang="ru-RU" altLang="ru-RU"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&lt;&lt;</a:t>
            </a:r>
            <a:r>
              <a:rPr kumimoji="0" lang="ru-RU" altLang="ru-RU" sz="2800" b="0" i="0" u="none" strike="noStrike" cap="none" normalizeH="0" baseline="0" dirty="0">
                <a:ln>
                  <a:noFill/>
                </a:ln>
                <a:solidFill>
                  <a:srgbClr val="C0C0C0"/>
                </a:solidFill>
                <a:effectLst/>
                <a:latin typeface="Courier New" panose="02070309020205020404" pitchFamily="49" charset="0"/>
                <a:cs typeface="Courier New" panose="02070309020205020404" pitchFamily="49" charset="0"/>
              </a:rPr>
              <a:t> </a:t>
            </a:r>
            <a:r>
              <a:rPr kumimoji="0" lang="ru-RU" altLang="ru-RU" sz="28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ru-RU" altLang="ru-RU" sz="2800" b="0"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Salom</a:t>
            </a:r>
            <a:r>
              <a:rPr kumimoji="0" lang="ru-RU" altLang="ru-RU" sz="2800" b="0" i="0" u="none" strike="noStrike" cap="none" normalizeH="0" baseline="0" dirty="0">
                <a:ln>
                  <a:noFill/>
                </a:ln>
                <a:solidFill>
                  <a:srgbClr val="C0C0C0"/>
                </a:solidFill>
                <a:effectLst/>
                <a:latin typeface="Courier New" panose="02070309020205020404" pitchFamily="49" charset="0"/>
                <a:cs typeface="Courier New" panose="02070309020205020404" pitchFamily="49" charset="0"/>
              </a:rPr>
              <a:t> </a:t>
            </a:r>
            <a:r>
              <a:rPr kumimoji="0" lang="ru-RU" altLang="ru-RU" sz="2800" b="0"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dunyo</a:t>
            </a:r>
            <a:r>
              <a:rPr kumimoji="0" lang="ru-RU" altLang="ru-RU" sz="28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ru-RU" altLang="ru-RU" sz="2800" b="0" i="0" u="none" strike="noStrike" cap="none" normalizeH="0" baseline="0" dirty="0">
                <a:ln>
                  <a:noFill/>
                </a:ln>
                <a:solidFill>
                  <a:srgbClr val="C0C0C0"/>
                </a:solidFill>
                <a:effectLst/>
                <a:latin typeface="Courier New" panose="02070309020205020404" pitchFamily="49" charset="0"/>
                <a:cs typeface="Courier New" panose="02070309020205020404" pitchFamily="49" charset="0"/>
              </a:rPr>
              <a:t> </a:t>
            </a:r>
            <a:r>
              <a:rPr kumimoji="0" lang="ru-RU" altLang="ru-RU"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&lt;&lt;</a:t>
            </a:r>
            <a:r>
              <a:rPr kumimoji="0" lang="ru-RU" altLang="ru-RU" sz="2800" b="0" i="0" u="none" strike="noStrike" cap="none" normalizeH="0" baseline="0" dirty="0">
                <a:ln>
                  <a:noFill/>
                </a:ln>
                <a:solidFill>
                  <a:srgbClr val="C0C0C0"/>
                </a:solidFill>
                <a:effectLst/>
                <a:latin typeface="Courier New" panose="02070309020205020404" pitchFamily="49" charset="0"/>
                <a:cs typeface="Courier New" panose="02070309020205020404" pitchFamily="49" charset="0"/>
              </a:rPr>
              <a:t> </a:t>
            </a:r>
            <a:r>
              <a:rPr kumimoji="0" lang="ru-RU" altLang="ru-RU" sz="28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endl</a:t>
            </a:r>
            <a:r>
              <a:rPr kumimoji="0" lang="ru-RU" altLang="ru-RU"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ru-RU" altLang="ru-RU"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kumimoji="0" lang="en-US" altLang="ru-RU"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ru-RU" sz="28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ru-RU" sz="28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ru-RU" altLang="ru-RU" sz="2800" b="0" i="0" u="none" strike="noStrike" cap="none" normalizeH="0" baseline="0" dirty="0" err="1">
                <a:ln>
                  <a:noFill/>
                </a:ln>
                <a:solidFill>
                  <a:srgbClr val="808000"/>
                </a:solidFill>
                <a:effectLst/>
                <a:latin typeface="Courier New" panose="02070309020205020404" pitchFamily="49" charset="0"/>
                <a:cs typeface="Courier New" panose="02070309020205020404" pitchFamily="49" charset="0"/>
              </a:rPr>
              <a:t>return</a:t>
            </a:r>
            <a:r>
              <a:rPr kumimoji="0" lang="ru-RU" altLang="ru-RU" sz="2800" b="0" i="0" u="none" strike="noStrike" cap="none" normalizeH="0" baseline="0" dirty="0">
                <a:ln>
                  <a:noFill/>
                </a:ln>
                <a:solidFill>
                  <a:srgbClr val="C0C0C0"/>
                </a:solidFill>
                <a:effectLst/>
                <a:latin typeface="Courier New" panose="02070309020205020404" pitchFamily="49" charset="0"/>
                <a:cs typeface="Courier New" panose="02070309020205020404" pitchFamily="49" charset="0"/>
              </a:rPr>
              <a:t> </a:t>
            </a:r>
            <a:r>
              <a:rPr kumimoji="0" lang="ru-RU" altLang="ru-RU" sz="28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0</a:t>
            </a:r>
            <a:r>
              <a:rPr kumimoji="0" lang="ru-RU" altLang="ru-RU"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ru-RU"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ru-RU" altLang="ru-RU"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ru-RU" altLang="ru-RU"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ru-RU" altLang="ru-RU" sz="2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pic>
        <p:nvPicPr>
          <p:cNvPr id="4" name="Рисунок 3">
            <a:extLst>
              <a:ext uri="{FF2B5EF4-FFF2-40B4-BE49-F238E27FC236}">
                <a16:creationId xmlns:a16="http://schemas.microsoft.com/office/drawing/2014/main" id="{7CCA0FBC-C644-4F93-A3B8-B9201491C1C3}"/>
              </a:ext>
            </a:extLst>
          </p:cNvPr>
          <p:cNvPicPr>
            <a:picLocks noChangeAspect="1"/>
          </p:cNvPicPr>
          <p:nvPr/>
        </p:nvPicPr>
        <p:blipFill>
          <a:blip r:embed="rId2"/>
          <a:stretch>
            <a:fillRect/>
          </a:stretch>
        </p:blipFill>
        <p:spPr>
          <a:xfrm>
            <a:off x="5486400" y="5314078"/>
            <a:ext cx="2412532" cy="1066004"/>
          </a:xfrm>
          <a:prstGeom prst="rect">
            <a:avLst/>
          </a:prstGeom>
        </p:spPr>
      </p:pic>
      <p:sp>
        <p:nvSpPr>
          <p:cNvPr id="5" name="Прямоугольник 4">
            <a:extLst>
              <a:ext uri="{FF2B5EF4-FFF2-40B4-BE49-F238E27FC236}">
                <a16:creationId xmlns:a16="http://schemas.microsoft.com/office/drawing/2014/main" id="{F096E68E-A214-402C-857A-9C0F2E72C7C9}"/>
              </a:ext>
            </a:extLst>
          </p:cNvPr>
          <p:cNvSpPr/>
          <p:nvPr/>
        </p:nvSpPr>
        <p:spPr>
          <a:xfrm>
            <a:off x="3553107" y="45535"/>
            <a:ext cx="1745221" cy="461665"/>
          </a:xfrm>
          <a:prstGeom prst="rect">
            <a:avLst/>
          </a:prstGeom>
        </p:spPr>
        <p:txBody>
          <a:bodyPr wrap="none">
            <a:spAutoFit/>
          </a:bodyPr>
          <a:lstStyle/>
          <a:p>
            <a:pPr algn="ctr"/>
            <a:r>
              <a:rPr lang="en-US" sz="2400" b="1" dirty="0">
                <a:latin typeface="Times New Roman" panose="02020603050405020304" pitchFamily="18" charset="0"/>
                <a:cs typeface="Times New Roman" panose="02020603050405020304" pitchFamily="18" charset="0"/>
              </a:rPr>
              <a:t>Dastur </a:t>
            </a:r>
            <a:r>
              <a:rPr lang="en-US" sz="2400" b="1" dirty="0" err="1">
                <a:latin typeface="Times New Roman" panose="02020603050405020304" pitchFamily="18" charset="0"/>
                <a:cs typeface="Times New Roman" panose="02020603050405020304" pitchFamily="18" charset="0"/>
              </a:rPr>
              <a:t>kodi</a:t>
            </a:r>
            <a:endParaRPr lang="ru-RU"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4863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25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250" fill="hold"/>
                                        <p:tgtEl>
                                          <p:spTgt spid="3"/>
                                        </p:tgtEl>
                                        <p:attrNameLst>
                                          <p:attrName>ppt_y</p:attrName>
                                        </p:attrNameLst>
                                      </p:cBhvr>
                                      <p:tavLst>
                                        <p:tav tm="0">
                                          <p:val>
                                            <p:strVal val="#ppt_y"/>
                                          </p:val>
                                        </p:tav>
                                        <p:tav tm="100000">
                                          <p:val>
                                            <p:strVal val="#ppt_y"/>
                                          </p:val>
                                        </p:tav>
                                      </p:tavLst>
                                    </p:anim>
                                    <p:anim calcmode="lin" valueType="num">
                                      <p:cBhvr>
                                        <p:cTn id="9" dur="25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25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50" tmFilter="0,0; .5, 1; 1, 1"/>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5"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1000" fill="hold"/>
                                        <p:tgtEl>
                                          <p:spTgt spid="4"/>
                                        </p:tgtEl>
                                        <p:attrNameLst>
                                          <p:attrName>ppt_w</p:attrName>
                                        </p:attrNameLst>
                                      </p:cBhvr>
                                      <p:tavLst>
                                        <p:tav tm="0">
                                          <p:val>
                                            <p:fltVal val="0"/>
                                          </p:val>
                                        </p:tav>
                                        <p:tav tm="100000">
                                          <p:val>
                                            <p:strVal val="#ppt_w"/>
                                          </p:val>
                                        </p:tav>
                                      </p:tavLst>
                                    </p:anim>
                                    <p:anim calcmode="lin" valueType="num">
                                      <p:cBhvr>
                                        <p:cTn id="17" dur="1000" fill="hold"/>
                                        <p:tgtEl>
                                          <p:spTgt spid="4"/>
                                        </p:tgtEl>
                                        <p:attrNameLst>
                                          <p:attrName>ppt_h</p:attrName>
                                        </p:attrNameLst>
                                      </p:cBhvr>
                                      <p:tavLst>
                                        <p:tav tm="0">
                                          <p:val>
                                            <p:fltVal val="0"/>
                                          </p:val>
                                        </p:tav>
                                        <p:tav tm="100000">
                                          <p:val>
                                            <p:strVal val="#ppt_h"/>
                                          </p:val>
                                        </p:tav>
                                      </p:tavLst>
                                    </p:anim>
                                    <p:anim calcmode="lin" valueType="num">
                                      <p:cBhvr>
                                        <p:cTn id="18"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9"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23F90AB6-5DBA-4C5F-8517-2EC60CDFA94B}"/>
              </a:ext>
            </a:extLst>
          </p:cNvPr>
          <p:cNvSpPr>
            <a:spLocks noGrp="1"/>
          </p:cNvSpPr>
          <p:nvPr>
            <p:ph type="sldNum" sz="quarter" idx="12"/>
          </p:nvPr>
        </p:nvSpPr>
        <p:spPr/>
        <p:txBody>
          <a:bodyPr/>
          <a:lstStyle/>
          <a:p>
            <a:fld id="{ADE0F398-BA5B-4856-B18E-1F10C91297BB}" type="slidenum">
              <a:rPr lang="en-US" smtClean="0"/>
              <a:pPr/>
              <a:t>27</a:t>
            </a:fld>
            <a:endParaRPr lang="en-US"/>
          </a:p>
        </p:txBody>
      </p:sp>
      <p:pic>
        <p:nvPicPr>
          <p:cNvPr id="3" name="Рисунок 2">
            <a:extLst>
              <a:ext uri="{FF2B5EF4-FFF2-40B4-BE49-F238E27FC236}">
                <a16:creationId xmlns:a16="http://schemas.microsoft.com/office/drawing/2014/main" id="{9326C5CB-E569-45D0-9E4E-09F3E94BC46B}"/>
              </a:ext>
            </a:extLst>
          </p:cNvPr>
          <p:cNvPicPr>
            <a:picLocks noChangeAspect="1"/>
          </p:cNvPicPr>
          <p:nvPr/>
        </p:nvPicPr>
        <p:blipFill>
          <a:blip r:embed="rId2"/>
          <a:stretch>
            <a:fillRect/>
          </a:stretch>
        </p:blipFill>
        <p:spPr>
          <a:xfrm>
            <a:off x="123034" y="1371600"/>
            <a:ext cx="3868395" cy="4582658"/>
          </a:xfrm>
          <a:prstGeom prst="rect">
            <a:avLst/>
          </a:prstGeom>
          <a:ln>
            <a:solidFill>
              <a:schemeClr val="tx1"/>
            </a:solidFill>
          </a:ln>
        </p:spPr>
      </p:pic>
      <p:pic>
        <p:nvPicPr>
          <p:cNvPr id="4" name="Рисунок 3">
            <a:extLst>
              <a:ext uri="{FF2B5EF4-FFF2-40B4-BE49-F238E27FC236}">
                <a16:creationId xmlns:a16="http://schemas.microsoft.com/office/drawing/2014/main" id="{951F23E3-B951-405F-B027-17FF2D1DB068}"/>
              </a:ext>
            </a:extLst>
          </p:cNvPr>
          <p:cNvPicPr>
            <a:picLocks noChangeAspect="1"/>
          </p:cNvPicPr>
          <p:nvPr/>
        </p:nvPicPr>
        <p:blipFill>
          <a:blip r:embed="rId3"/>
          <a:stretch>
            <a:fillRect/>
          </a:stretch>
        </p:blipFill>
        <p:spPr>
          <a:xfrm>
            <a:off x="4240556" y="1371601"/>
            <a:ext cx="4153466" cy="4582658"/>
          </a:xfrm>
          <a:prstGeom prst="rect">
            <a:avLst/>
          </a:prstGeom>
          <a:ln>
            <a:solidFill>
              <a:schemeClr val="tx1"/>
            </a:solidFill>
          </a:ln>
        </p:spPr>
      </p:pic>
      <p:sp>
        <p:nvSpPr>
          <p:cNvPr id="5" name="TextBox 4">
            <a:extLst>
              <a:ext uri="{FF2B5EF4-FFF2-40B4-BE49-F238E27FC236}">
                <a16:creationId xmlns:a16="http://schemas.microsoft.com/office/drawing/2014/main" id="{FB3D33E5-8FFF-42B6-A16E-90D691AEF58A}"/>
              </a:ext>
            </a:extLst>
          </p:cNvPr>
          <p:cNvSpPr txBox="1"/>
          <p:nvPr/>
        </p:nvSpPr>
        <p:spPr>
          <a:xfrm>
            <a:off x="6096000" y="6052457"/>
            <a:ext cx="723275" cy="369332"/>
          </a:xfrm>
          <a:prstGeom prst="rect">
            <a:avLst/>
          </a:prstGeom>
          <a:noFill/>
        </p:spPr>
        <p:txBody>
          <a:bodyPr wrap="none" rtlCol="0">
            <a:spAutoFit/>
          </a:bodyPr>
          <a:lstStyle>
            <a:defPPr>
              <a:defRPr lang="en-US"/>
            </a:defPPr>
            <a:lvl1pPr>
              <a:defRPr sz="2400" b="1">
                <a:latin typeface="Times New Roman" panose="02020603050405020304" pitchFamily="18" charset="0"/>
                <a:cs typeface="Times New Roman" panose="02020603050405020304" pitchFamily="18" charset="0"/>
              </a:defRPr>
            </a:lvl1pPr>
          </a:lstStyle>
          <a:p>
            <a:r>
              <a:rPr lang="en-US" dirty="0"/>
              <a:t>32-69</a:t>
            </a:r>
            <a:endParaRPr lang="ru-RU" dirty="0"/>
          </a:p>
        </p:txBody>
      </p:sp>
      <p:sp>
        <p:nvSpPr>
          <p:cNvPr id="6" name="TextBox 5">
            <a:extLst>
              <a:ext uri="{FF2B5EF4-FFF2-40B4-BE49-F238E27FC236}">
                <a16:creationId xmlns:a16="http://schemas.microsoft.com/office/drawing/2014/main" id="{C95E75BD-1A95-49E5-BF94-D2B1BFCE4BC6}"/>
              </a:ext>
            </a:extLst>
          </p:cNvPr>
          <p:cNvSpPr txBox="1"/>
          <p:nvPr/>
        </p:nvSpPr>
        <p:spPr>
          <a:xfrm>
            <a:off x="1370242" y="6106494"/>
            <a:ext cx="90281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36-52</a:t>
            </a:r>
            <a:endParaRPr lang="ru-RU"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91858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DA71ACD0-1DDF-43A2-B519-C52A3C363354}"/>
              </a:ext>
            </a:extLst>
          </p:cNvPr>
          <p:cNvSpPr>
            <a:spLocks noGrp="1"/>
          </p:cNvSpPr>
          <p:nvPr>
            <p:ph type="sldNum" sz="quarter" idx="12"/>
          </p:nvPr>
        </p:nvSpPr>
        <p:spPr/>
        <p:txBody>
          <a:bodyPr/>
          <a:lstStyle/>
          <a:p>
            <a:fld id="{ADE0F398-BA5B-4856-B18E-1F10C91297BB}" type="slidenum">
              <a:rPr lang="en-US" smtClean="0"/>
              <a:pPr/>
              <a:t>28</a:t>
            </a:fld>
            <a:endParaRPr lang="en-US"/>
          </a:p>
        </p:txBody>
      </p:sp>
      <p:graphicFrame>
        <p:nvGraphicFramePr>
          <p:cNvPr id="3" name="Таблица 2">
            <a:extLst>
              <a:ext uri="{FF2B5EF4-FFF2-40B4-BE49-F238E27FC236}">
                <a16:creationId xmlns:a16="http://schemas.microsoft.com/office/drawing/2014/main" id="{B205AF1E-458C-48D2-A2CA-33C05A42CCF7}"/>
              </a:ext>
            </a:extLst>
          </p:cNvPr>
          <p:cNvGraphicFramePr>
            <a:graphicFrameLocks noGrp="1"/>
          </p:cNvGraphicFramePr>
          <p:nvPr>
            <p:extLst>
              <p:ext uri="{D42A27DB-BD31-4B8C-83A1-F6EECF244321}">
                <p14:modId xmlns:p14="http://schemas.microsoft.com/office/powerpoint/2010/main" val="1875592601"/>
              </p:ext>
            </p:extLst>
          </p:nvPr>
        </p:nvGraphicFramePr>
        <p:xfrm>
          <a:off x="304800" y="304800"/>
          <a:ext cx="7924800" cy="6398811"/>
        </p:xfrm>
        <a:graphic>
          <a:graphicData uri="http://schemas.openxmlformats.org/drawingml/2006/table">
            <a:tbl>
              <a:tblPr>
                <a:tableStyleId>{2D5ABB26-0587-4C30-8999-92F81FD0307C}</a:tableStyleId>
              </a:tblPr>
              <a:tblGrid>
                <a:gridCol w="417095">
                  <a:extLst>
                    <a:ext uri="{9D8B030D-6E8A-4147-A177-3AD203B41FA5}">
                      <a16:colId xmlns:a16="http://schemas.microsoft.com/office/drawing/2014/main" val="3570360959"/>
                    </a:ext>
                  </a:extLst>
                </a:gridCol>
                <a:gridCol w="7507705">
                  <a:extLst>
                    <a:ext uri="{9D8B030D-6E8A-4147-A177-3AD203B41FA5}">
                      <a16:colId xmlns:a16="http://schemas.microsoft.com/office/drawing/2014/main" val="1893090540"/>
                    </a:ext>
                  </a:extLst>
                </a:gridCol>
              </a:tblGrid>
              <a:tr h="152550">
                <a:tc>
                  <a:txBody>
                    <a:bodyPr/>
                    <a:lstStyle/>
                    <a:p>
                      <a:pPr algn="ctr">
                        <a:lnSpc>
                          <a:spcPct val="107000"/>
                        </a:lnSpc>
                        <a:spcAft>
                          <a:spcPts val="0"/>
                        </a:spcAft>
                      </a:pPr>
                      <a:r>
                        <a:rPr lang="uz-Latn-UZ" sz="1400">
                          <a:effectLst/>
                          <a:latin typeface="Times New Roman" panose="02020603050405020304" pitchFamily="18" charset="0"/>
                          <a:cs typeface="Times New Roman" panose="02020603050405020304" pitchFamily="18" charset="0"/>
                        </a:rPr>
                        <a:t>№</a:t>
                      </a:r>
                      <a:endParaRPr lang="ru-RU"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45" marR="422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Bef>
                          <a:spcPts val="600"/>
                        </a:spcBef>
                        <a:spcAft>
                          <a:spcPts val="0"/>
                        </a:spcAft>
                      </a:pPr>
                      <a:r>
                        <a:rPr lang="uz-Latn-UZ" sz="1400" dirty="0">
                          <a:effectLst/>
                          <a:latin typeface="Times New Roman" panose="02020603050405020304" pitchFamily="18" charset="0"/>
                          <a:cs typeface="Times New Roman" panose="02020603050405020304" pitchFamily="18" charset="0"/>
                        </a:rPr>
                        <a:t>	</a:t>
                      </a:r>
                      <a:r>
                        <a:rPr lang="uz-Latn-UZ" sz="2000" b="1" dirty="0">
                          <a:effectLst/>
                          <a:latin typeface="Times New Roman" panose="02020603050405020304" pitchFamily="18" charset="0"/>
                          <a:cs typeface="Times New Roman" panose="02020603050405020304" pitchFamily="18" charset="0"/>
                        </a:rPr>
                        <a:t>Mustaqil ta’lim uchun tavsiya etiladigan mavzular</a:t>
                      </a:r>
                      <a:endParaRPr lang="ru-RU"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45" marR="422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087794"/>
                  </a:ext>
                </a:extLst>
              </a:tr>
              <a:tr h="267550">
                <a:tc>
                  <a:txBody>
                    <a:bodyPr/>
                    <a:lstStyle/>
                    <a:p>
                      <a:pPr algn="ctr">
                        <a:lnSpc>
                          <a:spcPct val="107000"/>
                        </a:lnSpc>
                        <a:spcAft>
                          <a:spcPts val="0"/>
                        </a:spcAft>
                      </a:pPr>
                      <a:r>
                        <a:rPr lang="uz-Latn-UZ" sz="1400">
                          <a:effectLst/>
                          <a:latin typeface="Times New Roman" panose="02020603050405020304" pitchFamily="18" charset="0"/>
                          <a:cs typeface="Times New Roman" panose="02020603050405020304" pitchFamily="18" charset="0"/>
                        </a:rPr>
                        <a:t>1</a:t>
                      </a:r>
                      <a:endParaRPr lang="ru-RU"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45" marR="422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Bef>
                          <a:spcPts val="600"/>
                        </a:spcBef>
                        <a:spcAft>
                          <a:spcPts val="0"/>
                        </a:spcAft>
                      </a:pPr>
                      <a:r>
                        <a:rPr lang="uz-Latn-UZ" sz="1400" dirty="0">
                          <a:effectLst/>
                          <a:latin typeface="Times New Roman" panose="02020603050405020304" pitchFamily="18" charset="0"/>
                          <a:cs typeface="Times New Roman" panose="02020603050405020304" pitchFamily="18" charset="0"/>
                        </a:rPr>
                        <a:t>Barg tasviridan belgilarni ajratib olish va ularni sinflashtirish algoritmlari.</a:t>
                      </a:r>
                      <a:endParaRPr lang="ru-RU"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45" marR="422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3751158"/>
                  </a:ext>
                </a:extLst>
              </a:tr>
              <a:tr h="152550">
                <a:tc>
                  <a:txBody>
                    <a:bodyPr/>
                    <a:lstStyle/>
                    <a:p>
                      <a:pPr algn="ctr">
                        <a:lnSpc>
                          <a:spcPct val="107000"/>
                        </a:lnSpc>
                        <a:spcAft>
                          <a:spcPts val="0"/>
                        </a:spcAft>
                      </a:pPr>
                      <a:r>
                        <a:rPr lang="uz-Latn-UZ" sz="1400">
                          <a:effectLst/>
                          <a:latin typeface="Times New Roman" panose="02020603050405020304" pitchFamily="18" charset="0"/>
                          <a:cs typeface="Times New Roman" panose="02020603050405020304" pitchFamily="18" charset="0"/>
                        </a:rPr>
                        <a:t>2</a:t>
                      </a:r>
                      <a:endParaRPr lang="ru-RU"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45" marR="422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Bef>
                          <a:spcPts val="600"/>
                        </a:spcBef>
                        <a:spcAft>
                          <a:spcPts val="0"/>
                        </a:spcAft>
                      </a:pPr>
                      <a:r>
                        <a:rPr lang="uz-Latn-UZ" sz="1400" dirty="0">
                          <a:effectLst/>
                          <a:latin typeface="Times New Roman" panose="02020603050405020304" pitchFamily="18" charset="0"/>
                          <a:cs typeface="Times New Roman" panose="02020603050405020304" pitchFamily="18" charset="0"/>
                        </a:rPr>
                        <a:t>Kommivoyajer masalasini yechish usul va algoritmi hamda tadbiqi.</a:t>
                      </a:r>
                      <a:endParaRPr lang="ru-RU"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45" marR="422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6668774"/>
                  </a:ext>
                </a:extLst>
              </a:tr>
              <a:tr h="131193">
                <a:tc>
                  <a:txBody>
                    <a:bodyPr/>
                    <a:lstStyle/>
                    <a:p>
                      <a:pPr algn="ctr">
                        <a:lnSpc>
                          <a:spcPct val="107000"/>
                        </a:lnSpc>
                        <a:spcAft>
                          <a:spcPts val="0"/>
                        </a:spcAft>
                      </a:pPr>
                      <a:r>
                        <a:rPr lang="uz-Latn-UZ" sz="1400">
                          <a:effectLst/>
                          <a:latin typeface="Times New Roman" panose="02020603050405020304" pitchFamily="18" charset="0"/>
                          <a:cs typeface="Times New Roman" panose="02020603050405020304" pitchFamily="18" charset="0"/>
                        </a:rPr>
                        <a:t>3</a:t>
                      </a:r>
                      <a:endParaRPr lang="ru-RU"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45" marR="422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Bef>
                          <a:spcPts val="600"/>
                        </a:spcBef>
                        <a:spcAft>
                          <a:spcPts val="0"/>
                        </a:spcAft>
                      </a:pPr>
                      <a:r>
                        <a:rPr lang="uz-Latn-UZ" sz="1400" dirty="0">
                          <a:effectLst/>
                          <a:latin typeface="Times New Roman" panose="02020603050405020304" pitchFamily="18" charset="0"/>
                          <a:cs typeface="Times New Roman" panose="02020603050405020304" pitchFamily="18" charset="0"/>
                        </a:rPr>
                        <a:t>Kompyuter tomografiyasi tasviridan belgilarni shakllantirish algoritmlari.</a:t>
                      </a:r>
                      <a:endParaRPr lang="ru-RU"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45" marR="422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8121423"/>
                  </a:ext>
                </a:extLst>
              </a:tr>
              <a:tr h="176019">
                <a:tc>
                  <a:txBody>
                    <a:bodyPr/>
                    <a:lstStyle/>
                    <a:p>
                      <a:pPr algn="ctr">
                        <a:lnSpc>
                          <a:spcPct val="107000"/>
                        </a:lnSpc>
                        <a:spcAft>
                          <a:spcPts val="0"/>
                        </a:spcAft>
                      </a:pPr>
                      <a:r>
                        <a:rPr lang="uz-Latn-UZ" sz="1400">
                          <a:effectLst/>
                          <a:latin typeface="Times New Roman" panose="02020603050405020304" pitchFamily="18" charset="0"/>
                          <a:cs typeface="Times New Roman" panose="02020603050405020304" pitchFamily="18" charset="0"/>
                        </a:rPr>
                        <a:t>5</a:t>
                      </a:r>
                      <a:endParaRPr lang="ru-RU"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45" marR="422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Bef>
                          <a:spcPts val="600"/>
                        </a:spcBef>
                        <a:spcAft>
                          <a:spcPts val="0"/>
                        </a:spcAft>
                      </a:pPr>
                      <a:r>
                        <a:rPr lang="uz-Latn-UZ" sz="1400" dirty="0">
                          <a:effectLst/>
                          <a:latin typeface="Times New Roman" panose="02020603050405020304" pitchFamily="18" charset="0"/>
                          <a:cs typeface="Times New Roman" panose="02020603050405020304" pitchFamily="18" charset="0"/>
                        </a:rPr>
                        <a:t>Simpleks algoritmi va ularni qo‘llash.</a:t>
                      </a:r>
                      <a:endParaRPr lang="ru-RU"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45" marR="422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9674609"/>
                  </a:ext>
                </a:extLst>
              </a:tr>
              <a:tr h="176019">
                <a:tc>
                  <a:txBody>
                    <a:bodyPr/>
                    <a:lstStyle/>
                    <a:p>
                      <a:pPr algn="ctr">
                        <a:lnSpc>
                          <a:spcPct val="107000"/>
                        </a:lnSpc>
                        <a:spcAft>
                          <a:spcPts val="0"/>
                        </a:spcAft>
                      </a:pPr>
                      <a:r>
                        <a:rPr lang="uz-Latn-UZ" sz="1400">
                          <a:effectLst/>
                          <a:latin typeface="Times New Roman" panose="02020603050405020304" pitchFamily="18" charset="0"/>
                          <a:cs typeface="Times New Roman" panose="02020603050405020304" pitchFamily="18" charset="0"/>
                        </a:rPr>
                        <a:t>6</a:t>
                      </a:r>
                      <a:endParaRPr lang="ru-RU"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45" marR="422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Bef>
                          <a:spcPts val="600"/>
                        </a:spcBef>
                        <a:spcAft>
                          <a:spcPts val="0"/>
                        </a:spcAft>
                      </a:pPr>
                      <a:r>
                        <a:rPr lang="uz-Latn-UZ" sz="1400" dirty="0">
                          <a:effectLst/>
                          <a:latin typeface="Times New Roman" panose="02020603050405020304" pitchFamily="18" charset="0"/>
                          <a:cs typeface="Times New Roman" panose="02020603050405020304" pitchFamily="18" charset="0"/>
                        </a:rPr>
                        <a:t>Klasterlash algoritmlari va ularni qo‘llash.</a:t>
                      </a:r>
                      <a:endParaRPr lang="ru-RU"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45" marR="422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4194636"/>
                  </a:ext>
                </a:extLst>
              </a:tr>
              <a:tr h="134948">
                <a:tc>
                  <a:txBody>
                    <a:bodyPr/>
                    <a:lstStyle/>
                    <a:p>
                      <a:pPr algn="ctr">
                        <a:lnSpc>
                          <a:spcPct val="107000"/>
                        </a:lnSpc>
                        <a:spcAft>
                          <a:spcPts val="0"/>
                        </a:spcAft>
                      </a:pPr>
                      <a:r>
                        <a:rPr lang="uz-Latn-UZ" sz="1400">
                          <a:effectLst/>
                          <a:latin typeface="Times New Roman" panose="02020603050405020304" pitchFamily="18" charset="0"/>
                          <a:cs typeface="Times New Roman" panose="02020603050405020304" pitchFamily="18" charset="0"/>
                        </a:rPr>
                        <a:t>7</a:t>
                      </a:r>
                      <a:endParaRPr lang="ru-RU"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45" marR="422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Bef>
                          <a:spcPts val="600"/>
                        </a:spcBef>
                        <a:spcAft>
                          <a:spcPts val="0"/>
                        </a:spcAft>
                      </a:pPr>
                      <a:r>
                        <a:rPr lang="uz-Latn-UZ" sz="1400" dirty="0">
                          <a:effectLst/>
                          <a:latin typeface="Times New Roman" panose="02020603050405020304" pitchFamily="18" charset="0"/>
                          <a:cs typeface="Times New Roman" panose="02020603050405020304" pitchFamily="18" charset="0"/>
                        </a:rPr>
                        <a:t>Biometrik tizimlarda tasvir sifatini yaxshilash algoritmi.</a:t>
                      </a:r>
                      <a:endParaRPr lang="ru-RU"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45" marR="422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6032428"/>
                  </a:ext>
                </a:extLst>
              </a:tr>
              <a:tr h="131193">
                <a:tc>
                  <a:txBody>
                    <a:bodyPr/>
                    <a:lstStyle/>
                    <a:p>
                      <a:pPr algn="ctr">
                        <a:lnSpc>
                          <a:spcPct val="107000"/>
                        </a:lnSpc>
                        <a:spcAft>
                          <a:spcPts val="0"/>
                        </a:spcAft>
                      </a:pPr>
                      <a:r>
                        <a:rPr lang="uz-Latn-UZ" sz="1400">
                          <a:effectLst/>
                          <a:latin typeface="Times New Roman" panose="02020603050405020304" pitchFamily="18" charset="0"/>
                          <a:cs typeface="Times New Roman" panose="02020603050405020304" pitchFamily="18" charset="0"/>
                        </a:rPr>
                        <a:t>9</a:t>
                      </a:r>
                      <a:endParaRPr lang="ru-RU"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45" marR="422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lvl="1" indent="-457200" fontAlgn="base">
                        <a:lnSpc>
                          <a:spcPct val="107000"/>
                        </a:lnSpc>
                        <a:spcBef>
                          <a:spcPts val="1200"/>
                        </a:spcBef>
                        <a:spcAft>
                          <a:spcPts val="600"/>
                        </a:spcAft>
                        <a:buFont typeface="Arial" panose="020B0604020202020204" pitchFamily="34" charset="0"/>
                        <a:buNone/>
                      </a:pPr>
                      <a:r>
                        <a:rPr lang="uz-Latn-UZ" sz="1400" dirty="0">
                          <a:effectLst/>
                          <a:latin typeface="Times New Roman" panose="02020603050405020304" pitchFamily="18" charset="0"/>
                          <a:cs typeface="Times New Roman" panose="02020603050405020304" pitchFamily="18" charset="0"/>
                        </a:rPr>
                        <a:t>Nutqli signallarni tahlil qilish algoritmlari.</a:t>
                      </a:r>
                      <a:endParaRPr lang="ru-RU" sz="1400" b="1"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45" marR="422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6819826"/>
                  </a:ext>
                </a:extLst>
              </a:tr>
              <a:tr h="133775">
                <a:tc>
                  <a:txBody>
                    <a:bodyPr/>
                    <a:lstStyle/>
                    <a:p>
                      <a:pPr algn="ctr">
                        <a:lnSpc>
                          <a:spcPct val="107000"/>
                        </a:lnSpc>
                        <a:spcAft>
                          <a:spcPts val="0"/>
                        </a:spcAft>
                      </a:pPr>
                      <a:r>
                        <a:rPr lang="uz-Latn-UZ" sz="1400">
                          <a:effectLst/>
                          <a:latin typeface="Times New Roman" panose="02020603050405020304" pitchFamily="18" charset="0"/>
                          <a:cs typeface="Times New Roman" panose="02020603050405020304" pitchFamily="18" charset="0"/>
                        </a:rPr>
                        <a:t>11</a:t>
                      </a:r>
                      <a:endParaRPr lang="ru-RU"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45" marR="422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Bef>
                          <a:spcPts val="600"/>
                        </a:spcBef>
                        <a:spcAft>
                          <a:spcPts val="0"/>
                        </a:spcAft>
                      </a:pPr>
                      <a:r>
                        <a:rPr lang="uz-Latn-UZ" sz="1400" dirty="0">
                          <a:effectLst/>
                          <a:latin typeface="Times New Roman" panose="02020603050405020304" pitchFamily="18" charset="0"/>
                          <a:cs typeface="Times New Roman" panose="02020603050405020304" pitchFamily="18" charset="0"/>
                        </a:rPr>
                        <a:t>Tibbiy ma’lumotlarga ishlov berishning matematik algoritmlari.</a:t>
                      </a:r>
                      <a:endParaRPr lang="ru-RU"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45" marR="422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7408254"/>
                  </a:ext>
                </a:extLst>
              </a:tr>
              <a:tr h="158418">
                <a:tc>
                  <a:txBody>
                    <a:bodyPr/>
                    <a:lstStyle/>
                    <a:p>
                      <a:pPr algn="ctr">
                        <a:lnSpc>
                          <a:spcPct val="107000"/>
                        </a:lnSpc>
                        <a:spcAft>
                          <a:spcPts val="0"/>
                        </a:spcAft>
                      </a:pPr>
                      <a:r>
                        <a:rPr lang="uz-Latn-UZ" sz="1400">
                          <a:effectLst/>
                          <a:latin typeface="Times New Roman" panose="02020603050405020304" pitchFamily="18" charset="0"/>
                          <a:cs typeface="Times New Roman" panose="02020603050405020304" pitchFamily="18" charset="0"/>
                        </a:rPr>
                        <a:t>12</a:t>
                      </a:r>
                      <a:endParaRPr lang="ru-RU"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45" marR="422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Bef>
                          <a:spcPts val="600"/>
                        </a:spcBef>
                        <a:spcAft>
                          <a:spcPts val="0"/>
                        </a:spcAft>
                      </a:pPr>
                      <a:r>
                        <a:rPr lang="uz-Latn-UZ" sz="1400" dirty="0">
                          <a:effectLst/>
                          <a:latin typeface="Times New Roman" panose="02020603050405020304" pitchFamily="18" charset="0"/>
                          <a:cs typeface="Times New Roman" panose="02020603050405020304" pitchFamily="18" charset="0"/>
                        </a:rPr>
                        <a:t>Tasvir sifatini yaxshilashning filtrlash algoritmlari.</a:t>
                      </a:r>
                      <a:endParaRPr lang="ru-RU"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45" marR="422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0342092"/>
                  </a:ext>
                </a:extLst>
              </a:tr>
              <a:tr h="271814">
                <a:tc>
                  <a:txBody>
                    <a:bodyPr/>
                    <a:lstStyle/>
                    <a:p>
                      <a:pPr algn="ctr">
                        <a:lnSpc>
                          <a:spcPct val="107000"/>
                        </a:lnSpc>
                        <a:spcAft>
                          <a:spcPts val="0"/>
                        </a:spcAft>
                      </a:pPr>
                      <a:r>
                        <a:rPr lang="uz-Latn-UZ" sz="1400">
                          <a:effectLst/>
                          <a:latin typeface="Times New Roman" panose="02020603050405020304" pitchFamily="18" charset="0"/>
                          <a:cs typeface="Times New Roman" panose="02020603050405020304" pitchFamily="18" charset="0"/>
                        </a:rPr>
                        <a:t>13</a:t>
                      </a:r>
                      <a:endParaRPr lang="ru-RU"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45" marR="422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Bef>
                          <a:spcPts val="600"/>
                        </a:spcBef>
                        <a:spcAft>
                          <a:spcPts val="0"/>
                        </a:spcAft>
                      </a:pPr>
                      <a:r>
                        <a:rPr lang="uz-Latn-UZ" sz="1400" dirty="0">
                          <a:effectLst/>
                          <a:latin typeface="Times New Roman" panose="02020603050405020304" pitchFamily="18" charset="0"/>
                          <a:cs typeface="Times New Roman" panose="02020603050405020304" pitchFamily="18" charset="0"/>
                        </a:rPr>
                        <a:t>Neyron tarmoq modellari yordamida tasvirlardagi belgilarni tanib olish algoritmlari.</a:t>
                      </a:r>
                      <a:endParaRPr lang="ru-RU"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45" marR="422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8881653"/>
                  </a:ext>
                </a:extLst>
              </a:tr>
              <a:tr h="164285">
                <a:tc>
                  <a:txBody>
                    <a:bodyPr/>
                    <a:lstStyle/>
                    <a:p>
                      <a:pPr algn="ctr">
                        <a:lnSpc>
                          <a:spcPct val="107000"/>
                        </a:lnSpc>
                        <a:spcAft>
                          <a:spcPts val="0"/>
                        </a:spcAft>
                      </a:pPr>
                      <a:r>
                        <a:rPr lang="uz-Latn-UZ" sz="1400">
                          <a:effectLst/>
                          <a:latin typeface="Times New Roman" panose="02020603050405020304" pitchFamily="18" charset="0"/>
                          <a:cs typeface="Times New Roman" panose="02020603050405020304" pitchFamily="18" charset="0"/>
                        </a:rPr>
                        <a:t>14</a:t>
                      </a:r>
                      <a:endParaRPr lang="ru-RU"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45" marR="422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Bef>
                          <a:spcPts val="600"/>
                        </a:spcBef>
                        <a:spcAft>
                          <a:spcPts val="0"/>
                        </a:spcAft>
                      </a:pPr>
                      <a:r>
                        <a:rPr lang="uz-Latn-UZ" sz="1400" dirty="0">
                          <a:effectLst/>
                          <a:latin typeface="Times New Roman" panose="02020603050405020304" pitchFamily="18" charset="0"/>
                          <a:cs typeface="Times New Roman" panose="02020603050405020304" pitchFamily="18" charset="0"/>
                        </a:rPr>
                        <a:t>Pufakli saralash algoritmi va ularni qo‘llash.</a:t>
                      </a:r>
                      <a:endParaRPr lang="ru-RU"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45" marR="422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0219055"/>
                  </a:ext>
                </a:extLst>
              </a:tr>
              <a:tr h="181887">
                <a:tc>
                  <a:txBody>
                    <a:bodyPr/>
                    <a:lstStyle/>
                    <a:p>
                      <a:pPr algn="ctr">
                        <a:lnSpc>
                          <a:spcPct val="107000"/>
                        </a:lnSpc>
                        <a:spcAft>
                          <a:spcPts val="0"/>
                        </a:spcAft>
                      </a:pPr>
                      <a:r>
                        <a:rPr lang="uz-Latn-UZ" sz="1400">
                          <a:effectLst/>
                          <a:latin typeface="Times New Roman" panose="02020603050405020304" pitchFamily="18" charset="0"/>
                          <a:cs typeface="Times New Roman" panose="02020603050405020304" pitchFamily="18" charset="0"/>
                        </a:rPr>
                        <a:t>15</a:t>
                      </a:r>
                      <a:endParaRPr lang="ru-RU"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45" marR="422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Bef>
                          <a:spcPts val="600"/>
                        </a:spcBef>
                        <a:spcAft>
                          <a:spcPts val="0"/>
                        </a:spcAft>
                      </a:pPr>
                      <a:r>
                        <a:rPr lang="uz-Latn-UZ" sz="1400" dirty="0">
                          <a:effectLst/>
                          <a:latin typeface="Times New Roman" panose="02020603050405020304" pitchFamily="18" charset="0"/>
                          <a:cs typeface="Times New Roman" panose="02020603050405020304" pitchFamily="18" charset="0"/>
                        </a:rPr>
                        <a:t>Tasvirlarni muhim belgilar orqali ifodalash algoritmlari.</a:t>
                      </a:r>
                      <a:endParaRPr lang="ru-RU"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45" marR="422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9517207"/>
                  </a:ext>
                </a:extLst>
              </a:tr>
              <a:tr h="181887">
                <a:tc>
                  <a:txBody>
                    <a:bodyPr/>
                    <a:lstStyle/>
                    <a:p>
                      <a:pPr algn="ctr">
                        <a:lnSpc>
                          <a:spcPct val="107000"/>
                        </a:lnSpc>
                        <a:spcAft>
                          <a:spcPts val="0"/>
                        </a:spcAft>
                      </a:pPr>
                      <a:r>
                        <a:rPr lang="uz-Latn-UZ" sz="1400">
                          <a:effectLst/>
                          <a:latin typeface="Times New Roman" panose="02020603050405020304" pitchFamily="18" charset="0"/>
                          <a:cs typeface="Times New Roman" panose="02020603050405020304" pitchFamily="18" charset="0"/>
                        </a:rPr>
                        <a:t>16</a:t>
                      </a:r>
                      <a:endParaRPr lang="ru-RU"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45" marR="422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Bef>
                          <a:spcPts val="600"/>
                        </a:spcBef>
                        <a:spcAft>
                          <a:spcPts val="0"/>
                        </a:spcAft>
                      </a:pPr>
                      <a:r>
                        <a:rPr lang="uz-Latn-UZ" sz="1400" dirty="0">
                          <a:effectLst/>
                          <a:latin typeface="Times New Roman" panose="02020603050405020304" pitchFamily="18" charset="0"/>
                          <a:cs typeface="Times New Roman" panose="02020603050405020304" pitchFamily="18" charset="0"/>
                        </a:rPr>
                        <a:t>Genetik algoritmlar va ularni qo‘llash.</a:t>
                      </a:r>
                      <a:endParaRPr lang="ru-RU"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45" marR="422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8147841"/>
                  </a:ext>
                </a:extLst>
              </a:tr>
              <a:tr h="145509">
                <a:tc>
                  <a:txBody>
                    <a:bodyPr/>
                    <a:lstStyle/>
                    <a:p>
                      <a:pPr algn="ctr">
                        <a:lnSpc>
                          <a:spcPct val="107000"/>
                        </a:lnSpc>
                        <a:spcAft>
                          <a:spcPts val="0"/>
                        </a:spcAft>
                      </a:pPr>
                      <a:r>
                        <a:rPr lang="uz-Latn-UZ" sz="1400">
                          <a:effectLst/>
                          <a:latin typeface="Times New Roman" panose="02020603050405020304" pitchFamily="18" charset="0"/>
                          <a:cs typeface="Times New Roman" panose="02020603050405020304" pitchFamily="18" charset="0"/>
                        </a:rPr>
                        <a:t>18</a:t>
                      </a:r>
                      <a:endParaRPr lang="ru-RU"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45" marR="422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lvl="1" indent="-457200" fontAlgn="base">
                        <a:lnSpc>
                          <a:spcPct val="107000"/>
                        </a:lnSpc>
                        <a:spcBef>
                          <a:spcPts val="1200"/>
                        </a:spcBef>
                        <a:spcAft>
                          <a:spcPts val="0"/>
                        </a:spcAft>
                        <a:buFont typeface="Arial" panose="020B0604020202020204" pitchFamily="34" charset="0"/>
                        <a:buNone/>
                      </a:pPr>
                      <a:r>
                        <a:rPr lang="uz-Latn-UZ" sz="1400" dirty="0">
                          <a:effectLst/>
                          <a:latin typeface="Times New Roman" panose="02020603050405020304" pitchFamily="18" charset="0"/>
                          <a:cs typeface="Times New Roman" panose="02020603050405020304" pitchFamily="18" charset="0"/>
                        </a:rPr>
                        <a:t>Sinflashtirish masalasida qaror qabul qilish algoritmlari.</a:t>
                      </a:r>
                      <a:endParaRPr lang="ru-RU" sz="1400" b="1"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45" marR="422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4580703"/>
                  </a:ext>
                </a:extLst>
              </a:tr>
              <a:tr h="183060">
                <a:tc>
                  <a:txBody>
                    <a:bodyPr/>
                    <a:lstStyle/>
                    <a:p>
                      <a:pPr algn="ctr">
                        <a:lnSpc>
                          <a:spcPct val="107000"/>
                        </a:lnSpc>
                        <a:spcAft>
                          <a:spcPts val="0"/>
                        </a:spcAft>
                      </a:pPr>
                      <a:r>
                        <a:rPr lang="uz-Latn-UZ" sz="1400">
                          <a:effectLst/>
                          <a:latin typeface="Times New Roman" panose="02020603050405020304" pitchFamily="18" charset="0"/>
                          <a:cs typeface="Times New Roman" panose="02020603050405020304" pitchFamily="18" charset="0"/>
                        </a:rPr>
                        <a:t>19</a:t>
                      </a:r>
                      <a:endParaRPr lang="ru-RU"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45" marR="422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Bef>
                          <a:spcPts val="600"/>
                        </a:spcBef>
                        <a:spcAft>
                          <a:spcPts val="0"/>
                        </a:spcAft>
                      </a:pPr>
                      <a:r>
                        <a:rPr lang="uz-Latn-UZ" sz="1400" dirty="0">
                          <a:effectLst/>
                          <a:latin typeface="Times New Roman" panose="02020603050405020304" pitchFamily="18" charset="0"/>
                          <a:cs typeface="Times New Roman" panose="02020603050405020304" pitchFamily="18" charset="0"/>
                        </a:rPr>
                        <a:t>Har xil ko‘rinishdagi ma’lumotlarni bir xil ko‘rinishga keltirish algoritmlari.</a:t>
                      </a:r>
                      <a:endParaRPr lang="ru-RU"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45" marR="422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359914"/>
                  </a:ext>
                </a:extLst>
              </a:tr>
              <a:tr h="176019">
                <a:tc>
                  <a:txBody>
                    <a:bodyPr/>
                    <a:lstStyle/>
                    <a:p>
                      <a:pPr algn="ctr">
                        <a:lnSpc>
                          <a:spcPct val="107000"/>
                        </a:lnSpc>
                        <a:spcAft>
                          <a:spcPts val="0"/>
                        </a:spcAft>
                      </a:pPr>
                      <a:r>
                        <a:rPr lang="uz-Latn-UZ" sz="1400">
                          <a:effectLst/>
                          <a:latin typeface="Times New Roman" panose="02020603050405020304" pitchFamily="18" charset="0"/>
                          <a:cs typeface="Times New Roman" panose="02020603050405020304" pitchFamily="18" charset="0"/>
                        </a:rPr>
                        <a:t>22</a:t>
                      </a:r>
                      <a:endParaRPr lang="ru-RU"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45" marR="422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Bef>
                          <a:spcPts val="600"/>
                        </a:spcBef>
                        <a:spcAft>
                          <a:spcPts val="0"/>
                        </a:spcAft>
                      </a:pPr>
                      <a:r>
                        <a:rPr lang="uz-Latn-UZ" sz="1400" dirty="0">
                          <a:effectLst/>
                          <a:latin typeface="Times New Roman" panose="02020603050405020304" pitchFamily="18" charset="0"/>
                          <a:cs typeface="Times New Roman" panose="02020603050405020304" pitchFamily="18" charset="0"/>
                        </a:rPr>
                        <a:t>Neyron tarmoqlari yordamida tasvirlarni siqish algoritmi.</a:t>
                      </a:r>
                      <a:endParaRPr lang="ru-RU"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45" marR="422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9738916"/>
                  </a:ext>
                </a:extLst>
              </a:tr>
              <a:tr h="158418">
                <a:tc>
                  <a:txBody>
                    <a:bodyPr/>
                    <a:lstStyle/>
                    <a:p>
                      <a:pPr algn="ctr">
                        <a:lnSpc>
                          <a:spcPct val="107000"/>
                        </a:lnSpc>
                        <a:spcAft>
                          <a:spcPts val="0"/>
                        </a:spcAft>
                      </a:pPr>
                      <a:r>
                        <a:rPr lang="uz-Latn-UZ" sz="1400">
                          <a:effectLst/>
                          <a:latin typeface="Times New Roman" panose="02020603050405020304" pitchFamily="18" charset="0"/>
                          <a:cs typeface="Times New Roman" panose="02020603050405020304" pitchFamily="18" charset="0"/>
                        </a:rPr>
                        <a:t>23</a:t>
                      </a:r>
                      <a:endParaRPr lang="ru-RU"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45" marR="422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Bef>
                          <a:spcPts val="600"/>
                        </a:spcBef>
                        <a:spcAft>
                          <a:spcPts val="0"/>
                        </a:spcAft>
                      </a:pPr>
                      <a:r>
                        <a:rPr lang="uz-Latn-UZ" sz="1400" dirty="0">
                          <a:effectLst/>
                          <a:latin typeface="Times New Roman" panose="02020603050405020304" pitchFamily="18" charset="0"/>
                          <a:cs typeface="Times New Roman" panose="02020603050405020304" pitchFamily="18" charset="0"/>
                        </a:rPr>
                        <a:t>Ma’lumotlarni shifrlash va deshifrlash algoritmlari.</a:t>
                      </a:r>
                      <a:endParaRPr lang="ru-RU"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45" marR="422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7198738"/>
                  </a:ext>
                </a:extLst>
              </a:tr>
              <a:tr h="161547">
                <a:tc>
                  <a:txBody>
                    <a:bodyPr/>
                    <a:lstStyle/>
                    <a:p>
                      <a:pPr algn="ctr">
                        <a:lnSpc>
                          <a:spcPct val="107000"/>
                        </a:lnSpc>
                        <a:spcAft>
                          <a:spcPts val="0"/>
                        </a:spcAft>
                      </a:pPr>
                      <a:r>
                        <a:rPr lang="uz-Latn-UZ" sz="1400">
                          <a:effectLst/>
                          <a:latin typeface="Times New Roman" panose="02020603050405020304" pitchFamily="18" charset="0"/>
                          <a:cs typeface="Times New Roman" panose="02020603050405020304" pitchFamily="18" charset="0"/>
                        </a:rPr>
                        <a:t>26</a:t>
                      </a:r>
                      <a:endParaRPr lang="ru-RU"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45" marR="422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7313" lvl="1" indent="0" fontAlgn="base">
                        <a:lnSpc>
                          <a:spcPct val="107000"/>
                        </a:lnSpc>
                        <a:spcBef>
                          <a:spcPts val="1200"/>
                        </a:spcBef>
                        <a:spcAft>
                          <a:spcPts val="0"/>
                        </a:spcAft>
                        <a:buFont typeface="Arial" panose="020B0604020202020204" pitchFamily="34" charset="0"/>
                        <a:buNone/>
                      </a:pPr>
                      <a:r>
                        <a:rPr lang="uz-Latn-UZ" sz="1400" dirty="0">
                          <a:effectLst/>
                          <a:latin typeface="Times New Roman" panose="02020603050405020304" pitchFamily="18" charset="0"/>
                          <a:cs typeface="Times New Roman" panose="02020603050405020304" pitchFamily="18" charset="0"/>
                        </a:rPr>
                        <a:t>Tasvirlarga dastlabki ishlov berish algoritmlari.</a:t>
                      </a:r>
                      <a:endParaRPr lang="ru-RU" sz="1400" b="1"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45" marR="422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0662341"/>
                  </a:ext>
                </a:extLst>
              </a:tr>
              <a:tr h="215566">
                <a:tc>
                  <a:txBody>
                    <a:bodyPr/>
                    <a:lstStyle/>
                    <a:p>
                      <a:pPr algn="ctr">
                        <a:lnSpc>
                          <a:spcPct val="107000"/>
                        </a:lnSpc>
                        <a:spcAft>
                          <a:spcPts val="0"/>
                        </a:spcAft>
                      </a:pPr>
                      <a:r>
                        <a:rPr lang="uz-Latn-UZ" sz="1400">
                          <a:effectLst/>
                          <a:latin typeface="Times New Roman" panose="02020603050405020304" pitchFamily="18" charset="0"/>
                          <a:cs typeface="Times New Roman" panose="02020603050405020304" pitchFamily="18" charset="0"/>
                        </a:rPr>
                        <a:t>32</a:t>
                      </a:r>
                      <a:endParaRPr lang="ru-RU"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45" marR="422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lvl="1" indent="-457200" fontAlgn="base">
                        <a:lnSpc>
                          <a:spcPct val="107000"/>
                        </a:lnSpc>
                        <a:spcBef>
                          <a:spcPts val="1200"/>
                        </a:spcBef>
                        <a:spcAft>
                          <a:spcPts val="0"/>
                        </a:spcAft>
                        <a:buFont typeface="Arial" panose="020B0604020202020204" pitchFamily="34" charset="0"/>
                        <a:buNone/>
                      </a:pPr>
                      <a:r>
                        <a:rPr lang="uz-Latn-UZ" sz="1400" dirty="0">
                          <a:effectLst/>
                          <a:latin typeface="Times New Roman" panose="02020603050405020304" pitchFamily="18" charset="0"/>
                          <a:cs typeface="Times New Roman" panose="02020603050405020304" pitchFamily="18" charset="0"/>
                        </a:rPr>
                        <a:t>Timsollarni aniqlash masalalarida o‘quv va nazorat model tanlanmalarini shakllantirish algoritmi.</a:t>
                      </a:r>
                      <a:endParaRPr lang="ru-RU" sz="1400" b="1"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45" marR="422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8452355"/>
                  </a:ext>
                </a:extLst>
              </a:tr>
              <a:tr h="215566">
                <a:tc>
                  <a:txBody>
                    <a:bodyPr/>
                    <a:lstStyle/>
                    <a:p>
                      <a:pPr algn="ctr">
                        <a:lnSpc>
                          <a:spcPct val="107000"/>
                        </a:lnSpc>
                        <a:spcAft>
                          <a:spcPts val="0"/>
                        </a:spcAft>
                      </a:pPr>
                      <a:r>
                        <a:rPr lang="uz-Latn-UZ" sz="1400">
                          <a:effectLst/>
                          <a:latin typeface="Times New Roman" panose="02020603050405020304" pitchFamily="18" charset="0"/>
                          <a:cs typeface="Times New Roman" panose="02020603050405020304" pitchFamily="18" charset="0"/>
                        </a:rPr>
                        <a:t>33</a:t>
                      </a:r>
                      <a:endParaRPr lang="ru-RU"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45" marR="422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1" indent="0" fontAlgn="base">
                        <a:lnSpc>
                          <a:spcPct val="107000"/>
                        </a:lnSpc>
                        <a:spcBef>
                          <a:spcPts val="1200"/>
                        </a:spcBef>
                        <a:spcAft>
                          <a:spcPts val="0"/>
                        </a:spcAft>
                        <a:buFont typeface="Arial" panose="020B0604020202020204" pitchFamily="34" charset="0"/>
                        <a:buNone/>
                      </a:pPr>
                      <a:r>
                        <a:rPr lang="uz-Latn-UZ" sz="1400" dirty="0">
                          <a:effectLst/>
                          <a:latin typeface="Times New Roman" panose="02020603050405020304" pitchFamily="18" charset="0"/>
                          <a:cs typeface="Times New Roman" panose="02020603050405020304" pitchFamily="18" charset="0"/>
                        </a:rPr>
                        <a:t>Avtomatik boshqariluvchi va uchuvchisiz uchar vositalari (dronlar) tomonidan olingan ma’lumotlardan obyektlarni ajratib olish va ularni sinflashtirish algoritmlari.</a:t>
                      </a:r>
                      <a:endParaRPr lang="ru-RU" sz="1400" b="1"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45" marR="422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1262463"/>
                  </a:ext>
                </a:extLst>
              </a:tr>
              <a:tr h="161547">
                <a:tc>
                  <a:txBody>
                    <a:bodyPr/>
                    <a:lstStyle/>
                    <a:p>
                      <a:pPr algn="ctr">
                        <a:lnSpc>
                          <a:spcPct val="107000"/>
                        </a:lnSpc>
                        <a:spcAft>
                          <a:spcPts val="0"/>
                        </a:spcAft>
                      </a:pPr>
                      <a:r>
                        <a:rPr lang="uz-Latn-UZ" sz="1400">
                          <a:effectLst/>
                          <a:latin typeface="Times New Roman" panose="02020603050405020304" pitchFamily="18" charset="0"/>
                          <a:cs typeface="Times New Roman" panose="02020603050405020304" pitchFamily="18" charset="0"/>
                        </a:rPr>
                        <a:t>34</a:t>
                      </a:r>
                      <a:endParaRPr lang="ru-RU"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45" marR="422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1" indent="0" fontAlgn="base">
                        <a:lnSpc>
                          <a:spcPct val="107000"/>
                        </a:lnSpc>
                        <a:spcBef>
                          <a:spcPts val="1200"/>
                        </a:spcBef>
                        <a:spcAft>
                          <a:spcPts val="0"/>
                        </a:spcAft>
                        <a:buFont typeface="Arial" panose="020B0604020202020204" pitchFamily="34" charset="0"/>
                        <a:buNone/>
                      </a:pPr>
                      <a:r>
                        <a:rPr lang="uz-Latn-UZ" sz="1400" dirty="0">
                          <a:effectLst/>
                          <a:latin typeface="Times New Roman" panose="02020603050405020304" pitchFamily="18" charset="0"/>
                          <a:cs typeface="Times New Roman" panose="02020603050405020304" pitchFamily="18" charset="0"/>
                        </a:rPr>
                        <a:t>Tartiblash va saralash algoritmlari.</a:t>
                      </a:r>
                      <a:endParaRPr lang="ru-RU" sz="1400" b="1"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45" marR="422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0503892"/>
                  </a:ext>
                </a:extLst>
              </a:tr>
              <a:tr h="161547">
                <a:tc>
                  <a:txBody>
                    <a:bodyPr/>
                    <a:lstStyle/>
                    <a:p>
                      <a:pPr algn="ctr">
                        <a:lnSpc>
                          <a:spcPct val="107000"/>
                        </a:lnSpc>
                        <a:spcAft>
                          <a:spcPts val="0"/>
                        </a:spcAft>
                      </a:pPr>
                      <a:r>
                        <a:rPr lang="uz-Latn-UZ" sz="1400">
                          <a:effectLst/>
                          <a:latin typeface="Times New Roman" panose="02020603050405020304" pitchFamily="18" charset="0"/>
                          <a:cs typeface="Times New Roman" panose="02020603050405020304" pitchFamily="18" charset="0"/>
                        </a:rPr>
                        <a:t>41</a:t>
                      </a:r>
                      <a:endParaRPr lang="ru-RU"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45" marR="422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1" indent="0" fontAlgn="base">
                        <a:lnSpc>
                          <a:spcPct val="107000"/>
                        </a:lnSpc>
                        <a:spcBef>
                          <a:spcPts val="1200"/>
                        </a:spcBef>
                        <a:spcAft>
                          <a:spcPts val="0"/>
                        </a:spcAft>
                        <a:buFont typeface="Arial" panose="020B0604020202020204" pitchFamily="34" charset="0"/>
                        <a:buNone/>
                      </a:pPr>
                      <a:r>
                        <a:rPr lang="uz-Latn-UZ" sz="1400" dirty="0">
                          <a:effectLst/>
                          <a:latin typeface="Times New Roman" panose="02020603050405020304" pitchFamily="18" charset="0"/>
                          <a:cs typeface="Times New Roman" panose="02020603050405020304" pitchFamily="18" charset="0"/>
                        </a:rPr>
                        <a:t>Medianani hisoblash va tanlash masalasi.</a:t>
                      </a:r>
                      <a:endParaRPr lang="ru-RU" sz="1400" b="1"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45" marR="422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0675920"/>
                  </a:ext>
                </a:extLst>
              </a:tr>
              <a:tr h="161547">
                <a:tc>
                  <a:txBody>
                    <a:bodyPr/>
                    <a:lstStyle/>
                    <a:p>
                      <a:pPr algn="ctr">
                        <a:lnSpc>
                          <a:spcPct val="107000"/>
                        </a:lnSpc>
                        <a:spcAft>
                          <a:spcPts val="0"/>
                        </a:spcAft>
                      </a:pPr>
                      <a:r>
                        <a:rPr lang="uz-Latn-UZ" sz="1400">
                          <a:effectLst/>
                          <a:latin typeface="Times New Roman" panose="02020603050405020304" pitchFamily="18" charset="0"/>
                          <a:cs typeface="Times New Roman" panose="02020603050405020304" pitchFamily="18" charset="0"/>
                        </a:rPr>
                        <a:t>42</a:t>
                      </a:r>
                      <a:endParaRPr lang="ru-RU"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45" marR="422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1" indent="0" fontAlgn="base">
                        <a:lnSpc>
                          <a:spcPct val="107000"/>
                        </a:lnSpc>
                        <a:spcBef>
                          <a:spcPts val="1200"/>
                        </a:spcBef>
                        <a:spcAft>
                          <a:spcPts val="0"/>
                        </a:spcAft>
                        <a:buFont typeface="Arial" panose="020B0604020202020204" pitchFamily="34" charset="0"/>
                        <a:buNone/>
                      </a:pPr>
                      <a:r>
                        <a:rPr lang="uz-Latn-UZ" sz="1400" dirty="0">
                          <a:effectLst/>
                          <a:latin typeface="Times New Roman" panose="02020603050405020304" pitchFamily="18" charset="0"/>
                          <a:cs typeface="Times New Roman" panose="02020603050405020304" pitchFamily="18" charset="0"/>
                        </a:rPr>
                        <a:t>Piramida va piramidali saralash.</a:t>
                      </a:r>
                      <a:endParaRPr lang="ru-RU" sz="1400" b="1"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45" marR="422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300109"/>
                  </a:ext>
                </a:extLst>
              </a:tr>
              <a:tr h="161547">
                <a:tc>
                  <a:txBody>
                    <a:bodyPr/>
                    <a:lstStyle/>
                    <a:p>
                      <a:pPr algn="ctr">
                        <a:lnSpc>
                          <a:spcPct val="107000"/>
                        </a:lnSpc>
                        <a:spcAft>
                          <a:spcPts val="0"/>
                        </a:spcAft>
                      </a:pPr>
                      <a:r>
                        <a:rPr lang="uz-Latn-UZ" sz="1400">
                          <a:effectLst/>
                          <a:latin typeface="Times New Roman" panose="02020603050405020304" pitchFamily="18" charset="0"/>
                          <a:cs typeface="Times New Roman" panose="02020603050405020304" pitchFamily="18" charset="0"/>
                        </a:rPr>
                        <a:t>43</a:t>
                      </a:r>
                      <a:endParaRPr lang="ru-RU"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45" marR="422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1" indent="0" fontAlgn="base">
                        <a:lnSpc>
                          <a:spcPct val="107000"/>
                        </a:lnSpc>
                        <a:spcBef>
                          <a:spcPts val="1200"/>
                        </a:spcBef>
                        <a:spcAft>
                          <a:spcPts val="0"/>
                        </a:spcAft>
                        <a:buFont typeface="Arial" panose="020B0604020202020204" pitchFamily="34" charset="0"/>
                        <a:buNone/>
                      </a:pPr>
                      <a:r>
                        <a:rPr lang="uz-Latn-UZ" sz="1400" dirty="0">
                          <a:effectLst/>
                          <a:latin typeface="Times New Roman" panose="02020603050405020304" pitchFamily="18" charset="0"/>
                          <a:cs typeface="Times New Roman" panose="02020603050405020304" pitchFamily="18" charset="0"/>
                        </a:rPr>
                        <a:t>Qidirish va saralash algoritmlarining samaradorligini baholash</a:t>
                      </a:r>
                      <a:endParaRPr lang="ru-RU" sz="1400" b="1"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45" marR="422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3760684"/>
                  </a:ext>
                </a:extLst>
              </a:tr>
              <a:tr h="161547">
                <a:tc>
                  <a:txBody>
                    <a:bodyPr/>
                    <a:lstStyle/>
                    <a:p>
                      <a:pPr algn="ctr">
                        <a:lnSpc>
                          <a:spcPct val="107000"/>
                        </a:lnSpc>
                        <a:spcAft>
                          <a:spcPts val="0"/>
                        </a:spcAft>
                      </a:pPr>
                      <a:r>
                        <a:rPr lang="uz-Latn-UZ" sz="1400">
                          <a:effectLst/>
                          <a:latin typeface="Times New Roman" panose="02020603050405020304" pitchFamily="18" charset="0"/>
                          <a:cs typeface="Times New Roman" panose="02020603050405020304" pitchFamily="18" charset="0"/>
                        </a:rPr>
                        <a:t>44</a:t>
                      </a:r>
                      <a:endParaRPr lang="ru-RU"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45" marR="422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1" indent="0" fontAlgn="base">
                        <a:lnSpc>
                          <a:spcPct val="107000"/>
                        </a:lnSpc>
                        <a:spcBef>
                          <a:spcPts val="1200"/>
                        </a:spcBef>
                        <a:spcAft>
                          <a:spcPts val="0"/>
                        </a:spcAft>
                        <a:buFont typeface="Arial" panose="020B0604020202020204" pitchFamily="34" charset="0"/>
                        <a:buNone/>
                      </a:pPr>
                      <a:r>
                        <a:rPr lang="uz-Latn-UZ" sz="1400" dirty="0">
                          <a:effectLst/>
                          <a:latin typeface="Times New Roman" panose="02020603050405020304" pitchFamily="18" charset="0"/>
                          <a:cs typeface="Times New Roman" panose="02020603050405020304" pitchFamily="18" charset="0"/>
                        </a:rPr>
                        <a:t>Qatorlarni qidirishda kirish ma’lumotlarini yaxshilash.</a:t>
                      </a:r>
                      <a:endParaRPr lang="ru-RU" sz="1400" b="1"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45" marR="422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5675125"/>
                  </a:ext>
                </a:extLst>
              </a:tr>
              <a:tr h="161547">
                <a:tc>
                  <a:txBody>
                    <a:bodyPr/>
                    <a:lstStyle/>
                    <a:p>
                      <a:pPr algn="ctr">
                        <a:lnSpc>
                          <a:spcPct val="107000"/>
                        </a:lnSpc>
                        <a:spcAft>
                          <a:spcPts val="0"/>
                        </a:spcAft>
                      </a:pPr>
                      <a:r>
                        <a:rPr lang="uz-Latn-UZ" sz="1400">
                          <a:effectLst/>
                          <a:latin typeface="Times New Roman" panose="02020603050405020304" pitchFamily="18" charset="0"/>
                          <a:cs typeface="Times New Roman" panose="02020603050405020304" pitchFamily="18" charset="0"/>
                        </a:rPr>
                        <a:t>49</a:t>
                      </a:r>
                      <a:endParaRPr lang="ru-RU"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45" marR="422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1" indent="0" fontAlgn="base">
                        <a:lnSpc>
                          <a:spcPct val="107000"/>
                        </a:lnSpc>
                        <a:spcBef>
                          <a:spcPts val="1200"/>
                        </a:spcBef>
                        <a:spcAft>
                          <a:spcPts val="0"/>
                        </a:spcAft>
                        <a:buFont typeface="Arial" panose="020B0604020202020204" pitchFamily="34" charset="0"/>
                        <a:buNone/>
                      </a:pPr>
                      <a:r>
                        <a:rPr lang="uz-Latn-UZ" sz="1400" dirty="0">
                          <a:effectLst/>
                          <a:latin typeface="Times New Roman" panose="02020603050405020304" pitchFamily="18" charset="0"/>
                          <a:cs typeface="Times New Roman" panose="02020603050405020304" pitchFamily="18" charset="0"/>
                        </a:rPr>
                        <a:t>Kruskal algoritmi.</a:t>
                      </a:r>
                      <a:endParaRPr lang="ru-RU" sz="1400" b="1"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45" marR="422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0452150"/>
                  </a:ext>
                </a:extLst>
              </a:tr>
              <a:tr h="161547">
                <a:tc>
                  <a:txBody>
                    <a:bodyPr/>
                    <a:lstStyle/>
                    <a:p>
                      <a:pPr algn="ctr">
                        <a:lnSpc>
                          <a:spcPct val="107000"/>
                        </a:lnSpc>
                        <a:spcAft>
                          <a:spcPts val="0"/>
                        </a:spcAft>
                      </a:pPr>
                      <a:r>
                        <a:rPr lang="uz-Latn-UZ" sz="1400">
                          <a:effectLst/>
                          <a:latin typeface="Times New Roman" panose="02020603050405020304" pitchFamily="18" charset="0"/>
                          <a:cs typeface="Times New Roman" panose="02020603050405020304" pitchFamily="18" charset="0"/>
                        </a:rPr>
                        <a:t>50</a:t>
                      </a:r>
                      <a:endParaRPr lang="ru-RU"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45" marR="4224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1" indent="0" fontAlgn="base">
                        <a:lnSpc>
                          <a:spcPct val="107000"/>
                        </a:lnSpc>
                        <a:spcBef>
                          <a:spcPts val="1200"/>
                        </a:spcBef>
                        <a:spcAft>
                          <a:spcPts val="0"/>
                        </a:spcAft>
                        <a:buFont typeface="Arial" panose="020B0604020202020204" pitchFamily="34" charset="0"/>
                        <a:buNone/>
                      </a:pPr>
                      <a:r>
                        <a:rPr lang="uz-Latn-UZ" sz="1400" dirty="0">
                          <a:effectLst/>
                          <a:latin typeface="Times New Roman" panose="02020603050405020304" pitchFamily="18" charset="0"/>
                          <a:cs typeface="Times New Roman" panose="02020603050405020304" pitchFamily="18" charset="0"/>
                        </a:rPr>
                        <a:t>Kesishmaydigan to‘plam va birlashmalarni qidirish algoritmlari.</a:t>
                      </a:r>
                      <a:endParaRPr lang="ru-RU" sz="1400" b="1" i="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2245" marR="422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8236212"/>
                  </a:ext>
                </a:extLst>
              </a:tr>
            </a:tbl>
          </a:graphicData>
        </a:graphic>
      </p:graphicFrame>
    </p:spTree>
    <p:extLst>
      <p:ext uri="{BB962C8B-B14F-4D97-AF65-F5344CB8AC3E}">
        <p14:creationId xmlns:p14="http://schemas.microsoft.com/office/powerpoint/2010/main" val="2635875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57826E3D-D918-4B63-B66E-FEC4D607AF40}"/>
              </a:ext>
            </a:extLst>
          </p:cNvPr>
          <p:cNvSpPr>
            <a:spLocks noGrp="1"/>
          </p:cNvSpPr>
          <p:nvPr>
            <p:ph type="sldNum" sz="quarter" idx="12"/>
          </p:nvPr>
        </p:nvSpPr>
        <p:spPr/>
        <p:txBody>
          <a:bodyPr/>
          <a:lstStyle/>
          <a:p>
            <a:fld id="{ADE0F398-BA5B-4856-B18E-1F10C91297BB}" type="slidenum">
              <a:rPr lang="en-US" smtClean="0"/>
              <a:pPr/>
              <a:t>3</a:t>
            </a:fld>
            <a:endParaRPr lang="en-US"/>
          </a:p>
        </p:txBody>
      </p:sp>
      <p:sp>
        <p:nvSpPr>
          <p:cNvPr id="3" name="Прямоугольник 2">
            <a:extLst>
              <a:ext uri="{FF2B5EF4-FFF2-40B4-BE49-F238E27FC236}">
                <a16:creationId xmlns:a16="http://schemas.microsoft.com/office/drawing/2014/main" id="{8653675A-1888-4373-A2E2-CDA58BAC7D1E}"/>
              </a:ext>
            </a:extLst>
          </p:cNvPr>
          <p:cNvSpPr/>
          <p:nvPr/>
        </p:nvSpPr>
        <p:spPr>
          <a:xfrm>
            <a:off x="228600" y="76200"/>
            <a:ext cx="8001000" cy="6740307"/>
          </a:xfrm>
          <a:prstGeom prst="rect">
            <a:avLst/>
          </a:prstGeom>
        </p:spPr>
        <p:txBody>
          <a:bodyPr wrap="square">
            <a:spAutoFit/>
          </a:bodyPr>
          <a:lstStyle/>
          <a:p>
            <a:pPr algn="ctr"/>
            <a:r>
              <a:rPr lang="ru-RU" sz="2400" b="1" dirty="0" err="1">
                <a:latin typeface="Times New Roman" panose="02020603050405020304" pitchFamily="18" charset="0"/>
                <a:cs typeface="Times New Roman" panose="02020603050405020304" pitchFamily="18" charset="0"/>
              </a:rPr>
              <a:t>Foydalaniladigan</a:t>
            </a:r>
            <a:r>
              <a:rPr lang="ru-RU"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adabiyotlar</a:t>
            </a:r>
            <a:r>
              <a:rPr lang="ru-RU" sz="2400" b="1"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p>
            <a:pPr algn="just"/>
            <a:r>
              <a:rPr lang="ru-RU" sz="2400" dirty="0">
                <a:latin typeface="Times New Roman" panose="02020603050405020304" pitchFamily="18" charset="0"/>
                <a:cs typeface="Times New Roman" panose="02020603050405020304" pitchFamily="18" charset="0"/>
              </a:rPr>
              <a:t>1.Raxmankulova B.O., </a:t>
            </a:r>
            <a:r>
              <a:rPr lang="ru-RU" sz="2400" dirty="0" err="1">
                <a:latin typeface="Times New Roman" panose="02020603050405020304" pitchFamily="18" charset="0"/>
                <a:cs typeface="Times New Roman" panose="02020603050405020304" pitchFamily="18" charset="0"/>
              </a:rPr>
              <a:t>Ziyaeva</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Sh.K</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Kubyashev</a:t>
            </a:r>
            <a:r>
              <a:rPr lang="ru-RU" sz="2400" dirty="0">
                <a:latin typeface="Times New Roman" panose="02020603050405020304" pitchFamily="18" charset="0"/>
                <a:cs typeface="Times New Roman" panose="02020603050405020304" pitchFamily="18" charset="0"/>
              </a:rPr>
              <a:t> K.E. “</a:t>
            </a:r>
            <a:r>
              <a:rPr lang="ru-RU" sz="2400" dirty="0" err="1">
                <a:latin typeface="Times New Roman" panose="02020603050405020304" pitchFamily="18" charset="0"/>
                <a:cs typeface="Times New Roman" panose="02020603050405020304" pitchFamily="18" charset="0"/>
              </a:rPr>
              <a:t>Axborot</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texnologiyalari</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va</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jarayonlarni</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matematik</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modellashtirish</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O’quv</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qo’llanma</a:t>
            </a:r>
            <a:r>
              <a:rPr lang="ru-RU" sz="2400" dirty="0">
                <a:latin typeface="Times New Roman" panose="02020603050405020304" pitchFamily="18" charset="0"/>
                <a:cs typeface="Times New Roman" panose="02020603050405020304" pitchFamily="18" charset="0"/>
              </a:rPr>
              <a:t>. TIQXMMI, 2020  </a:t>
            </a:r>
            <a:endParaRPr lang="en-US" sz="2400" dirty="0">
              <a:latin typeface="Times New Roman" panose="02020603050405020304" pitchFamily="18" charset="0"/>
              <a:cs typeface="Times New Roman" panose="02020603050405020304" pitchFamily="18" charset="0"/>
            </a:endParaRPr>
          </a:p>
          <a:p>
            <a:pPr algn="just"/>
            <a:r>
              <a:rPr lang="ru-RU" sz="2400" dirty="0">
                <a:latin typeface="Times New Roman" panose="02020603050405020304" pitchFamily="18" charset="0"/>
                <a:cs typeface="Times New Roman" panose="02020603050405020304" pitchFamily="18" charset="0"/>
              </a:rPr>
              <a:t>2. </a:t>
            </a:r>
            <a:r>
              <a:rPr lang="ru-RU" sz="2400" dirty="0" err="1">
                <a:latin typeface="Times New Roman" panose="02020603050405020304" pitchFamily="18" charset="0"/>
                <a:cs typeface="Times New Roman" panose="02020603050405020304" pitchFamily="18" charset="0"/>
              </a:rPr>
              <a:t>Abdullaev</a:t>
            </a:r>
            <a:r>
              <a:rPr lang="ru-RU" sz="2400" dirty="0">
                <a:latin typeface="Times New Roman" panose="02020603050405020304" pitchFamily="18" charset="0"/>
                <a:cs typeface="Times New Roman" panose="02020603050405020304" pitchFamily="18" charset="0"/>
              </a:rPr>
              <a:t> Z.S., </a:t>
            </a:r>
            <a:r>
              <a:rPr lang="ru-RU" sz="2400" dirty="0" err="1">
                <a:latin typeface="Times New Roman" panose="02020603050405020304" pitchFamily="18" charset="0"/>
                <a:cs typeface="Times New Roman" panose="02020603050405020304" pitchFamily="18" charset="0"/>
              </a:rPr>
              <a:t>Yusupov</a:t>
            </a:r>
            <a:r>
              <a:rPr lang="ru-RU" sz="2400" dirty="0">
                <a:latin typeface="Times New Roman" panose="02020603050405020304" pitchFamily="18" charset="0"/>
                <a:cs typeface="Times New Roman" panose="02020603050405020304" pitchFamily="18" charset="0"/>
              </a:rPr>
              <a:t> M., </a:t>
            </a:r>
            <a:r>
              <a:rPr lang="ru-RU" sz="2400" dirty="0" err="1">
                <a:latin typeface="Times New Roman" panose="02020603050405020304" pitchFamily="18" charset="0"/>
                <a:cs typeface="Times New Roman" panose="02020603050405020304" pitchFamily="18" charset="0"/>
              </a:rPr>
              <a:t>Raxmankulova</a:t>
            </a:r>
            <a:r>
              <a:rPr lang="ru-RU" sz="2400" dirty="0">
                <a:latin typeface="Times New Roman" panose="02020603050405020304" pitchFamily="18" charset="0"/>
                <a:cs typeface="Times New Roman" panose="02020603050405020304" pitchFamily="18" charset="0"/>
              </a:rPr>
              <a:t> B.O., </a:t>
            </a:r>
            <a:r>
              <a:rPr lang="ru-RU" sz="2400" dirty="0" err="1">
                <a:latin typeface="Times New Roman" panose="02020603050405020304" pitchFamily="18" charset="0"/>
                <a:cs typeface="Times New Roman" panose="02020603050405020304" pitchFamily="18" charset="0"/>
              </a:rPr>
              <a:t>Aynakulov</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Sh.A</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Amaliy</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axborot</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texnologiyalari</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O’quv</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qo’llanma</a:t>
            </a:r>
            <a:r>
              <a:rPr lang="ru-RU" sz="2400" dirty="0">
                <a:latin typeface="Times New Roman" panose="02020603050405020304" pitchFamily="18" charset="0"/>
                <a:cs typeface="Times New Roman" panose="02020603050405020304" pitchFamily="18" charset="0"/>
              </a:rPr>
              <a:t>. TIQXMMI, 2018  </a:t>
            </a:r>
            <a:endParaRPr lang="en-US" sz="2400" dirty="0">
              <a:latin typeface="Times New Roman" panose="02020603050405020304" pitchFamily="18" charset="0"/>
              <a:cs typeface="Times New Roman" panose="02020603050405020304" pitchFamily="18" charset="0"/>
            </a:endParaRPr>
          </a:p>
          <a:p>
            <a:pPr algn="just"/>
            <a:r>
              <a:rPr lang="ru-RU" sz="2400" dirty="0">
                <a:latin typeface="Times New Roman" panose="02020603050405020304" pitchFamily="18" charset="0"/>
                <a:cs typeface="Times New Roman" panose="02020603050405020304" pitchFamily="18" charset="0"/>
              </a:rPr>
              <a:t>3. </a:t>
            </a:r>
            <a:r>
              <a:rPr lang="ru-RU" sz="2400" dirty="0" err="1">
                <a:latin typeface="Times New Roman" panose="02020603050405020304" pitchFamily="18" charset="0"/>
                <a:cs typeface="Times New Roman" panose="02020603050405020304" pitchFamily="18" charset="0"/>
              </a:rPr>
              <a:t>Michael</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A.An</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introduction</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to</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Mathematical</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Modelling</a:t>
            </a:r>
            <a:r>
              <a:rPr lang="ru-RU" sz="2400" dirty="0">
                <a:latin typeface="Times New Roman" panose="02020603050405020304" pitchFamily="18" charset="0"/>
                <a:cs typeface="Times New Roman" panose="02020603050405020304" pitchFamily="18" charset="0"/>
              </a:rPr>
              <a:t>. 2001. </a:t>
            </a:r>
            <a:endParaRPr lang="en-US" sz="2400" dirty="0">
              <a:latin typeface="Times New Roman" panose="02020603050405020304" pitchFamily="18" charset="0"/>
              <a:cs typeface="Times New Roman" panose="02020603050405020304" pitchFamily="18" charset="0"/>
            </a:endParaRPr>
          </a:p>
          <a:p>
            <a:pPr algn="just"/>
            <a:r>
              <a:rPr lang="ru-RU" sz="2400" dirty="0">
                <a:latin typeface="Times New Roman" panose="02020603050405020304" pitchFamily="18" charset="0"/>
                <a:cs typeface="Times New Roman" panose="02020603050405020304" pitchFamily="18" charset="0"/>
              </a:rPr>
              <a:t>4. </a:t>
            </a:r>
            <a:r>
              <a:rPr lang="ru-RU" sz="2400" dirty="0" err="1">
                <a:latin typeface="Times New Roman" panose="02020603050405020304" pitchFamily="18" charset="0"/>
                <a:cs typeface="Times New Roman" panose="02020603050405020304" pitchFamily="18" charset="0"/>
              </a:rPr>
              <a:t>Eshmatov</a:t>
            </a:r>
            <a:r>
              <a:rPr lang="ru-RU" sz="2400" dirty="0">
                <a:latin typeface="Times New Roman" panose="02020603050405020304" pitchFamily="18" charset="0"/>
                <a:cs typeface="Times New Roman" panose="02020603050405020304" pitchFamily="18" charset="0"/>
              </a:rPr>
              <a:t> X., </a:t>
            </a:r>
            <a:r>
              <a:rPr lang="ru-RU" sz="2400" dirty="0" err="1">
                <a:latin typeface="Times New Roman" panose="02020603050405020304" pitchFamily="18" charset="0"/>
                <a:cs typeface="Times New Roman" panose="02020603050405020304" pitchFamily="18" charset="0"/>
              </a:rPr>
              <a:t>Yusupov</a:t>
            </a:r>
            <a:r>
              <a:rPr lang="ru-RU" sz="2400" dirty="0">
                <a:latin typeface="Times New Roman" panose="02020603050405020304" pitchFamily="18" charset="0"/>
                <a:cs typeface="Times New Roman" panose="02020603050405020304" pitchFamily="18" charset="0"/>
              </a:rPr>
              <a:t> M., </a:t>
            </a:r>
            <a:r>
              <a:rPr lang="ru-RU" sz="2400" dirty="0" err="1">
                <a:latin typeface="Times New Roman" panose="02020603050405020304" pitchFamily="18" charset="0"/>
                <a:cs typeface="Times New Roman" panose="02020603050405020304" pitchFamily="18" charset="0"/>
              </a:rPr>
              <a:t>Aynaqulov</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Sh</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Xodjaev</a:t>
            </a:r>
            <a:r>
              <a:rPr lang="ru-RU" sz="2400" dirty="0">
                <a:latin typeface="Times New Roman" panose="02020603050405020304" pitchFamily="18" charset="0"/>
                <a:cs typeface="Times New Roman" panose="02020603050405020304" pitchFamily="18" charset="0"/>
              </a:rPr>
              <a:t> D. </a:t>
            </a:r>
            <a:r>
              <a:rPr lang="ru-RU" sz="2400" dirty="0" err="1">
                <a:latin typeface="Times New Roman" panose="02020603050405020304" pitchFamily="18" charset="0"/>
                <a:cs typeface="Times New Roman" panose="02020603050405020304" pitchFamily="18" charset="0"/>
              </a:rPr>
              <a:t>Matematik</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modellashtirish</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O’quv</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qo’llanma</a:t>
            </a:r>
            <a:r>
              <a:rPr lang="ru-RU" sz="2400" dirty="0">
                <a:latin typeface="Times New Roman" panose="02020603050405020304" pitchFamily="18" charset="0"/>
                <a:cs typeface="Times New Roman" panose="02020603050405020304" pitchFamily="18" charset="0"/>
              </a:rPr>
              <a:t>, TIMI, 2010, 240 бет.  </a:t>
            </a:r>
            <a:endParaRPr lang="en-US" sz="2400" dirty="0">
              <a:latin typeface="Times New Roman" panose="02020603050405020304" pitchFamily="18" charset="0"/>
              <a:cs typeface="Times New Roman" panose="02020603050405020304" pitchFamily="18" charset="0"/>
            </a:endParaRPr>
          </a:p>
          <a:p>
            <a:pPr algn="just"/>
            <a:r>
              <a:rPr lang="ru-RU" sz="2400" dirty="0">
                <a:latin typeface="Times New Roman" panose="02020603050405020304" pitchFamily="18" charset="0"/>
                <a:cs typeface="Times New Roman" panose="02020603050405020304" pitchFamily="18" charset="0"/>
              </a:rPr>
              <a:t>5. </a:t>
            </a:r>
            <a:r>
              <a:rPr lang="ru-RU" sz="2400" dirty="0" err="1">
                <a:latin typeface="Times New Roman" panose="02020603050405020304" pitchFamily="18" charset="0"/>
                <a:cs typeface="Times New Roman" panose="02020603050405020304" pitchFamily="18" charset="0"/>
              </a:rPr>
              <a:t>Эшматов</a:t>
            </a:r>
            <a:r>
              <a:rPr lang="ru-RU" sz="2400" dirty="0">
                <a:latin typeface="Times New Roman" panose="02020603050405020304" pitchFamily="18" charset="0"/>
                <a:cs typeface="Times New Roman" panose="02020603050405020304" pitchFamily="18" charset="0"/>
              </a:rPr>
              <a:t> Х, </a:t>
            </a:r>
            <a:r>
              <a:rPr lang="ru-RU" sz="2400" dirty="0" err="1">
                <a:latin typeface="Times New Roman" panose="02020603050405020304" pitchFamily="18" charset="0"/>
                <a:cs typeface="Times New Roman" panose="02020603050405020304" pitchFamily="18" charset="0"/>
              </a:rPr>
              <a:t>Верлань</a:t>
            </a:r>
            <a:r>
              <a:rPr lang="ru-RU" sz="2400" dirty="0">
                <a:latin typeface="Times New Roman" panose="02020603050405020304" pitchFamily="18" charset="0"/>
                <a:cs typeface="Times New Roman" panose="02020603050405020304" pitchFamily="18" charset="0"/>
              </a:rPr>
              <a:t> А.Ф., Лукьяненко С. А.  Численные  методы  в  моделировании. Учебное пособие, «Узбекистан», 2010, 280 стр. </a:t>
            </a:r>
            <a:endParaRPr lang="en-US" sz="2400" dirty="0">
              <a:latin typeface="Times New Roman" panose="02020603050405020304" pitchFamily="18" charset="0"/>
              <a:cs typeface="Times New Roman" panose="02020603050405020304" pitchFamily="18" charset="0"/>
            </a:endParaRPr>
          </a:p>
          <a:p>
            <a:pPr algn="just"/>
            <a:r>
              <a:rPr lang="ru-RU" sz="2400" dirty="0">
                <a:latin typeface="Times New Roman" panose="02020603050405020304" pitchFamily="18" charset="0"/>
                <a:cs typeface="Times New Roman" panose="02020603050405020304" pitchFamily="18" charset="0"/>
              </a:rPr>
              <a:t>6. </a:t>
            </a:r>
            <a:r>
              <a:rPr lang="ru-RU" sz="2400" dirty="0" err="1">
                <a:latin typeface="Times New Roman" panose="02020603050405020304" pitchFamily="18" charset="0"/>
                <a:cs typeface="Times New Roman" panose="02020603050405020304" pitchFamily="18" charset="0"/>
              </a:rPr>
              <a:t>Эшкобилов</a:t>
            </a:r>
            <a:r>
              <a:rPr lang="ru-RU" sz="2400" dirty="0">
                <a:latin typeface="Times New Roman" panose="02020603050405020304" pitchFamily="18" charset="0"/>
                <a:cs typeface="Times New Roman" panose="02020603050405020304" pitchFamily="18" charset="0"/>
              </a:rPr>
              <a:t> Ю.Х., Юсупов М., </a:t>
            </a:r>
            <a:r>
              <a:rPr lang="ru-RU" sz="2400" dirty="0" err="1">
                <a:latin typeface="Times New Roman" panose="02020603050405020304" pitchFamily="18" charset="0"/>
                <a:cs typeface="Times New Roman" panose="02020603050405020304" pitchFamily="18" charset="0"/>
              </a:rPr>
              <a:t>Бобоназаров</a:t>
            </a:r>
            <a:r>
              <a:rPr lang="ru-RU" sz="2400" dirty="0">
                <a:latin typeface="Times New Roman" panose="02020603050405020304" pitchFamily="18" charset="0"/>
                <a:cs typeface="Times New Roman" panose="02020603050405020304" pitchFamily="18" charset="0"/>
              </a:rPr>
              <a:t> Ш.П. «Математик </a:t>
            </a:r>
            <a:r>
              <a:rPr lang="ru-RU" sz="2400" dirty="0" err="1">
                <a:latin typeface="Times New Roman" panose="02020603050405020304" pitchFamily="18" charset="0"/>
                <a:cs typeface="Times New Roman" panose="02020603050405020304" pitchFamily="18" charset="0"/>
              </a:rPr>
              <a:t>моделлаштиришда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сонли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усуллар</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услубий</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қўлланма</a:t>
            </a:r>
            <a:r>
              <a:rPr lang="ru-RU" sz="2400" dirty="0">
                <a:latin typeface="Times New Roman" panose="02020603050405020304" pitchFamily="18" charset="0"/>
                <a:cs typeface="Times New Roman" panose="02020603050405020304" pitchFamily="18" charset="0"/>
              </a:rPr>
              <a:t>, TИМИ, 2003.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465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ADE0F398-BA5B-4856-B18E-1F10C91297BB}" type="slidenum">
              <a:rPr lang="en-US" smtClean="0"/>
              <a:pPr/>
              <a:t>4</a:t>
            </a:fld>
            <a:endParaRPr lang="en-US"/>
          </a:p>
        </p:txBody>
      </p:sp>
      <p:sp>
        <p:nvSpPr>
          <p:cNvPr id="5" name="Прямоугольник 4"/>
          <p:cNvSpPr/>
          <p:nvPr/>
        </p:nvSpPr>
        <p:spPr>
          <a:xfrm>
            <a:off x="304800" y="990600"/>
            <a:ext cx="7924800" cy="4539191"/>
          </a:xfrm>
          <a:prstGeom prst="rect">
            <a:avLst/>
          </a:prstGeom>
        </p:spPr>
        <p:txBody>
          <a:bodyPr wrap="square">
            <a:spAutoFit/>
          </a:bodyPr>
          <a:lstStyle/>
          <a:p>
            <a:pPr algn="just">
              <a:lnSpc>
                <a:spcPct val="150000"/>
              </a:lnSpc>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Axborot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texnologiyalari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jarayonlarni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matematik</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modellashtirishning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asosiy</a:t>
            </a:r>
            <a:r>
              <a:rPr lang="en-US" sz="2800"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maqsad</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va</a:t>
            </a:r>
            <a:r>
              <a:rPr lang="en-US" sz="2800"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vazifalari</a:t>
            </a:r>
            <a:r>
              <a:rPr lang="en-US" sz="2800" dirty="0">
                <a:latin typeface="Times New Roman" panose="02020603050405020304" pitchFamily="18" charset="0"/>
                <a:cs typeface="Times New Roman" panose="02020603050405020304" pitchFamily="18" charset="0"/>
              </a:rPr>
              <a:t>:</a:t>
            </a:r>
          </a:p>
          <a:p>
            <a:pPr algn="just">
              <a:lnSpc>
                <a:spcPct val="150000"/>
              </a:lnSpc>
            </a:pPr>
            <a:r>
              <a:rPr lang="en-US" sz="2800" dirty="0">
                <a:latin typeface="Times New Roman" panose="02020603050405020304" pitchFamily="18" charset="0"/>
                <a:cs typeface="Times New Roman" panose="02020603050405020304" pitchFamily="18" charset="0"/>
              </a:rPr>
              <a:t>Bu fan </a:t>
            </a:r>
            <a:r>
              <a:rPr lang="en-US" sz="2800" dirty="0" err="1">
                <a:latin typeface="Times New Roman" panose="02020603050405020304" pitchFamily="18" charset="0"/>
                <a:cs typeface="Times New Roman" panose="02020603050405020304" pitchFamily="18" charset="0"/>
              </a:rPr>
              <a:t>ikki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qismga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bo’linadi</a:t>
            </a:r>
            <a:r>
              <a:rPr lang="en-US" sz="2800" dirty="0">
                <a:latin typeface="Times New Roman" panose="02020603050405020304" pitchFamily="18" charset="0"/>
                <a:cs typeface="Times New Roman" panose="02020603050405020304" pitchFamily="18" charset="0"/>
              </a:rPr>
              <a:t>: </a:t>
            </a:r>
          </a:p>
          <a:p>
            <a:pPr algn="just">
              <a:lnSpc>
                <a:spcPct val="150000"/>
              </a:lnSpc>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Mutaxassislik</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masalalarini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yechishda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axborot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texnologiyalarini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qo’llash</a:t>
            </a:r>
            <a:r>
              <a:rPr lang="en-US" sz="2800" dirty="0">
                <a:latin typeface="Times New Roman" panose="02020603050405020304" pitchFamily="18" charset="0"/>
                <a:cs typeface="Times New Roman" panose="02020603050405020304" pitchFamily="18" charset="0"/>
              </a:rPr>
              <a:t>;</a:t>
            </a:r>
          </a:p>
          <a:p>
            <a:pPr algn="just">
              <a:lnSpc>
                <a:spcPct val="150000"/>
              </a:lnSpc>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Jarayonlarni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matematik</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modellashtirish</a:t>
            </a:r>
            <a:r>
              <a:rPr lang="en-US"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76715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ADE0F398-BA5B-4856-B18E-1F10C91297BB}" type="slidenum">
              <a:rPr lang="en-US" smtClean="0"/>
              <a:pPr/>
              <a:t>5</a:t>
            </a:fld>
            <a:endParaRPr lang="en-US"/>
          </a:p>
        </p:txBody>
      </p:sp>
      <p:sp>
        <p:nvSpPr>
          <p:cNvPr id="3" name="Прямоугольник 2"/>
          <p:cNvSpPr/>
          <p:nvPr/>
        </p:nvSpPr>
        <p:spPr>
          <a:xfrm>
            <a:off x="228600" y="304800"/>
            <a:ext cx="7924800" cy="1307537"/>
          </a:xfrm>
          <a:prstGeom prst="rect">
            <a:avLst/>
          </a:prstGeom>
        </p:spPr>
        <p:txBody>
          <a:bodyPr wrap="square">
            <a:spAutoFit/>
          </a:bodyPr>
          <a:lstStyle/>
          <a:p>
            <a:pPr algn="just">
              <a:lnSpc>
                <a:spcPct val="150000"/>
              </a:lnSpc>
            </a:pPr>
            <a:r>
              <a:rPr lang="ru-RU" sz="2800" b="1" dirty="0">
                <a:solidFill>
                  <a:srgbClr val="424242"/>
                </a:solidFill>
                <a:latin typeface="Times New Roman" panose="02020603050405020304" pitchFamily="18" charset="0"/>
                <a:cs typeface="Times New Roman" panose="02020603050405020304" pitchFamily="18" charset="0"/>
              </a:rPr>
              <a:t>О</a:t>
            </a:r>
            <a:r>
              <a:rPr lang="en-US" sz="2800" b="1" dirty="0" err="1">
                <a:solidFill>
                  <a:srgbClr val="424242"/>
                </a:solidFill>
                <a:latin typeface="Times New Roman" panose="02020603050405020304" pitchFamily="18" charset="0"/>
                <a:cs typeface="Times New Roman" panose="02020603050405020304" pitchFamily="18" charset="0"/>
              </a:rPr>
              <a:t>b’ekt</a:t>
            </a:r>
            <a:r>
              <a:rPr lang="en-US" sz="2800" b="1" dirty="0">
                <a:solidFill>
                  <a:srgbClr val="424242"/>
                </a:solidFill>
                <a:latin typeface="Times New Roman" panose="02020603050405020304" pitchFamily="18" charset="0"/>
                <a:cs typeface="Times New Roman" panose="02020603050405020304" pitchFamily="18" charset="0"/>
              </a:rPr>
              <a:t> </a:t>
            </a:r>
            <a:r>
              <a:rPr lang="en-US" sz="2800" dirty="0">
                <a:solidFill>
                  <a:srgbClr val="424242"/>
                </a:solidFill>
                <a:latin typeface="Times New Roman" panose="02020603050405020304" pitchFamily="18" charset="0"/>
                <a:cs typeface="Times New Roman" panose="02020603050405020304" pitchFamily="18" charset="0"/>
              </a:rPr>
              <a:t> - har </a:t>
            </a:r>
            <a:r>
              <a:rPr lang="en-US" sz="2800" dirty="0" err="1">
                <a:solidFill>
                  <a:srgbClr val="424242"/>
                </a:solidFill>
                <a:latin typeface="Times New Roman" panose="02020603050405020304" pitchFamily="18" charset="0"/>
                <a:cs typeface="Times New Roman" panose="02020603050405020304" pitchFamily="18" charset="0"/>
              </a:rPr>
              <a:t>xil</a:t>
            </a:r>
            <a:r>
              <a:rPr lang="en-US" sz="2800" dirty="0">
                <a:solidFill>
                  <a:srgbClr val="424242"/>
                </a:solidFill>
                <a:latin typeface="Times New Roman" panose="02020603050405020304" pitchFamily="18" charset="0"/>
                <a:cs typeface="Times New Roman" panose="02020603050405020304" pitchFamily="18" charset="0"/>
              </a:rPr>
              <a:t> </a:t>
            </a:r>
            <a:r>
              <a:rPr lang="en-US" sz="2800" dirty="0" err="1">
                <a:solidFill>
                  <a:srgbClr val="424242"/>
                </a:solidFill>
                <a:latin typeface="Times New Roman" panose="02020603050405020304" pitchFamily="18" charset="0"/>
                <a:cs typeface="Times New Roman" panose="02020603050405020304" pitchFamily="18" charset="0"/>
              </a:rPr>
              <a:t>xossa</a:t>
            </a:r>
            <a:r>
              <a:rPr lang="en-US" sz="2800" dirty="0">
                <a:solidFill>
                  <a:srgbClr val="424242"/>
                </a:solidFill>
                <a:latin typeface="Times New Roman" panose="02020603050405020304" pitchFamily="18" charset="0"/>
                <a:cs typeface="Times New Roman" panose="02020603050405020304" pitchFamily="18" charset="0"/>
              </a:rPr>
              <a:t> </a:t>
            </a:r>
            <a:r>
              <a:rPr lang="en-US" sz="2800" dirty="0" err="1">
                <a:solidFill>
                  <a:srgbClr val="424242"/>
                </a:solidFill>
                <a:latin typeface="Times New Roman" panose="02020603050405020304" pitchFamily="18" charset="0"/>
                <a:cs typeface="Times New Roman" panose="02020603050405020304" pitchFamily="18" charset="0"/>
              </a:rPr>
              <a:t>va</a:t>
            </a:r>
            <a:r>
              <a:rPr lang="en-US" sz="2800" dirty="0">
                <a:solidFill>
                  <a:srgbClr val="424242"/>
                </a:solidFill>
                <a:latin typeface="Times New Roman" panose="02020603050405020304" pitchFamily="18" charset="0"/>
                <a:cs typeface="Times New Roman" panose="02020603050405020304" pitchFamily="18" charset="0"/>
              </a:rPr>
              <a:t> </a:t>
            </a:r>
            <a:r>
              <a:rPr lang="en-US" sz="2800" dirty="0" err="1">
                <a:solidFill>
                  <a:srgbClr val="424242"/>
                </a:solidFill>
                <a:latin typeface="Times New Roman" panose="02020603050405020304" pitchFamily="18" charset="0"/>
                <a:cs typeface="Times New Roman" panose="02020603050405020304" pitchFamily="18" charset="0"/>
              </a:rPr>
              <a:t>xususiyatlarga</a:t>
            </a:r>
            <a:r>
              <a:rPr lang="en-US" sz="2800" dirty="0">
                <a:solidFill>
                  <a:srgbClr val="424242"/>
                </a:solidFill>
                <a:latin typeface="Times New Roman" panose="02020603050405020304" pitchFamily="18" charset="0"/>
                <a:cs typeface="Times New Roman" panose="02020603050405020304" pitchFamily="18" charset="0"/>
              </a:rPr>
              <a:t> </a:t>
            </a:r>
            <a:r>
              <a:rPr lang="en-US" sz="2800" dirty="0" err="1">
                <a:solidFill>
                  <a:srgbClr val="424242"/>
                </a:solidFill>
                <a:latin typeface="Times New Roman" panose="02020603050405020304" pitchFamily="18" charset="0"/>
                <a:cs typeface="Times New Roman" panose="02020603050405020304" pitchFamily="18" charset="0"/>
              </a:rPr>
              <a:t>ega</a:t>
            </a:r>
            <a:r>
              <a:rPr lang="en-US" sz="2800" dirty="0">
                <a:solidFill>
                  <a:srgbClr val="424242"/>
                </a:solidFill>
                <a:latin typeface="Times New Roman" panose="02020603050405020304" pitchFamily="18" charset="0"/>
                <a:cs typeface="Times New Roman" panose="02020603050405020304" pitchFamily="18" charset="0"/>
              </a:rPr>
              <a:t> </a:t>
            </a:r>
            <a:r>
              <a:rPr lang="en-US" sz="2800" dirty="0" err="1">
                <a:solidFill>
                  <a:srgbClr val="424242"/>
                </a:solidFill>
                <a:latin typeface="Times New Roman" panose="02020603050405020304" pitchFamily="18" charset="0"/>
                <a:cs typeface="Times New Roman" panose="02020603050405020304" pitchFamily="18" charset="0"/>
              </a:rPr>
              <a:t>bo’lgan</a:t>
            </a:r>
            <a:r>
              <a:rPr lang="en-US" sz="2800" dirty="0">
                <a:solidFill>
                  <a:srgbClr val="424242"/>
                </a:solidFill>
                <a:latin typeface="Times New Roman" panose="02020603050405020304" pitchFamily="18" charset="0"/>
                <a:cs typeface="Times New Roman" panose="02020603050405020304" pitchFamily="18" charset="0"/>
              </a:rPr>
              <a:t> </a:t>
            </a:r>
            <a:r>
              <a:rPr lang="en-US" sz="2800" dirty="0" err="1">
                <a:solidFill>
                  <a:srgbClr val="424242"/>
                </a:solidFill>
                <a:latin typeface="Times New Roman" panose="02020603050405020304" pitchFamily="18" charset="0"/>
                <a:cs typeface="Times New Roman" panose="02020603050405020304" pitchFamily="18" charset="0"/>
              </a:rPr>
              <a:t>tabiatning</a:t>
            </a:r>
            <a:r>
              <a:rPr lang="en-US" sz="2800" dirty="0">
                <a:solidFill>
                  <a:srgbClr val="424242"/>
                </a:solidFill>
                <a:latin typeface="Times New Roman" panose="02020603050405020304" pitchFamily="18" charset="0"/>
                <a:cs typeface="Times New Roman" panose="02020603050405020304" pitchFamily="18" charset="0"/>
              </a:rPr>
              <a:t> </a:t>
            </a:r>
            <a:r>
              <a:rPr lang="en-US" sz="2800" dirty="0" err="1">
                <a:solidFill>
                  <a:srgbClr val="424242"/>
                </a:solidFill>
                <a:latin typeface="Times New Roman" panose="02020603050405020304" pitchFamily="18" charset="0"/>
                <a:cs typeface="Times New Roman" panose="02020603050405020304" pitchFamily="18" charset="0"/>
              </a:rPr>
              <a:t>biror</a:t>
            </a:r>
            <a:r>
              <a:rPr lang="en-US" sz="2800" dirty="0">
                <a:solidFill>
                  <a:srgbClr val="424242"/>
                </a:solidFill>
                <a:latin typeface="Times New Roman" panose="02020603050405020304" pitchFamily="18" charset="0"/>
                <a:cs typeface="Times New Roman" panose="02020603050405020304" pitchFamily="18" charset="0"/>
              </a:rPr>
              <a:t>  </a:t>
            </a:r>
            <a:r>
              <a:rPr lang="en-US" sz="2800" dirty="0" err="1">
                <a:solidFill>
                  <a:srgbClr val="424242"/>
                </a:solidFill>
                <a:latin typeface="Times New Roman" panose="02020603050405020304" pitchFamily="18" charset="0"/>
                <a:cs typeface="Times New Roman" panose="02020603050405020304" pitchFamily="18" charset="0"/>
              </a:rPr>
              <a:t>elementi</a:t>
            </a:r>
            <a:r>
              <a:rPr lang="en-US" sz="2800" dirty="0">
                <a:solidFill>
                  <a:srgbClr val="424242"/>
                </a:solidFill>
                <a:latin typeface="Times New Roman" panose="02020603050405020304" pitchFamily="18" charset="0"/>
                <a:cs typeface="Times New Roman" panose="02020603050405020304" pitchFamily="18" charset="0"/>
              </a:rPr>
              <a:t> </a:t>
            </a:r>
            <a:r>
              <a:rPr lang="en-US" sz="2800" dirty="0" err="1">
                <a:solidFill>
                  <a:srgbClr val="424242"/>
                </a:solidFill>
                <a:latin typeface="Times New Roman" panose="02020603050405020304" pitchFamily="18" charset="0"/>
                <a:cs typeface="Times New Roman" panose="02020603050405020304" pitchFamily="18" charset="0"/>
              </a:rPr>
              <a:t>tushuniladi</a:t>
            </a:r>
            <a:r>
              <a:rPr lang="en-US" sz="2800" dirty="0">
                <a:solidFill>
                  <a:srgbClr val="424242"/>
                </a:solidFill>
                <a:latin typeface="Times New Roman" panose="02020603050405020304" pitchFamily="18" charset="0"/>
                <a:cs typeface="Times New Roman" panose="02020603050405020304" pitchFamily="18" charset="0"/>
              </a:rPr>
              <a:t>.</a:t>
            </a:r>
          </a:p>
        </p:txBody>
      </p:sp>
      <p:pic>
        <p:nvPicPr>
          <p:cNvPr id="4" name="Рисунок 3">
            <a:extLst>
              <a:ext uri="{FF2B5EF4-FFF2-40B4-BE49-F238E27FC236}">
                <a16:creationId xmlns:a16="http://schemas.microsoft.com/office/drawing/2014/main" id="{C5CBA771-C0D4-4429-9B7C-D5D7D015E948}"/>
              </a:ext>
            </a:extLst>
          </p:cNvPr>
          <p:cNvPicPr>
            <a:picLocks noChangeAspect="1"/>
          </p:cNvPicPr>
          <p:nvPr/>
        </p:nvPicPr>
        <p:blipFill>
          <a:blip r:embed="rId2"/>
          <a:stretch>
            <a:fillRect/>
          </a:stretch>
        </p:blipFill>
        <p:spPr>
          <a:xfrm>
            <a:off x="304670" y="1981200"/>
            <a:ext cx="7924800" cy="4216954"/>
          </a:xfrm>
          <a:prstGeom prst="rect">
            <a:avLst/>
          </a:prstGeom>
        </p:spPr>
      </p:pic>
    </p:spTree>
    <p:extLst>
      <p:ext uri="{BB962C8B-B14F-4D97-AF65-F5344CB8AC3E}">
        <p14:creationId xmlns:p14="http://schemas.microsoft.com/office/powerpoint/2010/main" val="2853574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ADE0F398-BA5B-4856-B18E-1F10C91297BB}" type="slidenum">
              <a:rPr lang="en-US" smtClean="0"/>
              <a:pPr/>
              <a:t>6</a:t>
            </a:fld>
            <a:endParaRPr lang="en-US"/>
          </a:p>
        </p:txBody>
      </p:sp>
      <p:sp>
        <p:nvSpPr>
          <p:cNvPr id="4" name="Стрелка: вниз 3">
            <a:extLst>
              <a:ext uri="{FF2B5EF4-FFF2-40B4-BE49-F238E27FC236}">
                <a16:creationId xmlns:a16="http://schemas.microsoft.com/office/drawing/2014/main" id="{567DF0DD-B1C0-43D7-B2FE-39B83029D5B3}"/>
              </a:ext>
            </a:extLst>
          </p:cNvPr>
          <p:cNvSpPr/>
          <p:nvPr/>
        </p:nvSpPr>
        <p:spPr>
          <a:xfrm>
            <a:off x="152400" y="228600"/>
            <a:ext cx="8153400" cy="4648200"/>
          </a:xfrm>
          <a:prstGeom prst="downArrow">
            <a:avLst>
              <a:gd name="adj1" fmla="val 84480"/>
              <a:gd name="adj2" fmla="val 23052"/>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uz-Latn-UZ" sz="2400" dirty="0">
                <a:latin typeface="Times New Roman" panose="02020603050405020304" pitchFamily="18" charset="0"/>
                <a:cs typeface="Times New Roman" panose="02020603050405020304" pitchFamily="18" charset="0"/>
              </a:rPr>
              <a:t>Kuzatilayotgan ob’ektlarni chuqur va har tomonlama o’rganish maqsadida tabiatda va jamiyatda ro’y beradigan jarayonlarning modellari yaratiladi.  Buning uchun ob’ektlar hamda ularning xossalari kuzatiladi va ular to’g’risida tushunchalar hosil bo’ladi. Bu tushunchalar oddiy so’zlashuv tilida, turli rasmlar, sxemalar, belgilar, grafiklar orqali ifodalanishi mumkin.</a:t>
            </a:r>
            <a:endParaRPr lang="en-US" sz="2400" dirty="0">
              <a:latin typeface="Times New Roman" panose="02020603050405020304" pitchFamily="18" charset="0"/>
              <a:cs typeface="Times New Roman" panose="02020603050405020304" pitchFamily="18" charset="0"/>
            </a:endParaRPr>
          </a:p>
          <a:p>
            <a:pPr algn="ctr"/>
            <a:r>
              <a:rPr lang="uz-Latn-UZ" sz="2400" b="1" dirty="0">
                <a:latin typeface="Times New Roman" panose="02020603050405020304" pitchFamily="18" charset="0"/>
                <a:cs typeface="Times New Roman" panose="02020603050405020304" pitchFamily="18" charset="0"/>
              </a:rPr>
              <a:t>Ushbu tushunchalar  MODEL  deb aytiladi.</a:t>
            </a:r>
            <a:endParaRPr lang="ru-RU" sz="2400" b="1" dirty="0">
              <a:latin typeface="Times New Roman" panose="02020603050405020304" pitchFamily="18" charset="0"/>
              <a:cs typeface="Times New Roman" panose="02020603050405020304" pitchFamily="18" charset="0"/>
            </a:endParaRPr>
          </a:p>
        </p:txBody>
      </p:sp>
      <p:sp>
        <p:nvSpPr>
          <p:cNvPr id="6" name="Блок-схема: несколько документов 5">
            <a:extLst>
              <a:ext uri="{FF2B5EF4-FFF2-40B4-BE49-F238E27FC236}">
                <a16:creationId xmlns:a16="http://schemas.microsoft.com/office/drawing/2014/main" id="{4AA45F28-B00F-4E3D-9681-4FA8EF1607B2}"/>
              </a:ext>
            </a:extLst>
          </p:cNvPr>
          <p:cNvSpPr/>
          <p:nvPr/>
        </p:nvSpPr>
        <p:spPr>
          <a:xfrm>
            <a:off x="838200" y="5175504"/>
            <a:ext cx="7162800" cy="134315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dirty="0">
                <a:solidFill>
                  <a:schemeClr val="tx1"/>
                </a:solidFill>
                <a:latin typeface="Times New Roman" panose="02020603050405020304" pitchFamily="18" charset="0"/>
                <a:cs typeface="Times New Roman" panose="02020603050405020304" pitchFamily="18" charset="0"/>
              </a:rPr>
              <a:t>Model </a:t>
            </a:r>
            <a:r>
              <a:rPr lang="en-US" sz="2400" dirty="0" err="1">
                <a:solidFill>
                  <a:schemeClr val="tx1"/>
                </a:solidFill>
                <a:latin typeface="Times New Roman" panose="02020603050405020304" pitchFamily="18" charset="0"/>
                <a:cs typeface="Times New Roman" panose="02020603050405020304" pitchFamily="18" charset="0"/>
              </a:rPr>
              <a:t>so’zi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lotincha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so’z</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bo’lib</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o’lchov</a:t>
            </a:r>
            <a:r>
              <a:rPr lang="en-US" sz="2400" dirty="0">
                <a:solidFill>
                  <a:schemeClr val="tx1"/>
                </a:solidFill>
                <a:latin typeface="Times New Roman" panose="02020603050405020304" pitchFamily="18" charset="0"/>
                <a:cs typeface="Times New Roman" panose="02020603050405020304" pitchFamily="18" charset="0"/>
              </a:rPr>
              <a:t>, mayor, </a:t>
            </a:r>
            <a:r>
              <a:rPr lang="en-US" sz="2400" dirty="0" err="1">
                <a:solidFill>
                  <a:schemeClr val="tx1"/>
                </a:solidFill>
                <a:latin typeface="Times New Roman" panose="02020603050405020304" pitchFamily="18" charset="0"/>
                <a:cs typeface="Times New Roman" panose="02020603050405020304" pitchFamily="18" charset="0"/>
              </a:rPr>
              <a:t>na’muna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degan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ma’noni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angatadi</a:t>
            </a:r>
            <a:endParaRPr lang="ru-RU"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4225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ADE0F398-BA5B-4856-B18E-1F10C91297BB}" type="slidenum">
              <a:rPr lang="en-US" smtClean="0"/>
              <a:pPr/>
              <a:t>7</a:t>
            </a:fld>
            <a:endParaRPr lang="en-US"/>
          </a:p>
        </p:txBody>
      </p:sp>
      <p:sp>
        <p:nvSpPr>
          <p:cNvPr id="3" name="Прямоугольник 2"/>
          <p:cNvSpPr/>
          <p:nvPr/>
        </p:nvSpPr>
        <p:spPr>
          <a:xfrm>
            <a:off x="228600" y="0"/>
            <a:ext cx="8458200" cy="661207"/>
          </a:xfrm>
          <a:prstGeom prst="rect">
            <a:avLst/>
          </a:prstGeom>
        </p:spPr>
        <p:txBody>
          <a:bodyPr wrap="square">
            <a:spAutoFit/>
          </a:bodyPr>
          <a:lstStyle/>
          <a:p>
            <a:pPr marR="803275" algn="ctr" defTabSz="7662863">
              <a:lnSpc>
                <a:spcPct val="150000"/>
              </a:lnSpc>
              <a:spcBef>
                <a:spcPts val="810"/>
              </a:spcBef>
              <a:spcAft>
                <a:spcPts val="0"/>
              </a:spcAft>
            </a:pPr>
            <a:r>
              <a:rPr lang="ms-MY" sz="2800" b="1" dirty="0">
                <a:latin typeface="Times New Roman" panose="02020603050405020304" pitchFamily="18" charset="0"/>
                <a:cs typeface="Times New Roman" panose="02020603050405020304" pitchFamily="18" charset="0"/>
              </a:rPr>
              <a:t>Model nima?</a:t>
            </a:r>
          </a:p>
        </p:txBody>
      </p:sp>
      <p:sp>
        <p:nvSpPr>
          <p:cNvPr id="4" name="Прямоугольник 3"/>
          <p:cNvSpPr/>
          <p:nvPr/>
        </p:nvSpPr>
        <p:spPr>
          <a:xfrm>
            <a:off x="228600" y="661207"/>
            <a:ext cx="7912926" cy="1953868"/>
          </a:xfrm>
          <a:prstGeom prst="rect">
            <a:avLst/>
          </a:prstGeom>
        </p:spPr>
        <p:txBody>
          <a:bodyPr wrap="square">
            <a:spAutoFit/>
          </a:bodyPr>
          <a:lstStyle/>
          <a:p>
            <a:pPr marL="292100" marR="71755" indent="419100" algn="just">
              <a:lnSpc>
                <a:spcPct val="150000"/>
              </a:lnSpc>
              <a:spcBef>
                <a:spcPts val="790"/>
              </a:spcBef>
              <a:spcAft>
                <a:spcPts val="0"/>
              </a:spcAft>
            </a:pPr>
            <a:r>
              <a:rPr lang="en-US" sz="2800" b="1" dirty="0">
                <a:latin typeface="Times New Roman" panose="02020603050405020304" pitchFamily="18" charset="0"/>
                <a:ea typeface="Times New Roman" panose="02020603050405020304" pitchFamily="18" charset="0"/>
              </a:rPr>
              <a:t>Model</a:t>
            </a:r>
            <a:r>
              <a:rPr lang="en-US" sz="2800" dirty="0">
                <a:latin typeface="Times New Roman" panose="02020603050405020304" pitchFamily="18" charset="0"/>
                <a:ea typeface="Times New Roman" panose="02020603050405020304" pitchFamily="18" charset="0"/>
              </a:rPr>
              <a:t> – </a:t>
            </a:r>
            <a:r>
              <a:rPr lang="en-US" sz="2800" dirty="0" err="1">
                <a:latin typeface="Times New Roman" panose="02020603050405020304" pitchFamily="18" charset="0"/>
                <a:ea typeface="Times New Roman" panose="02020603050405020304" pitchFamily="18" charset="0"/>
              </a:rPr>
              <a:t>biror</a:t>
            </a:r>
            <a:r>
              <a:rPr lang="en-US" sz="2800" dirty="0">
                <a:latin typeface="Times New Roman" panose="02020603050405020304" pitchFamily="18" charset="0"/>
                <a:ea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rPr>
              <a:t>ob’ekt</a:t>
            </a:r>
            <a:r>
              <a:rPr lang="en-US" sz="2800" dirty="0">
                <a:latin typeface="Times New Roman" panose="02020603050405020304" pitchFamily="18" charset="0"/>
                <a:ea typeface="Times New Roman" panose="02020603050405020304" pitchFamily="18" charset="0"/>
              </a:rPr>
              <a:t>(original)</a:t>
            </a:r>
            <a:r>
              <a:rPr lang="en-US" sz="2800" dirty="0" err="1">
                <a:latin typeface="Times New Roman" panose="02020603050405020304" pitchFamily="18" charset="0"/>
                <a:ea typeface="Times New Roman" panose="02020603050405020304" pitchFamily="18" charset="0"/>
              </a:rPr>
              <a:t>ning</a:t>
            </a:r>
            <a:r>
              <a:rPr lang="en-US" sz="2800" dirty="0">
                <a:latin typeface="Times New Roman" panose="02020603050405020304" pitchFamily="18" charset="0"/>
                <a:ea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rPr>
              <a:t>ba’zi</a:t>
            </a:r>
            <a:r>
              <a:rPr lang="en-US" sz="2800" dirty="0">
                <a:latin typeface="Times New Roman" panose="02020603050405020304" pitchFamily="18" charset="0"/>
                <a:ea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rPr>
              <a:t>bir</a:t>
            </a:r>
            <a:r>
              <a:rPr lang="en-US" sz="2800" dirty="0">
                <a:latin typeface="Times New Roman" panose="02020603050405020304" pitchFamily="18" charset="0"/>
                <a:ea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rPr>
              <a:t>xususiyatlarini</a:t>
            </a:r>
            <a:r>
              <a:rPr lang="en-US" sz="2800" dirty="0">
                <a:latin typeface="Times New Roman" panose="02020603050405020304" pitchFamily="18" charset="0"/>
                <a:ea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rPr>
              <a:t>o’z</a:t>
            </a:r>
            <a:r>
              <a:rPr lang="en-US" sz="2800" dirty="0">
                <a:latin typeface="Times New Roman" panose="02020603050405020304" pitchFamily="18" charset="0"/>
                <a:ea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rPr>
              <a:t>ichiga</a:t>
            </a:r>
            <a:r>
              <a:rPr lang="en-US" sz="2800" dirty="0">
                <a:latin typeface="Times New Roman" panose="02020603050405020304" pitchFamily="18" charset="0"/>
                <a:ea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rPr>
              <a:t>olgan</a:t>
            </a:r>
            <a:r>
              <a:rPr lang="en-US" sz="2800" dirty="0">
                <a:latin typeface="Times New Roman" panose="02020603050405020304" pitchFamily="18" charset="0"/>
                <a:ea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rPr>
              <a:t>va</a:t>
            </a:r>
            <a:r>
              <a:rPr lang="en-US" sz="2800" dirty="0">
                <a:latin typeface="Times New Roman" panose="02020603050405020304" pitchFamily="18" charset="0"/>
                <a:ea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rPr>
              <a:t>uning</a:t>
            </a:r>
            <a:r>
              <a:rPr lang="en-US" sz="2800" dirty="0">
                <a:latin typeface="Times New Roman" panose="02020603050405020304" pitchFamily="18" charset="0"/>
                <a:ea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rPr>
              <a:t>o’rnida</a:t>
            </a:r>
            <a:r>
              <a:rPr lang="en-US" sz="2800" dirty="0">
                <a:latin typeface="Times New Roman" panose="02020603050405020304" pitchFamily="18" charset="0"/>
                <a:ea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rPr>
              <a:t>foydalaniladigan</a:t>
            </a:r>
            <a:r>
              <a:rPr lang="en-US" sz="2800" dirty="0">
                <a:latin typeface="Times New Roman" panose="02020603050405020304" pitchFamily="18" charset="0"/>
                <a:ea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rPr>
              <a:t>yangi</a:t>
            </a:r>
            <a:r>
              <a:rPr lang="en-US" sz="2800" dirty="0">
                <a:latin typeface="Times New Roman" panose="02020603050405020304" pitchFamily="18" charset="0"/>
                <a:ea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rPr>
              <a:t>bir</a:t>
            </a:r>
            <a:r>
              <a:rPr lang="en-US" sz="2800" dirty="0">
                <a:latin typeface="Times New Roman" panose="02020603050405020304" pitchFamily="18" charset="0"/>
                <a:ea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rPr>
              <a:t>ob’ektdir</a:t>
            </a:r>
            <a:r>
              <a:rPr lang="en-US" sz="2800" dirty="0">
                <a:latin typeface="Times New Roman" panose="02020603050405020304" pitchFamily="18" charset="0"/>
                <a:ea typeface="Times New Roman" panose="02020603050405020304" pitchFamily="18" charset="0"/>
              </a:rPr>
              <a:t>. </a:t>
            </a:r>
            <a:endParaRPr lang="en-US" sz="2800" dirty="0">
              <a:effectLst/>
              <a:latin typeface="Times New Roman" panose="02020603050405020304" pitchFamily="18" charset="0"/>
              <a:ea typeface="Times New Roman" panose="02020603050405020304" pitchFamily="18" charset="0"/>
            </a:endParaRPr>
          </a:p>
        </p:txBody>
      </p:sp>
      <p:pic>
        <p:nvPicPr>
          <p:cNvPr id="5" name="Рисунок 4">
            <a:extLst>
              <a:ext uri="{FF2B5EF4-FFF2-40B4-BE49-F238E27FC236}">
                <a16:creationId xmlns:a16="http://schemas.microsoft.com/office/drawing/2014/main" id="{F6B79BEA-7961-4BF2-A58C-A3FB56467CBB}"/>
              </a:ext>
            </a:extLst>
          </p:cNvPr>
          <p:cNvPicPr>
            <a:picLocks noChangeAspect="1"/>
          </p:cNvPicPr>
          <p:nvPr/>
        </p:nvPicPr>
        <p:blipFill>
          <a:blip r:embed="rId2"/>
          <a:stretch>
            <a:fillRect/>
          </a:stretch>
        </p:blipFill>
        <p:spPr>
          <a:xfrm>
            <a:off x="245301" y="2819400"/>
            <a:ext cx="7896225" cy="3914775"/>
          </a:xfrm>
          <a:prstGeom prst="rect">
            <a:avLst/>
          </a:prstGeom>
        </p:spPr>
      </p:pic>
    </p:spTree>
    <p:extLst>
      <p:ext uri="{BB962C8B-B14F-4D97-AF65-F5344CB8AC3E}">
        <p14:creationId xmlns:p14="http://schemas.microsoft.com/office/powerpoint/2010/main" val="2933917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ADE0F398-BA5B-4856-B18E-1F10C91297BB}" type="slidenum">
              <a:rPr lang="en-US" smtClean="0"/>
              <a:pPr/>
              <a:t>8</a:t>
            </a:fld>
            <a:endParaRPr lang="en-US"/>
          </a:p>
        </p:txBody>
      </p:sp>
      <p:sp>
        <p:nvSpPr>
          <p:cNvPr id="3" name="Прямоугольник 2"/>
          <p:cNvSpPr/>
          <p:nvPr/>
        </p:nvSpPr>
        <p:spPr>
          <a:xfrm>
            <a:off x="76200" y="152400"/>
            <a:ext cx="8305800" cy="628314"/>
          </a:xfrm>
          <a:prstGeom prst="rect">
            <a:avLst/>
          </a:prstGeom>
        </p:spPr>
        <p:txBody>
          <a:bodyPr wrap="square">
            <a:spAutoFit/>
          </a:bodyPr>
          <a:lstStyle/>
          <a:p>
            <a:pPr algn="ctr">
              <a:lnSpc>
                <a:spcPct val="150000"/>
              </a:lnSpc>
            </a:pPr>
            <a:r>
              <a:rPr lang="ms-MY" sz="2600" b="1" dirty="0">
                <a:latin typeface="Times New Roman" panose="02020603050405020304" pitchFamily="18" charset="0"/>
                <a:ea typeface="Times New Roman" panose="02020603050405020304" pitchFamily="18" charset="0"/>
              </a:rPr>
              <a:t>Matematik model va matematik modellashtirish nima? </a:t>
            </a:r>
            <a:endParaRPr lang="en-US" sz="2600" b="1" dirty="0"/>
          </a:p>
        </p:txBody>
      </p:sp>
      <p:sp>
        <p:nvSpPr>
          <p:cNvPr id="4" name="Прямоугольник 3">
            <a:extLst>
              <a:ext uri="{FF2B5EF4-FFF2-40B4-BE49-F238E27FC236}">
                <a16:creationId xmlns:a16="http://schemas.microsoft.com/office/drawing/2014/main" id="{82DEE238-D156-4260-B940-95E77F062410}"/>
              </a:ext>
            </a:extLst>
          </p:cNvPr>
          <p:cNvSpPr/>
          <p:nvPr/>
        </p:nvSpPr>
        <p:spPr>
          <a:xfrm>
            <a:off x="381000" y="1295400"/>
            <a:ext cx="8001000" cy="1981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50000"/>
              </a:lnSpc>
            </a:pPr>
            <a:r>
              <a:rPr lang="uz-Latn-UZ" sz="2800" dirty="0">
                <a:latin typeface="Times New Roman" panose="02020603050405020304" pitchFamily="18" charset="0"/>
                <a:cs typeface="Times New Roman" panose="02020603050405020304" pitchFamily="18" charset="0"/>
              </a:rPr>
              <a:t>Ob’ektning xossa va xususiyatlarini matematik munosabatlar orqali ifodalash shu ob’ektning </a:t>
            </a:r>
            <a:r>
              <a:rPr lang="uz-Latn-UZ" sz="2800" b="1" dirty="0">
                <a:latin typeface="Times New Roman" panose="02020603050405020304" pitchFamily="18" charset="0"/>
                <a:cs typeface="Times New Roman" panose="02020603050405020304" pitchFamily="18" charset="0"/>
              </a:rPr>
              <a:t>matematik modeli </a:t>
            </a:r>
            <a:r>
              <a:rPr lang="uz-Latn-UZ" sz="2800" dirty="0">
                <a:latin typeface="Times New Roman" panose="02020603050405020304" pitchFamily="18" charset="0"/>
                <a:cs typeface="Times New Roman" panose="02020603050405020304" pitchFamily="18" charset="0"/>
              </a:rPr>
              <a:t>deb ataladi. </a:t>
            </a:r>
            <a:endParaRPr lang="ru-RU" sz="2800" dirty="0">
              <a:latin typeface="Times New Roman" panose="02020603050405020304" pitchFamily="18" charset="0"/>
              <a:cs typeface="Times New Roman" panose="02020603050405020304" pitchFamily="18" charset="0"/>
            </a:endParaRPr>
          </a:p>
        </p:txBody>
      </p:sp>
      <p:sp>
        <p:nvSpPr>
          <p:cNvPr id="5" name="Прямоугольник 4">
            <a:extLst>
              <a:ext uri="{FF2B5EF4-FFF2-40B4-BE49-F238E27FC236}">
                <a16:creationId xmlns:a16="http://schemas.microsoft.com/office/drawing/2014/main" id="{87D4B141-A411-4AA1-B0C3-5C5CE0A8C0FD}"/>
              </a:ext>
            </a:extLst>
          </p:cNvPr>
          <p:cNvSpPr/>
          <p:nvPr/>
        </p:nvSpPr>
        <p:spPr>
          <a:xfrm>
            <a:off x="383088" y="3865880"/>
            <a:ext cx="8001000" cy="1981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lnSpc>
                <a:spcPct val="150000"/>
              </a:lnSpc>
            </a:pPr>
            <a:r>
              <a:rPr lang="uz-Latn-UZ" sz="2800" dirty="0">
                <a:latin typeface="Times New Roman" panose="02020603050405020304" pitchFamily="18" charset="0"/>
                <a:cs typeface="Times New Roman" panose="02020603050405020304" pitchFamily="18" charset="0"/>
              </a:rPr>
              <a:t>Matematik model qurish va uni </a:t>
            </a:r>
            <a:r>
              <a:rPr lang="en-US" sz="2800" dirty="0">
                <a:latin typeface="Times New Roman" panose="02020603050405020304" pitchFamily="18" charset="0"/>
                <a:cs typeface="Times New Roman" panose="02020603050405020304" pitchFamily="18" charset="0"/>
              </a:rPr>
              <a:t>y</a:t>
            </a:r>
            <a:r>
              <a:rPr lang="uz-Latn-UZ" sz="2800" dirty="0">
                <a:latin typeface="Times New Roman" panose="02020603050405020304" pitchFamily="18" charset="0"/>
                <a:cs typeface="Times New Roman" panose="02020603050405020304" pitchFamily="18" charset="0"/>
              </a:rPr>
              <a:t>echish jarayoni </a:t>
            </a:r>
            <a:r>
              <a:rPr lang="uz-Latn-UZ" sz="2800" b="1" dirty="0">
                <a:latin typeface="Times New Roman" panose="02020603050405020304" pitchFamily="18" charset="0"/>
                <a:cs typeface="Times New Roman" panose="02020603050405020304" pitchFamily="18" charset="0"/>
              </a:rPr>
              <a:t>matematik modellashtirish </a:t>
            </a:r>
            <a:r>
              <a:rPr lang="uz-Latn-UZ" sz="2800" dirty="0">
                <a:latin typeface="Times New Roman" panose="02020603050405020304" pitchFamily="18" charset="0"/>
                <a:cs typeface="Times New Roman" panose="02020603050405020304" pitchFamily="18" charset="0"/>
              </a:rPr>
              <a:t>deb ataladi. </a:t>
            </a:r>
            <a:endParaRPr lang="ru-R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6672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ADE0F398-BA5B-4856-B18E-1F10C91297BB}" type="slidenum">
              <a:rPr lang="en-US" smtClean="0"/>
              <a:pPr/>
              <a:t>9</a:t>
            </a:fld>
            <a:endParaRPr lang="en-US"/>
          </a:p>
        </p:txBody>
      </p:sp>
      <p:sp>
        <p:nvSpPr>
          <p:cNvPr id="3" name="Прямоугольник 2"/>
          <p:cNvSpPr/>
          <p:nvPr/>
        </p:nvSpPr>
        <p:spPr>
          <a:xfrm>
            <a:off x="76200" y="36576"/>
            <a:ext cx="8382000" cy="579967"/>
          </a:xfrm>
          <a:prstGeom prst="rect">
            <a:avLst/>
          </a:prstGeom>
        </p:spPr>
        <p:txBody>
          <a:bodyPr wrap="square">
            <a:spAutoFit/>
          </a:bodyPr>
          <a:lstStyle/>
          <a:p>
            <a:pPr marL="292100" marR="67310" indent="-28575" algn="ctr">
              <a:lnSpc>
                <a:spcPct val="150000"/>
              </a:lnSpc>
              <a:spcBef>
                <a:spcPts val="10"/>
              </a:spcBef>
              <a:spcAft>
                <a:spcPts val="0"/>
              </a:spcAft>
            </a:pPr>
            <a:r>
              <a:rPr lang="ms-MY" sz="2400" b="1" dirty="0">
                <a:latin typeface="Times New Roman" panose="02020603050405020304" pitchFamily="18" charset="0"/>
                <a:ea typeface="Times New Roman" panose="02020603050405020304" pitchFamily="18" charset="0"/>
              </a:rPr>
              <a:t>Matematik modellashtirish jarayonining asosiy bosqichlari </a:t>
            </a:r>
            <a:endParaRPr lang="en-US" sz="2400" b="1" dirty="0">
              <a:effectLst/>
              <a:latin typeface="Times New Roman" panose="02020603050405020304" pitchFamily="18" charset="0"/>
              <a:ea typeface="Times New Roman" panose="02020603050405020304" pitchFamily="18" charset="0"/>
            </a:endParaRPr>
          </a:p>
        </p:txBody>
      </p:sp>
      <p:sp>
        <p:nvSpPr>
          <p:cNvPr id="4" name="Прямоугольник 3">
            <a:extLst>
              <a:ext uri="{FF2B5EF4-FFF2-40B4-BE49-F238E27FC236}">
                <a16:creationId xmlns:a16="http://schemas.microsoft.com/office/drawing/2014/main" id="{115FCD9F-28D6-4341-8383-5EA6069F78F8}"/>
              </a:ext>
            </a:extLst>
          </p:cNvPr>
          <p:cNvSpPr/>
          <p:nvPr/>
        </p:nvSpPr>
        <p:spPr>
          <a:xfrm>
            <a:off x="762000" y="1359205"/>
            <a:ext cx="7010400" cy="4457952"/>
          </a:xfrm>
          <a:prstGeom prst="rect">
            <a:avLst/>
          </a:prstGeom>
        </p:spPr>
        <p:txBody>
          <a:bodyPr wrap="square">
            <a:spAutoFit/>
          </a:bodyPr>
          <a:lstStyle/>
          <a:p>
            <a:pPr algn="just">
              <a:lnSpc>
                <a:spcPct val="150000"/>
              </a:lnSpc>
            </a:pPr>
            <a:r>
              <a:rPr lang="ru-RU" sz="2400" b="1" dirty="0">
                <a:latin typeface="Times New Roman" panose="02020603050405020304" pitchFamily="18" charset="0"/>
                <a:cs typeface="Times New Roman" panose="02020603050405020304" pitchFamily="18" charset="0"/>
              </a:rPr>
              <a:t>1-bosqich: </a:t>
            </a:r>
            <a:r>
              <a:rPr lang="ru-RU" sz="2400" dirty="0" err="1">
                <a:latin typeface="Times New Roman" panose="02020603050405020304" pitchFamily="18" charset="0"/>
                <a:cs typeface="Times New Roman" panose="02020603050405020304" pitchFamily="18" charset="0"/>
              </a:rPr>
              <a:t>Ob’ektni</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o’rganish</a:t>
            </a:r>
            <a:r>
              <a:rPr lang="en-US" sz="2400" dirty="0">
                <a:latin typeface="Times New Roman" panose="02020603050405020304" pitchFamily="18" charset="0"/>
                <a:cs typeface="Times New Roman" panose="02020603050405020304" pitchFamily="18" charset="0"/>
              </a:rPr>
              <a:t>;</a:t>
            </a:r>
            <a:r>
              <a:rPr lang="ru-RU"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ru-RU" sz="2400" b="1" dirty="0">
                <a:latin typeface="Times New Roman" panose="02020603050405020304" pitchFamily="18" charset="0"/>
                <a:cs typeface="Times New Roman" panose="02020603050405020304" pitchFamily="18" charset="0"/>
              </a:rPr>
              <a:t>2-bosqich: </a:t>
            </a:r>
            <a:r>
              <a:rPr lang="ru-RU" sz="2400" dirty="0" err="1">
                <a:latin typeface="Times New Roman" panose="02020603050405020304" pitchFamily="18" charset="0"/>
                <a:cs typeface="Times New Roman" panose="02020603050405020304" pitchFamily="18" charset="0"/>
              </a:rPr>
              <a:t>Matematik</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model</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qurish</a:t>
            </a:r>
            <a:r>
              <a:rPr lang="en-US" sz="2400" dirty="0">
                <a:latin typeface="Times New Roman" panose="02020603050405020304" pitchFamily="18" charset="0"/>
                <a:cs typeface="Times New Roman" panose="02020603050405020304" pitchFamily="18" charset="0"/>
              </a:rPr>
              <a:t>;</a:t>
            </a:r>
          </a:p>
          <a:p>
            <a:pPr algn="just">
              <a:lnSpc>
                <a:spcPct val="150000"/>
              </a:lnSpc>
            </a:pPr>
            <a:r>
              <a:rPr lang="ru-RU" sz="2400" b="1" dirty="0">
                <a:latin typeface="Times New Roman" panose="02020603050405020304" pitchFamily="18" charset="0"/>
                <a:cs typeface="Times New Roman" panose="02020603050405020304" pitchFamily="18" charset="0"/>
              </a:rPr>
              <a:t>3-bosqich: </a:t>
            </a:r>
            <a:r>
              <a:rPr lang="ru-RU" sz="2400" dirty="0" err="1">
                <a:latin typeface="Times New Roman" panose="02020603050405020304" pitchFamily="18" charset="0"/>
                <a:cs typeface="Times New Roman" panose="02020603050405020304" pitchFamily="18" charset="0"/>
              </a:rPr>
              <a:t>Modelni</a:t>
            </a:r>
            <a:r>
              <a:rPr lang="ru-RU"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y</a:t>
            </a:r>
            <a:r>
              <a:rPr lang="ru-RU" sz="2400" dirty="0" err="1">
                <a:latin typeface="Times New Roman" panose="02020603050405020304" pitchFamily="18" charset="0"/>
                <a:cs typeface="Times New Roman" panose="02020603050405020304" pitchFamily="18" charset="0"/>
              </a:rPr>
              <a:t>echish</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usulini</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tanlash</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yoki</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ishlab</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chiqish</a:t>
            </a:r>
            <a:r>
              <a:rPr lang="en-US" sz="2400" dirty="0">
                <a:latin typeface="Times New Roman" panose="02020603050405020304" pitchFamily="18" charset="0"/>
                <a:cs typeface="Times New Roman" panose="02020603050405020304" pitchFamily="18" charset="0"/>
              </a:rPr>
              <a:t>;</a:t>
            </a:r>
          </a:p>
          <a:p>
            <a:pPr algn="just">
              <a:lnSpc>
                <a:spcPct val="150000"/>
              </a:lnSpc>
            </a:pPr>
            <a:r>
              <a:rPr lang="ru-RU" sz="2400" b="1" dirty="0">
                <a:latin typeface="Times New Roman" panose="02020603050405020304" pitchFamily="18" charset="0"/>
                <a:cs typeface="Times New Roman" panose="02020603050405020304" pitchFamily="18" charset="0"/>
              </a:rPr>
              <a:t>4-bosqich: </a:t>
            </a:r>
            <a:r>
              <a:rPr lang="ru-RU" sz="2400" dirty="0" err="1">
                <a:latin typeface="Times New Roman" panose="02020603050405020304" pitchFamily="18" charset="0"/>
                <a:cs typeface="Times New Roman" panose="02020603050405020304" pitchFamily="18" charset="0"/>
              </a:rPr>
              <a:t>Tanlangan</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yoki</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ishlab</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chiqilgan</a:t>
            </a:r>
            <a:r>
              <a:rPr lang="ru-RU"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y</a:t>
            </a:r>
            <a:r>
              <a:rPr lang="ru-RU" sz="2400" dirty="0" err="1">
                <a:latin typeface="Times New Roman" panose="02020603050405020304" pitchFamily="18" charset="0"/>
                <a:cs typeface="Times New Roman" panose="02020603050405020304" pitchFamily="18" charset="0"/>
              </a:rPr>
              <a:t>echish</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usuli</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algoritmi</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asosida</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dastur</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tuzish</a:t>
            </a:r>
            <a:r>
              <a:rPr lang="en-US" sz="2400" dirty="0">
                <a:latin typeface="Times New Roman" panose="02020603050405020304" pitchFamily="18" charset="0"/>
                <a:cs typeface="Times New Roman" panose="02020603050405020304" pitchFamily="18" charset="0"/>
              </a:rPr>
              <a:t>;</a:t>
            </a:r>
            <a:r>
              <a:rPr lang="ru-RU"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ru-RU" sz="2400" b="1" dirty="0">
                <a:latin typeface="Times New Roman" panose="02020603050405020304" pitchFamily="18" charset="0"/>
                <a:cs typeface="Times New Roman" panose="02020603050405020304" pitchFamily="18" charset="0"/>
              </a:rPr>
              <a:t>5-bosqich: </a:t>
            </a:r>
            <a:r>
              <a:rPr lang="ru-RU" sz="2400" dirty="0" err="1">
                <a:latin typeface="Times New Roman" panose="02020603050405020304" pitchFamily="18" charset="0"/>
                <a:cs typeface="Times New Roman" panose="02020603050405020304" pitchFamily="18" charset="0"/>
              </a:rPr>
              <a:t>Natijalar</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olish</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hamda</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ularni</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tahlil</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qilib</a:t>
            </a:r>
            <a:r>
              <a:rPr lang="ru-RU"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xulosalar</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qilish</a:t>
            </a:r>
            <a:r>
              <a:rPr lang="ru-RU"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056542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15317</TotalTime>
  <Words>1335</Words>
  <Application>Microsoft Office PowerPoint</Application>
  <PresentationFormat>Экран (4:3)</PresentationFormat>
  <Paragraphs>240</Paragraphs>
  <Slides>28</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28</vt:i4>
      </vt:variant>
    </vt:vector>
  </HeadingPairs>
  <TitlesOfParts>
    <vt:vector size="34" baseType="lpstr">
      <vt:lpstr>Arial</vt:lpstr>
      <vt:lpstr>Calibri</vt:lpstr>
      <vt:lpstr>Cambria</vt:lpstr>
      <vt:lpstr>Courier New</vt:lpstr>
      <vt:lpstr>Times New Roman</vt:lpstr>
      <vt:lpstr>Adjacency</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drfarooq</dc:creator>
  <cp:lastModifiedBy>1</cp:lastModifiedBy>
  <cp:revision>367</cp:revision>
  <dcterms:created xsi:type="dcterms:W3CDTF">2011-02-22T16:22:43Z</dcterms:created>
  <dcterms:modified xsi:type="dcterms:W3CDTF">2023-02-28T07:55:47Z</dcterms:modified>
</cp:coreProperties>
</file>