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2"/>
  </p:notesMasterIdLst>
  <p:handoutMasterIdLst>
    <p:handoutMasterId r:id="rId23"/>
  </p:handoutMasterIdLst>
  <p:sldIdLst>
    <p:sldId id="256" r:id="rId2"/>
    <p:sldId id="542" r:id="rId3"/>
    <p:sldId id="543" r:id="rId4"/>
    <p:sldId id="544" r:id="rId5"/>
    <p:sldId id="311" r:id="rId6"/>
    <p:sldId id="447" r:id="rId7"/>
    <p:sldId id="322" r:id="rId8"/>
    <p:sldId id="545" r:id="rId9"/>
    <p:sldId id="550" r:id="rId10"/>
    <p:sldId id="551" r:id="rId11"/>
    <p:sldId id="552" r:id="rId12"/>
    <p:sldId id="443" r:id="rId13"/>
    <p:sldId id="446" r:id="rId14"/>
    <p:sldId id="284" r:id="rId15"/>
    <p:sldId id="546" r:id="rId16"/>
    <p:sldId id="549" r:id="rId17"/>
    <p:sldId id="394" r:id="rId18"/>
    <p:sldId id="346" r:id="rId19"/>
    <p:sldId id="548" r:id="rId20"/>
    <p:sldId id="54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428" autoAdjust="0"/>
  </p:normalViewPr>
  <p:slideViewPr>
    <p:cSldViewPr>
      <p:cViewPr varScale="1">
        <p:scale>
          <a:sx n="111" d="100"/>
          <a:sy n="111" d="100"/>
        </p:scale>
        <p:origin x="15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C80B9-ECE8-47E4-8D60-BEE057477A46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1EDD7-A35A-45A0-8CFE-270616DDAA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B9EB4-21A7-47C0-B608-27DC32B1A8D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DD212-DE0B-4624-BA6E-EE01586B6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7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M.Shoaib Farooq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3DCDF-3740-47EF-8EF8-F69210A20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Adnan Shahzada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esign-and-analyzing-of-an-algorith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8458200" cy="1752600"/>
          </a:xfrm>
        </p:spPr>
        <p:txBody>
          <a:bodyPr>
            <a:normAutofit/>
          </a:bodyPr>
          <a:lstStyle/>
          <a:p>
            <a:pPr algn="ctr"/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Mavzu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Algoritmlarni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loyihalashtirish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asoslari</a:t>
            </a:r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Ma’ruzachi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Umarov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Muhriddin</a:t>
            </a:r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BADF4C-2EE6-45C9-8C9A-EB103EF2365B}"/>
              </a:ext>
            </a:extLst>
          </p:cNvPr>
          <p:cNvSpPr/>
          <p:nvPr/>
        </p:nvSpPr>
        <p:spPr>
          <a:xfrm>
            <a:off x="78812" y="152400"/>
            <a:ext cx="82269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Management and Future Technologies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kafedrasi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loyihalashtirish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7E9670-CE25-4754-ACB4-50D7CBDC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07" y="762000"/>
            <a:ext cx="991393" cy="99139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DE4E6E-F5FD-4CA7-93A2-2989DC0CC46A}"/>
              </a:ext>
            </a:extLst>
          </p:cNvPr>
          <p:cNvSpPr/>
          <p:nvPr/>
        </p:nvSpPr>
        <p:spPr>
          <a:xfrm>
            <a:off x="3364426" y="6205344"/>
            <a:ext cx="2415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- 2023</a:t>
            </a:r>
            <a:endParaRPr lang="ru-R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F3285A6-BCF7-4A14-8722-ADB6E533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591FA3-8EC0-4BAD-B18F-C3E40F28D654}"/>
              </a:ext>
            </a:extLst>
          </p:cNvPr>
          <p:cNvSpPr/>
          <p:nvPr/>
        </p:nvSpPr>
        <p:spPr>
          <a:xfrm>
            <a:off x="228600" y="914400"/>
            <a:ext cx="800100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4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ekranga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lumotlar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klaviaturadan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FB07EE-837A-40B2-85F6-565D70F4C80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730FC5-A5DE-4C86-983E-393D877E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228850"/>
            <a:ext cx="53625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F3285A6-BCF7-4A14-8722-ADB6E533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591FA3-8EC0-4BAD-B18F-C3E40F28D654}"/>
              </a:ext>
            </a:extLst>
          </p:cNvPr>
          <p:cNvSpPr/>
          <p:nvPr/>
        </p:nvSpPr>
        <p:spPr>
          <a:xfrm>
            <a:off x="228600" y="914400"/>
            <a:ext cx="800100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Karra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jadvalini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ekranga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sxemasini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ketma-ketligini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tavsiflang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FB07EE-837A-40B2-85F6-565D70F4C80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</a:t>
            </a:r>
          </a:p>
        </p:txBody>
      </p:sp>
      <p:pic>
        <p:nvPicPr>
          <p:cNvPr id="74756" name="Picture 4" descr="Qashqadaryoda Sud mulk huquqini beruvchi davlat orderini soxta deb topdi. 8  yildan beri sarson oila 20 kundan so'ng yangi uyidan ham ayriladi.  Hokimiyat esa fuqaro manfaatini himoya qilmayapti - Nasafnews.uz">
            <a:extLst>
              <a:ext uri="{FF2B5EF4-FFF2-40B4-BE49-F238E27FC236}">
                <a16:creationId xmlns:a16="http://schemas.microsoft.com/office/drawing/2014/main" id="{C2B99A1B-052F-436A-9D6A-1155B8F3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45711"/>
            <a:ext cx="4500563" cy="343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2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pPr algn="ctr" eaLnBrk="1" hangingPunct="1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Muammoni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57200" y="1447800"/>
            <a:ext cx="8001000" cy="482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50000"/>
              </a:spcBef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yechimlarni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o`ylab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yechimni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qo`llang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2-yechimga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qayting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1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51972"/>
            <a:ext cx="8077200" cy="5731390"/>
          </a:xfrm>
        </p:spPr>
        <p:txBody>
          <a:bodyPr>
            <a:normAutofit fontScale="92500"/>
          </a:bodyPr>
          <a:lstStyle/>
          <a:p>
            <a:pPr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Muammo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tasvifi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munosabatini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belgilaydi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munosabatlariga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erishish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tartibini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tavsiflaydi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Algoritmlar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birlashtirish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yig`indi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143001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2" name="Rectangle 12"/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3" name="Rectangle 13"/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4" name="Rectangle 14"/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D36CA0E-5CD0-4A2E-BA73-E83141BCE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muammo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ko`p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algoritmlar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07720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ko`rsatmalar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Ko`rsatmalarni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noaniq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bo`lmasligi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tugatilishi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D2D402-75D2-4E32-A10C-4645B9E7116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xossalari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1FF3FD2-8AAA-4BE1-814D-DB783CA7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DB9FE9-F9C4-4792-8743-E0008FBB8B64}"/>
              </a:ext>
            </a:extLst>
          </p:cNvPr>
          <p:cNvSpPr/>
          <p:nvPr/>
        </p:nvSpPr>
        <p:spPr>
          <a:xfrm>
            <a:off x="152400" y="132546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algoritmning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zgaruvchining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D74544-92A9-4228-956F-FDA718F4489A}"/>
              </a:ext>
            </a:extLst>
          </p:cNvPr>
          <p:cNvSpPr/>
          <p:nvPr/>
        </p:nvSpPr>
        <p:spPr>
          <a:xfrm>
            <a:off x="533400" y="3048000"/>
            <a:ext cx="6934200" cy="18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255" marR="3483610" algn="just">
              <a:lnSpc>
                <a:spcPct val="121000"/>
              </a:lnSpc>
              <a:spcAft>
                <a:spcPts val="0"/>
              </a:spcAft>
            </a:pP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а)</a:t>
            </a:r>
            <a:r>
              <a:rPr lang="ru-RU" sz="2400" spc="-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spc="-5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=30</a:t>
            </a:r>
            <a:r>
              <a:rPr lang="ru-RU" sz="2400" spc="-2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26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255" marR="3483610" algn="just" defTabSz="627063">
              <a:lnSpc>
                <a:spcPct val="121000"/>
              </a:lnSpc>
              <a:spcAft>
                <a:spcPts val="0"/>
              </a:spcAft>
            </a:pPr>
            <a:r>
              <a:rPr lang="en-US" sz="2400" spc="-2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spc="-2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spc="-2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spc="-2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=15</a:t>
            </a:r>
            <a:r>
              <a:rPr lang="ru-RU" sz="2400" spc="-2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26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255" marR="3483610" algn="just" defTabSz="627063">
              <a:lnSpc>
                <a:spcPct val="121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spc="-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spc="-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=60</a:t>
            </a:r>
            <a:r>
              <a:rPr lang="ru-RU" sz="2400" spc="-26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265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255" marR="3483610" algn="just" defTabSz="627063">
              <a:lnSpc>
                <a:spcPct val="121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spc="-5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spc="-4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400" spc="-5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9.png">
            <a:extLst>
              <a:ext uri="{FF2B5EF4-FFF2-40B4-BE49-F238E27FC236}">
                <a16:creationId xmlns:a16="http://schemas.microsoft.com/office/drawing/2014/main" id="{280E6AC6-3088-4B5B-8663-EC4B058C76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1206787"/>
            <a:ext cx="3511233" cy="5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8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74730D2-5329-4944-9CE0-8EEC17C1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FCD2F1-F08E-45E2-BE1E-43C52FFD428F}"/>
              </a:ext>
            </a:extLst>
          </p:cNvPr>
          <p:cNvSpPr/>
          <p:nvPr/>
        </p:nvSpPr>
        <p:spPr>
          <a:xfrm>
            <a:off x="228600" y="990600"/>
            <a:ext cx="7620000" cy="527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3185" lvl="1" algn="just">
              <a:lnSpc>
                <a:spcPct val="117000"/>
              </a:lnSpc>
              <a:spcBef>
                <a:spcPts val="38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560705" algn="l"/>
              </a:tabLst>
            </a:pPr>
            <a:r>
              <a:rPr lang="uz-Latn-UZ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Algoritmning sikllar soni k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ning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qiymatini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og`zaki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toping</a:t>
            </a:r>
            <a:r>
              <a:rPr lang="uz-Latn-UZ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3185" lvl="1" algn="just">
              <a:lnSpc>
                <a:spcPct val="117000"/>
              </a:lnSpc>
              <a:spcBef>
                <a:spcPts val="38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560705" algn="l"/>
              </a:tabLst>
            </a:pPr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3185" lvl="1" algn="just">
              <a:lnSpc>
                <a:spcPct val="117000"/>
              </a:lnSpc>
              <a:spcBef>
                <a:spcPts val="38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560705" algn="l"/>
              </a:tabLst>
            </a:pPr>
            <a:r>
              <a:rPr lang="uz-Latn-UZ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b:=1; d:=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uz-Latn-UZ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5; k=0;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Siklning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boshlanishi</a:t>
            </a:r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3185" lvl="1" algn="just">
              <a:lnSpc>
                <a:spcPct val="117000"/>
              </a:lnSpc>
              <a:spcBef>
                <a:spcPts val="38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560705" algn="l"/>
              </a:tabLst>
            </a:pPr>
            <a:r>
              <a:rPr lang="uz-Latn-UZ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d&lt;=b d:=d+b; k=k+1;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Siklning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tugashi</a:t>
            </a:r>
            <a:r>
              <a:rPr lang="uz-Latn-UZ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3185" lvl="1" algn="just">
              <a:lnSpc>
                <a:spcPct val="117000"/>
              </a:lnSpc>
              <a:spcBef>
                <a:spcPts val="38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560705" algn="l"/>
              </a:tabLst>
            </a:pP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Natija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k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qaysi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qiymatga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teng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marR="83185" lvl="1" algn="just">
              <a:lnSpc>
                <a:spcPct val="117000"/>
              </a:lnSpc>
              <a:spcBef>
                <a:spcPts val="38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560705" algn="l"/>
              </a:tabLst>
            </a:pPr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3185" lvl="1" algn="just">
              <a:lnSpc>
                <a:spcPct val="117000"/>
              </a:lnSpc>
              <a:spcBef>
                <a:spcPts val="38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560705" algn="l"/>
              </a:tabLst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a) </a:t>
            </a:r>
            <a:r>
              <a:rPr lang="uz-Latn-UZ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 = 6 </a:t>
            </a:r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3185" lvl="1" algn="just">
              <a:lnSpc>
                <a:spcPct val="117000"/>
              </a:lnSpc>
              <a:spcBef>
                <a:spcPts val="38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560705" algn="l"/>
              </a:tabLst>
            </a:pPr>
            <a:r>
              <a:rPr lang="uz-Latn-UZ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b) k = 5 </a:t>
            </a:r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3185" lvl="1" algn="just">
              <a:lnSpc>
                <a:spcPct val="117000"/>
              </a:lnSpc>
              <a:spcBef>
                <a:spcPts val="38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560705" algn="l"/>
              </a:tabLst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uz-Latn-UZ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k = 0 </a:t>
            </a:r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3185" lvl="1" algn="just">
              <a:lnSpc>
                <a:spcPct val="117000"/>
              </a:lnSpc>
              <a:spcBef>
                <a:spcPts val="38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560705" algn="l"/>
              </a:tabLst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uz-Latn-UZ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k = 1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5BF423-9373-4683-B573-924D181CCA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</a:t>
            </a:r>
          </a:p>
        </p:txBody>
      </p:sp>
    </p:spTree>
    <p:extLst>
      <p:ext uri="{BB962C8B-B14F-4D97-AF65-F5344CB8AC3E}">
        <p14:creationId xmlns:p14="http://schemas.microsoft.com/office/powerpoint/2010/main" val="168664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41910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Semantika:Algoritmga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kontseptsiya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G`oya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Sintaksis:Algoritmning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ko`rinishi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(Tana!)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343400" y="1524000"/>
            <a:ext cx="3962400" cy="464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OGOHLANTIRISH: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sintaktik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ammo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noto`g`ri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bo`lishi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Sintaktik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to`g`rilikni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to`g`rilikka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osonroq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7D32063-3320-4865-8216-4E8910CA49F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Sintaksis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semantika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19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077200" cy="4277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O`zaro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Ta’rif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Yechimni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to`xtaydi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4165E-6474-4D2C-B1F0-D2ACD3B5A04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7B45A7-88E2-4A32-8241-8609D2052FE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Algoritmning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qisqacha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mazmuni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4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1D81C8-B8DD-4C08-A228-F4BC3F3E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398F06-3DDF-4E15-BBB9-A4338976DC7D}"/>
              </a:ext>
            </a:extLst>
          </p:cNvPr>
          <p:cNvSpPr/>
          <p:nvPr/>
        </p:nvSpPr>
        <p:spPr>
          <a:xfrm>
            <a:off x="533400" y="1160251"/>
            <a:ext cx="7391400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deganda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tushuniladi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Algoritmning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xossalari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nimalardan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tuzilmalarni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’r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chiqishning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tamoyillari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nimalardan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chiqishning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bosqichlarini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C96506-5CA7-4719-8537-C59D44EFFFE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savollari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7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AFBB3A-55CF-42BD-B8DA-1DFB0595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F81F58-A9D5-4DA5-A87F-F8B4A7DB90B6}"/>
              </a:ext>
            </a:extLst>
          </p:cNvPr>
          <p:cNvSpPr/>
          <p:nvPr/>
        </p:nvSpPr>
        <p:spPr>
          <a:xfrm>
            <a:off x="304800" y="677349"/>
            <a:ext cx="7556428" cy="5503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15000"/>
              </a:lnSpc>
              <a:spcAft>
                <a:spcPts val="0"/>
              </a:spcAft>
            </a:pPr>
            <a:r>
              <a:rPr lang="uz-Latn-UZ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Fanni o‘qitishdan maqsad</a:t>
            </a:r>
            <a:r>
              <a:rPr lang="uz-Latn-UZ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magistrlarga algoritmlarni loyihalashtirish va ularni tahlil qilish bo‘yicha nazariy va amaliy bilimlar egallashi hamda ularni amaliyotga 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Latn-UZ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biq etish malaka va ko‘nikmasini hosil qilishdan iborat.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15000"/>
              </a:lnSpc>
              <a:spcAft>
                <a:spcPts val="0"/>
              </a:spcAft>
            </a:pPr>
            <a:r>
              <a:rPr lang="uz-Latn-UZ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Fanning vazifasi</a:t>
            </a:r>
            <a:r>
              <a:rPr lang="uz-Latn-UZ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ikki bosqichdan iborat bo‘lib, birinchi bosqichda algoritmlarni loyihalashtirish nazariyasi va amaliyoti, ikkinchi bosqichda algoritmlarni tahlil qilish metodologiyasini yaratish ko‘nikmalarini shakllantirish.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8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1B0F00-B6A8-43FF-8481-7417DB25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240B55-D4DF-41BE-817B-4E25BA8DCAA1}"/>
              </a:ext>
            </a:extLst>
          </p:cNvPr>
          <p:cNvSpPr txBox="1">
            <a:spLocks/>
          </p:cNvSpPr>
          <p:nvPr/>
        </p:nvSpPr>
        <p:spPr>
          <a:xfrm>
            <a:off x="381000" y="274638"/>
            <a:ext cx="7620000" cy="563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Adabiyotlar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A97EDB-52ED-4544-A3A4-DAF878B649E5}"/>
              </a:ext>
            </a:extLst>
          </p:cNvPr>
          <p:cNvSpPr/>
          <p:nvPr/>
        </p:nvSpPr>
        <p:spPr>
          <a:xfrm>
            <a:off x="304800" y="838200"/>
            <a:ext cx="7924800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Х.Н.Зайниддинов, Ю.В.Писецкий, Н.М.Курбонов, О.У.Маллаев, А.Б.Саттаров Основы алгоритмизации и программирования (С++) I часть: (учебник для вузов). –  Т.: «Nihol print» OK, 2021. – 484 с.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Ахмедханлы Д.М. Основы алгоритмизации и программирования: электрон. учеб.-метод. пособие / Д.М. Ахмедханлы., Н.В. Ушмаева. Тольятти : Изд-во ТГУ, 2016.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Х.Н.Зайниддинов, Ю.В.Писецкий, Н.М.Курбонов, О.У.Маллаев, А.Б.Саттаров. Основы алгоритмизации и программирования (Программная реализация численных методов) 2 часть: (Учебник для вузов). – Т.: «Nihol print» OK, 2021. – 164 с.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https://www.udemy.com/course/design-and-analyzing-of-an-algorithm/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https://www.tutorialspoint.com/design_and_analysis_of_algorithms/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@umft_2023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telegram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kanal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9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7815F6B-1EAE-4513-95A1-2B7E2F3F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6BF59F-AF56-4EB4-AEDE-F7D8A479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66800"/>
            <a:ext cx="8305800" cy="511771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DAF28F5-12BE-4D85-B2DD-01086ED8BABE}"/>
              </a:ext>
            </a:extLst>
          </p:cNvPr>
          <p:cNvSpPr/>
          <p:nvPr/>
        </p:nvSpPr>
        <p:spPr>
          <a:xfrm>
            <a:off x="2234661" y="152400"/>
            <a:ext cx="4674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uz-Latn-UZ" sz="2800" b="1" dirty="0">
                <a:latin typeface="Times New Roman" panose="02020603050405020304" pitchFamily="18" charset="0"/>
                <a:ea typeface="Batang" panose="020B0503020000020004" pitchFamily="18" charset="-127"/>
              </a:rPr>
              <a:t>Kurs </a:t>
            </a:r>
            <a:r>
              <a:rPr lang="uz-Latn-UZ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toʻgʻrisida ma’lumotlar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E04D9E2-27B0-406E-A89B-0A22E7DA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FEC1C5-8870-444E-A194-34F2548C926A}"/>
              </a:ext>
            </a:extLst>
          </p:cNvPr>
          <p:cNvSpPr/>
          <p:nvPr/>
        </p:nvSpPr>
        <p:spPr>
          <a:xfrm>
            <a:off x="76200" y="228600"/>
            <a:ext cx="83486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spcAft>
                <a:spcPts val="0"/>
              </a:spcAft>
            </a:pPr>
            <a:r>
              <a:rPr lang="uz-Latn-UZ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Oraliq va yakuniy nazorat boʻyicha baholash ballari quyidagicha taqsimlanadi: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793C6F-BDE5-469D-B726-8221A0A7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" y="1752600"/>
            <a:ext cx="8424862" cy="36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9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620000" cy="563562"/>
          </a:xfrm>
        </p:spPr>
        <p:txBody>
          <a:bodyPr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tavsifi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7159"/>
            <a:ext cx="8001000" cy="2819397"/>
          </a:xfrm>
        </p:spPr>
        <p:txBody>
          <a:bodyPr>
            <a:noAutofit/>
          </a:bodyPr>
          <a:lstStyle/>
          <a:p>
            <a:pPr marL="0" indent="363538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muayyan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batafsil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tavsifidir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63538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783–850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ibn Muso al-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Alhorithmi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lotincha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koʻrinishidan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chiqqan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572" y="4572000"/>
            <a:ext cx="8318428" cy="1752600"/>
            <a:chOff x="609600" y="2514600"/>
            <a:chExt cx="7696200" cy="1752600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09600" y="3048000"/>
              <a:ext cx="128310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2400" dirty="0" err="1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Kiruvchi</a:t>
              </a:r>
              <a:endParaRPr kumimoji="1"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en-US" altLang="zh-TW" sz="240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590800" cy="1752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 dirty="0">
                  <a:ea typeface="PMingLiU" pitchFamily="18" charset="-120"/>
                </a:rPr>
                <a:t>Some mysterious </a:t>
              </a:r>
            </a:p>
            <a:p>
              <a:pPr algn="ctr"/>
              <a:r>
                <a:rPr kumimoji="1" lang="en-US" altLang="zh-TW" sz="2000" dirty="0">
                  <a:ea typeface="PMingLiU" pitchFamily="18" charset="-120"/>
                </a:rPr>
                <a:t>processing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794098" y="3048000"/>
              <a:ext cx="151170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2400" dirty="0" err="1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Chiquvchi</a:t>
              </a:r>
              <a:endParaRPr kumimoji="1"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en-US" altLang="zh-TW" sz="240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Y = F(X)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590800" cy="1752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800" b="1" dirty="0" err="1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Algoritm</a:t>
              </a:r>
              <a:endParaRPr kumimoji="1" lang="en-US" altLang="zh-TW" sz="28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F: X→Y</a:t>
              </a:r>
              <a:endParaRPr kumimoji="1" lang="en-US" altLang="zh-TW" sz="28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cxnSpLocks/>
              <a:endCxn id="7" idx="1"/>
            </p:cNvCxnSpPr>
            <p:nvPr/>
          </p:nvCxnSpPr>
          <p:spPr>
            <a:xfrm>
              <a:off x="2031286" y="3390900"/>
              <a:ext cx="1016714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5638800" y="3429000"/>
              <a:ext cx="1115997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620000" cy="411162"/>
          </a:xfrm>
        </p:spPr>
        <p:txBody>
          <a:bodyPr/>
          <a:lstStyle/>
          <a:p>
            <a:pPr algn="ctr"/>
            <a:r>
              <a:rPr lang="en-A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 </a:t>
            </a:r>
            <a:r>
              <a:rPr lang="en-A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Misollar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76825" y="838200"/>
            <a:ext cx="7620000" cy="57451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Chiroqni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o‘rnatish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Telefonda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qo‘ng‘iroq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O‘yinni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qoidalari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dan B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avtomobilni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haydash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yo‘nalishlari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Avtomobilni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ta’mirlash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qo‘llanmasi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miyasi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loyihasi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havolalari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Matritsalarni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ko‘paytirish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620000" cy="495137"/>
          </a:xfrm>
        </p:spPr>
        <p:txBody>
          <a:bodyPr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0001" y="1147216"/>
            <a:ext cx="8229600" cy="169026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dasturi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ba’zi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ko`rinishi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ko`rsatmalar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to`plami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7201" y="3261049"/>
            <a:ext cx="7168999" cy="3520751"/>
            <a:chOff x="228600" y="2956249"/>
            <a:chExt cx="7168999" cy="3520751"/>
          </a:xfrm>
        </p:grpSpPr>
        <p:graphicFrame>
          <p:nvGraphicFramePr>
            <p:cNvPr id="2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644162"/>
                </p:ext>
              </p:extLst>
            </p:nvPr>
          </p:nvGraphicFramePr>
          <p:xfrm>
            <a:off x="1375718" y="3232219"/>
            <a:ext cx="1021215" cy="1560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4" name="Clip" r:id="rId3" imgW="1857600" imgH="3995640" progId="">
                    <p:embed/>
                  </p:oleObj>
                </mc:Choice>
                <mc:Fallback>
                  <p:oleObj name="Clip" r:id="rId3" imgW="1857600" imgH="39956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5718" y="3232219"/>
                          <a:ext cx="1021215" cy="156060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AutoShape 5"/>
            <p:cNvSpPr>
              <a:spLocks noChangeArrowheads="1"/>
            </p:cNvSpPr>
            <p:nvPr/>
          </p:nvSpPr>
          <p:spPr bwMode="auto">
            <a:xfrm>
              <a:off x="228601" y="2971800"/>
              <a:ext cx="1066800" cy="914400"/>
            </a:xfrm>
            <a:prstGeom prst="cloudCallout">
              <a:avLst>
                <a:gd name="adj1" fmla="val 44606"/>
                <a:gd name="adj2" fmla="val 53569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AU" sz="2400">
                <a:latin typeface="Arial" charset="0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28600" y="3181290"/>
              <a:ext cx="11471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Muammo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963533"/>
                </p:ext>
              </p:extLst>
            </p:nvPr>
          </p:nvGraphicFramePr>
          <p:xfrm>
            <a:off x="2208332" y="4915809"/>
            <a:ext cx="1684067" cy="1561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5" name="Clip" r:id="rId5" imgW="4016520" imgH="3945240" progId="">
                    <p:embed/>
                  </p:oleObj>
                </mc:Choice>
                <mc:Fallback>
                  <p:oleObj name="Clip" r:id="rId5" imgW="4016520" imgH="39452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332" y="4915809"/>
                          <a:ext cx="1684067" cy="156119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886200" y="5553670"/>
              <a:ext cx="1981200" cy="6463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Yuqori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darajadagi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dasturlash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tili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AutoShape 10"/>
            <p:cNvSpPr>
              <a:spLocks noChangeArrowheads="1"/>
            </p:cNvSpPr>
            <p:nvPr/>
          </p:nvSpPr>
          <p:spPr bwMode="auto">
            <a:xfrm>
              <a:off x="4572000" y="4343400"/>
              <a:ext cx="539599" cy="1160506"/>
            </a:xfrm>
            <a:prstGeom prst="downArrow">
              <a:avLst>
                <a:gd name="adj1" fmla="val 50000"/>
                <a:gd name="adj2" fmla="val 103125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2368399" y="3536573"/>
              <a:ext cx="752178" cy="578227"/>
            </a:xfrm>
            <a:prstGeom prst="rightArrow">
              <a:avLst>
                <a:gd name="adj1" fmla="val 50000"/>
                <a:gd name="adj2" fmla="val 32500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196777" y="3251537"/>
              <a:ext cx="3286422" cy="10156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Algoritm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vazifani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qanday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bajarishni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tavsiflovchi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ko'rsatmalar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ketma-ketligi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3620238"/>
                </p:ext>
              </p:extLst>
            </p:nvPr>
          </p:nvGraphicFramePr>
          <p:xfrm>
            <a:off x="6705600" y="2956249"/>
            <a:ext cx="691999" cy="1996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6" name="Clip" r:id="rId7" imgW="1295640" imgH="3934080" progId="">
                    <p:embed/>
                  </p:oleObj>
                </mc:Choice>
                <mc:Fallback>
                  <p:oleObj name="Clip" r:id="rId7" imgW="1295640" imgH="39340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2956249"/>
                          <a:ext cx="691999" cy="199675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1FF3FD2-8AAA-4BE1-814D-DB783CA7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0167F5EC-D510-411E-95B9-8C32751FE4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1086653"/>
            <a:ext cx="4316967" cy="560331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DB9FE9-F9C4-4792-8743-E0008FBB8B64}"/>
              </a:ext>
            </a:extLst>
          </p:cNvPr>
          <p:cNvSpPr/>
          <p:nvPr/>
        </p:nvSpPr>
        <p:spPr>
          <a:xfrm>
            <a:off x="152400" y="132546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algoritmning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zgaruvchining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D74544-92A9-4228-956F-FDA718F4489A}"/>
              </a:ext>
            </a:extLst>
          </p:cNvPr>
          <p:cNvSpPr/>
          <p:nvPr/>
        </p:nvSpPr>
        <p:spPr>
          <a:xfrm>
            <a:off x="533400" y="3048000"/>
            <a:ext cx="6934200" cy="18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255" marR="3483610" algn="just">
              <a:lnSpc>
                <a:spcPct val="121000"/>
              </a:lnSpc>
              <a:spcAft>
                <a:spcPts val="0"/>
              </a:spcAft>
            </a:pP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а)</a:t>
            </a:r>
            <a:r>
              <a:rPr lang="ru-RU" sz="2400" spc="-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spc="-5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=30</a:t>
            </a:r>
            <a:r>
              <a:rPr lang="ru-RU" sz="2400" spc="-2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26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255" marR="3483610" algn="just" defTabSz="627063">
              <a:lnSpc>
                <a:spcPct val="121000"/>
              </a:lnSpc>
              <a:spcAft>
                <a:spcPts val="0"/>
              </a:spcAft>
            </a:pPr>
            <a:r>
              <a:rPr lang="en-US" sz="2400" spc="-2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spc="-2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d =15</a:t>
            </a:r>
            <a:r>
              <a:rPr lang="ru-RU" sz="2400" spc="-2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26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255" marR="3483610" algn="just" defTabSz="627063">
              <a:lnSpc>
                <a:spcPct val="121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spc="-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spc="-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=60</a:t>
            </a:r>
            <a:r>
              <a:rPr lang="ru-RU" sz="2400" spc="-26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265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255" marR="3483610" algn="just" defTabSz="627063">
              <a:lnSpc>
                <a:spcPct val="121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spc="-5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spc="-4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400" spc="-5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1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9DAF68D-F954-4076-89F0-CB1A8B72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7EBDFE-D4A9-4878-A438-E7214D43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38250"/>
            <a:ext cx="7058025" cy="539115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9AE34D2-D75E-412A-BAFC-4E711E7DA9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Bloklarning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nomlanishi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49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15070</TotalTime>
  <Words>1021</Words>
  <Application>Microsoft Office PowerPoint</Application>
  <PresentationFormat>Экран (4:3)</PresentationFormat>
  <Paragraphs>140</Paragraphs>
  <Slides>20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Batang</vt:lpstr>
      <vt:lpstr>PMingLiU</vt:lpstr>
      <vt:lpstr>Arial</vt:lpstr>
      <vt:lpstr>Calibri</vt:lpstr>
      <vt:lpstr>Cambria</vt:lpstr>
      <vt:lpstr>Times New Roman</vt:lpstr>
      <vt:lpstr>Wingdings</vt:lpstr>
      <vt:lpstr>Adjacency</vt:lpstr>
      <vt:lpstr>Clip</vt:lpstr>
      <vt:lpstr>Презентация PowerPoint</vt:lpstr>
      <vt:lpstr>Презентация PowerPoint</vt:lpstr>
      <vt:lpstr>Презентация PowerPoint</vt:lpstr>
      <vt:lpstr>Презентация PowerPoint</vt:lpstr>
      <vt:lpstr>Algoritm tavsifi</vt:lpstr>
      <vt:lpstr>Algoritm -- Misollar</vt:lpstr>
      <vt:lpstr>Algoritm va dastur</vt:lpstr>
      <vt:lpstr>Презентация PowerPoint</vt:lpstr>
      <vt:lpstr>Презентация PowerPoint</vt:lpstr>
      <vt:lpstr>Презентация PowerPoint</vt:lpstr>
      <vt:lpstr>Презентация PowerPoint</vt:lpstr>
      <vt:lpstr>Muammoni hal qilish</vt:lpstr>
      <vt:lpstr>Bitta muammo, ko`p algoritmlar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drfarooq</dc:creator>
  <cp:lastModifiedBy>1</cp:lastModifiedBy>
  <cp:revision>344</cp:revision>
  <dcterms:created xsi:type="dcterms:W3CDTF">2011-02-22T16:22:43Z</dcterms:created>
  <dcterms:modified xsi:type="dcterms:W3CDTF">2023-02-21T08:26:44Z</dcterms:modified>
</cp:coreProperties>
</file>