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7"/>
  </p:notesMasterIdLst>
  <p:sldIdLst>
    <p:sldId id="256" r:id="rId2"/>
    <p:sldId id="340" r:id="rId3"/>
    <p:sldId id="339" r:id="rId4"/>
    <p:sldId id="270" r:id="rId5"/>
    <p:sldId id="341" r:id="rId6"/>
    <p:sldId id="463" r:id="rId7"/>
    <p:sldId id="271" r:id="rId8"/>
    <p:sldId id="272" r:id="rId9"/>
    <p:sldId id="345" r:id="rId10"/>
    <p:sldId id="346" r:id="rId11"/>
    <p:sldId id="446" r:id="rId12"/>
    <p:sldId id="462" r:id="rId13"/>
    <p:sldId id="464" r:id="rId14"/>
    <p:sldId id="457" r:id="rId15"/>
    <p:sldId id="458" r:id="rId16"/>
    <p:sldId id="459" r:id="rId17"/>
    <p:sldId id="460" r:id="rId18"/>
    <p:sldId id="347" r:id="rId19"/>
    <p:sldId id="461" r:id="rId20"/>
    <p:sldId id="274" r:id="rId21"/>
    <p:sldId id="350" r:id="rId22"/>
    <p:sldId id="419" r:id="rId23"/>
    <p:sldId id="420" r:id="rId24"/>
    <p:sldId id="372" r:id="rId25"/>
    <p:sldId id="351" r:id="rId26"/>
    <p:sldId id="352" r:id="rId27"/>
    <p:sldId id="353" r:id="rId28"/>
    <p:sldId id="357" r:id="rId29"/>
    <p:sldId id="358" r:id="rId30"/>
    <p:sldId id="362" r:id="rId31"/>
    <p:sldId id="364" r:id="rId32"/>
    <p:sldId id="366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5" r:id="rId42"/>
    <p:sldId id="306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74" r:id="rId61"/>
    <p:sldId id="403" r:id="rId62"/>
    <p:sldId id="373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4" r:id="rId91"/>
    <p:sldId id="405" r:id="rId92"/>
    <p:sldId id="406" r:id="rId93"/>
    <p:sldId id="436" r:id="rId94"/>
    <p:sldId id="407" r:id="rId95"/>
    <p:sldId id="408" r:id="rId96"/>
    <p:sldId id="437" r:id="rId97"/>
    <p:sldId id="438" r:id="rId98"/>
    <p:sldId id="409" r:id="rId99"/>
    <p:sldId id="440" r:id="rId100"/>
    <p:sldId id="439" r:id="rId101"/>
    <p:sldId id="410" r:id="rId102"/>
    <p:sldId id="411" r:id="rId103"/>
    <p:sldId id="412" r:id="rId104"/>
    <p:sldId id="413" r:id="rId105"/>
    <p:sldId id="414" r:id="rId106"/>
    <p:sldId id="415" r:id="rId107"/>
    <p:sldId id="416" r:id="rId108"/>
    <p:sldId id="417" r:id="rId109"/>
    <p:sldId id="418" r:id="rId110"/>
    <p:sldId id="430" r:id="rId111"/>
    <p:sldId id="431" r:id="rId112"/>
    <p:sldId id="432" r:id="rId113"/>
    <p:sldId id="433" r:id="rId114"/>
    <p:sldId id="434" r:id="rId115"/>
    <p:sldId id="435" r:id="rId1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6" autoAdjust="0"/>
    <p:restoredTop sz="94590" autoAdjust="0"/>
  </p:normalViewPr>
  <p:slideViewPr>
    <p:cSldViewPr>
      <p:cViewPr varScale="1">
        <p:scale>
          <a:sx n="105" d="100"/>
          <a:sy n="105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3.xml"/><Relationship Id="rId1" Type="http://schemas.openxmlformats.org/officeDocument/2006/relationships/slide" Target="slides/slide1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38.wmf"/><Relationship Id="rId5" Type="http://schemas.openxmlformats.org/officeDocument/2006/relationships/image" Target="../media/image60.wmf"/><Relationship Id="rId4" Type="http://schemas.openxmlformats.org/officeDocument/2006/relationships/image" Target="../media/image82.wmf"/><Relationship Id="rId9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Relationship Id="rId1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4" Type="http://schemas.openxmlformats.org/officeDocument/2006/relationships/image" Target="../media/image1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8.wmf"/><Relationship Id="rId1" Type="http://schemas.openxmlformats.org/officeDocument/2006/relationships/image" Target="../media/image136.wmf"/><Relationship Id="rId4" Type="http://schemas.openxmlformats.org/officeDocument/2006/relationships/image" Target="../media/image14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5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4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5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5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E79B-F7C9-47FC-BE5E-3152E42B5ABF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3AD6-A58B-476A-86CF-1D366384E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E5EE04-6C21-4FE5-9BD9-156177CFE773}" type="slidenum">
              <a:rPr lang="en-US" altLang="en-US" sz="1200" i="0" smtClean="0">
                <a:latin typeface="Times New Roman" pitchFamily="18" charset="0"/>
              </a:rPr>
              <a:pPr/>
              <a:t>2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FD1DA-F4FF-4060-8AD7-5E3D1722CC37}" type="slidenum">
              <a:rPr lang="en-US" altLang="en-US" sz="1200" i="0" smtClean="0">
                <a:latin typeface="Times New Roman" pitchFamily="18" charset="0"/>
              </a:rPr>
              <a:pPr/>
              <a:t>65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AB931-E576-4DC4-910C-4A4EE4E6DD37}" type="slidenum">
              <a:rPr lang="en-US" altLang="en-US" sz="1200" i="0" smtClean="0">
                <a:latin typeface="Times New Roman" pitchFamily="18" charset="0"/>
              </a:rPr>
              <a:pPr/>
              <a:t>66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471D4A0-B0A2-4C9E-81FB-F1705F7F317C}" type="slidenum">
              <a:rPr lang="en-US" altLang="en-US" sz="1200" i="0" smtClean="0">
                <a:latin typeface="Times New Roman" pitchFamily="18" charset="0"/>
              </a:rPr>
              <a:pPr/>
              <a:t>67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10C79F-E549-4C2C-8691-8CE128A2162B}" type="slidenum">
              <a:rPr lang="en-US" altLang="en-US" sz="1200" i="0" smtClean="0">
                <a:latin typeface="Times New Roman" pitchFamily="18" charset="0"/>
              </a:rPr>
              <a:pPr/>
              <a:t>68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262DAA7-B572-4340-9198-9D849F404876}" type="slidenum">
              <a:rPr lang="en-US" altLang="en-US" sz="1200" i="0" smtClean="0">
                <a:latin typeface="Times New Roman" pitchFamily="18" charset="0"/>
              </a:rPr>
              <a:pPr/>
              <a:t>69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B70A36-26B1-4C94-AC6F-6C9743F11867}" type="slidenum">
              <a:rPr lang="en-US" altLang="en-US" sz="1200" i="0" smtClean="0">
                <a:latin typeface="Times New Roman" pitchFamily="18" charset="0"/>
              </a:rPr>
              <a:pPr/>
              <a:t>70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1A5A599-D988-459B-9EB3-4B9636FCA085}" type="slidenum">
              <a:rPr lang="en-US" altLang="en-US" sz="1200" i="0" smtClean="0">
                <a:latin typeface="Times New Roman" pitchFamily="18" charset="0"/>
              </a:rPr>
              <a:pPr/>
              <a:t>71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4C67B4-C17B-4D1A-BC9C-F2C4CBED38C1}" type="slidenum">
              <a:rPr lang="en-US" altLang="en-US" sz="1200" i="0" smtClean="0">
                <a:latin typeface="Times New Roman" pitchFamily="18" charset="0"/>
              </a:rPr>
              <a:pPr/>
              <a:t>72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BDEF8-E1B0-4C0C-8E23-5641767F6511}" type="slidenum">
              <a:rPr lang="en-US" altLang="en-US" sz="1200" i="0" smtClean="0">
                <a:latin typeface="Times New Roman" pitchFamily="18" charset="0"/>
              </a:rPr>
              <a:pPr/>
              <a:t>73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E7DA54-B175-4367-934C-16A300CD326D}" type="slidenum">
              <a:rPr lang="en-US" altLang="en-US" sz="1200" i="0" smtClean="0">
                <a:latin typeface="Times New Roman" pitchFamily="18" charset="0"/>
              </a:rPr>
              <a:pPr/>
              <a:t>74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2EC663-B1F4-4AE6-A9F9-ADD9F3528D10}" type="slidenum">
              <a:rPr lang="en-US" altLang="en-US" sz="1200" i="0" smtClean="0">
                <a:latin typeface="Times New Roman" pitchFamily="18" charset="0"/>
              </a:rPr>
              <a:pPr/>
              <a:t>3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D9C76B9-6875-4CB2-BA7D-FA1F98A3BD77}" type="slidenum">
              <a:rPr lang="en-US" altLang="en-US" sz="1200" i="0" smtClean="0">
                <a:latin typeface="Times New Roman" pitchFamily="18" charset="0"/>
              </a:rPr>
              <a:pPr/>
              <a:t>75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D27927B-67BE-4214-BDE4-7246BDE6ABF6}" type="slidenum">
              <a:rPr lang="en-US" altLang="en-US" sz="1200" i="0" smtClean="0">
                <a:latin typeface="Times New Roman" pitchFamily="18" charset="0"/>
              </a:rPr>
              <a:pPr/>
              <a:t>76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6F2CCB-7BB3-4FB1-BFC4-3C6DAA303878}" type="slidenum">
              <a:rPr lang="en-US" altLang="en-US" sz="1200" i="0" smtClean="0">
                <a:latin typeface="Times New Roman" pitchFamily="18" charset="0"/>
              </a:rPr>
              <a:pPr/>
              <a:t>77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9A1A3AB-0B99-433A-B9A6-530F04B0325F}" type="slidenum">
              <a:rPr lang="en-US" altLang="en-US" sz="1200" i="0" smtClean="0">
                <a:latin typeface="Times New Roman" pitchFamily="18" charset="0"/>
              </a:rPr>
              <a:pPr/>
              <a:t>78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CC1A5-9E95-4F94-A3E2-29ABFA45F9C3}" type="slidenum">
              <a:rPr lang="en-US" altLang="en-US" sz="1200" i="0" smtClean="0">
                <a:latin typeface="Times New Roman" pitchFamily="18" charset="0"/>
              </a:rPr>
              <a:pPr/>
              <a:t>79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163A83-DADE-4B4E-BA31-C9828BDC1942}" type="slidenum">
              <a:rPr lang="en-US" altLang="en-US" sz="1200" i="0" smtClean="0">
                <a:latin typeface="Times New Roman" pitchFamily="18" charset="0"/>
              </a:rPr>
              <a:pPr/>
              <a:t>80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0A26D6-898E-481E-895C-91324D866DC8}" type="slidenum">
              <a:rPr lang="en-US" altLang="en-US" sz="1200" i="0" smtClean="0">
                <a:latin typeface="Times New Roman" pitchFamily="18" charset="0"/>
              </a:rPr>
              <a:pPr/>
              <a:t>81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44922A-6E1B-4FDD-94D2-B2202141249C}" type="slidenum">
              <a:rPr lang="en-US" altLang="en-US" sz="1200" i="0" smtClean="0">
                <a:latin typeface="Times New Roman" pitchFamily="18" charset="0"/>
              </a:rPr>
              <a:pPr/>
              <a:t>82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26C4500-F5AC-4B85-B300-AB2ABA069F4E}" type="slidenum">
              <a:rPr lang="en-US" altLang="en-US" sz="1200" i="0" smtClean="0">
                <a:latin typeface="Times New Roman" pitchFamily="18" charset="0"/>
              </a:rPr>
              <a:pPr/>
              <a:t>83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8A47A2-7062-4A2E-A568-28461BC0BA69}" type="slidenum">
              <a:rPr lang="en-US" altLang="en-US" sz="1200" i="0" smtClean="0">
                <a:latin typeface="Times New Roman" pitchFamily="18" charset="0"/>
              </a:rPr>
              <a:pPr/>
              <a:t>84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A4057C-8730-4C95-B7AC-D071D038055B}" type="slidenum">
              <a:rPr lang="en-US" altLang="en-US" sz="1200" i="0" smtClean="0">
                <a:latin typeface="Times New Roman" pitchFamily="18" charset="0"/>
              </a:rPr>
              <a:pPr/>
              <a:t>9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36EA64-BC34-4E8F-98C9-2A75FFEF6397}" type="slidenum">
              <a:rPr lang="en-US" altLang="en-US" sz="1200" i="0" smtClean="0">
                <a:latin typeface="Times New Roman" pitchFamily="18" charset="0"/>
              </a:rPr>
              <a:pPr/>
              <a:t>85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5352A0-A840-4757-B941-03251A563EFF}" type="slidenum">
              <a:rPr lang="en-US" altLang="en-US" sz="1200" i="0" smtClean="0">
                <a:latin typeface="Times New Roman" pitchFamily="18" charset="0"/>
              </a:rPr>
              <a:pPr/>
              <a:t>86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5791D2-6ED6-4990-8E3E-299D31DA01C2}" type="slidenum">
              <a:rPr lang="en-US" altLang="en-US" sz="1200" i="0" smtClean="0">
                <a:latin typeface="Times New Roman" pitchFamily="18" charset="0"/>
              </a:rPr>
              <a:pPr/>
              <a:t>87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6B9BD3-26AB-47DE-A3E0-A8FBF0586978}" type="slidenum">
              <a:rPr lang="en-US" altLang="en-US" sz="1200" i="0" smtClean="0">
                <a:latin typeface="Times New Roman" pitchFamily="18" charset="0"/>
              </a:rPr>
              <a:pPr/>
              <a:t>88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83FE7ED-3985-4490-AD6F-D61C78E13C1E}" type="slidenum">
              <a:rPr lang="en-US" altLang="en-US" sz="1200" i="0" smtClean="0">
                <a:latin typeface="Times New Roman" pitchFamily="18" charset="0"/>
              </a:rPr>
              <a:pPr/>
              <a:t>89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7D87EE-1AAF-41A5-94FC-38AD6720B37F}" type="slidenum">
              <a:rPr lang="en-US" altLang="en-US" sz="1200" i="0" smtClean="0">
                <a:latin typeface="Times New Roman" pitchFamily="18" charset="0"/>
              </a:rPr>
              <a:pPr/>
              <a:t>91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C7308-D236-45BD-ACA6-F7A2A1970EDC}" type="slidenum">
              <a:rPr lang="en-US" altLang="en-US" sz="1200" i="0" smtClean="0">
                <a:latin typeface="Times New Roman" pitchFamily="18" charset="0"/>
              </a:rPr>
              <a:pPr/>
              <a:t>92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C7308-D236-45BD-ACA6-F7A2A1970EDC}" type="slidenum">
              <a:rPr lang="en-US" altLang="en-US" sz="1200" i="0" smtClean="0">
                <a:latin typeface="Times New Roman" pitchFamily="18" charset="0"/>
              </a:rPr>
              <a:pPr/>
              <a:t>93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5A8C7A-1664-4FED-B661-65FDEAEC4F0A}" type="slidenum">
              <a:rPr lang="en-US" altLang="en-US" sz="1200" i="0" smtClean="0">
                <a:latin typeface="Times New Roman" pitchFamily="18" charset="0"/>
              </a:rPr>
              <a:pPr/>
              <a:t>94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73AD6-A58B-476A-86CF-1D366384E09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2D59A9-26BF-4D09-A867-F8F14F259C98}" type="slidenum">
              <a:rPr lang="en-US" altLang="en-US" sz="1200" i="0" smtClean="0">
                <a:latin typeface="Times New Roman" pitchFamily="18" charset="0"/>
              </a:rPr>
              <a:pPr/>
              <a:t>10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3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C016C8-6B33-49DE-A77D-C7FCE30B1ED4}" type="slidenum">
              <a:rPr lang="en-US"/>
              <a:pPr eaLnBrk="1" hangingPunct="1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288819-5F87-4B81-9B87-B730AF581FFF}" type="slidenum">
              <a:rPr lang="en-US" altLang="en-US" sz="1200" i="0" smtClean="0">
                <a:latin typeface="Times New Roman" pitchFamily="18" charset="0"/>
              </a:rPr>
              <a:pPr/>
              <a:t>60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BAA67F-C7F5-4115-9CA1-37C1C3E8F427}" type="slidenum">
              <a:rPr lang="en-US" altLang="en-US" sz="1200" i="0" smtClean="0">
                <a:latin typeface="Times New Roman" pitchFamily="18" charset="0"/>
              </a:rPr>
              <a:pPr/>
              <a:t>61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65CD4B-772F-4843-9F21-B8FCF4C1B582}" type="slidenum">
              <a:rPr lang="en-US" altLang="en-US" sz="1200" i="0" smtClean="0">
                <a:latin typeface="Times New Roman" pitchFamily="18" charset="0"/>
              </a:rPr>
              <a:pPr/>
              <a:t>64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143B-99B6-4B27-B043-E574855ABF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86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8971-3FDC-4323-BE22-69C0E5D57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8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AC09-0EE0-4829-9090-1F0BC639B9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9" r:id="rId13"/>
    <p:sldLayoutId id="2147483700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56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8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0.w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5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0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1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2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2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2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2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26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27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31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1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0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40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4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3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4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7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1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6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8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60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62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6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86150"/>
            <a:ext cx="6343650" cy="1314450"/>
          </a:xfrm>
        </p:spPr>
        <p:txBody>
          <a:bodyPr>
            <a:normAutofit/>
          </a:bodyPr>
          <a:lstStyle/>
          <a:p>
            <a:pPr algn="ctr"/>
            <a:r>
              <a:rPr lang="en-US" sz="2100" b="1" spc="-75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Mavzu</a:t>
            </a:r>
            <a:r>
              <a:rPr lang="en-US" sz="2100" b="1" spc="-75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uz-Latn-UZ" sz="2100" b="1" spc="-75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Algoritmlarning bajarilish vaqtini baholash.</a:t>
            </a:r>
            <a:endParaRPr lang="en-US" sz="2100" b="1" spc="-75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100" b="1" spc="-75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100" b="1" spc="-75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Ma’ruzachi</a:t>
            </a:r>
            <a:r>
              <a:rPr lang="en-US" sz="2100" b="1" spc="-75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Umarov </a:t>
            </a:r>
            <a:r>
              <a:rPr lang="en-US" sz="2100" b="1" spc="-75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Muhriddin</a:t>
            </a:r>
            <a:endParaRPr lang="en-US" sz="2100" b="1" spc="-75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100" b="1" spc="-75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100" b="1" spc="-75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100" b="1" spc="-75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100" b="1" spc="-75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ADF4C-2EE6-45C9-8C9A-EB103EF2365B}"/>
              </a:ext>
            </a:extLst>
          </p:cNvPr>
          <p:cNvSpPr/>
          <p:nvPr/>
        </p:nvSpPr>
        <p:spPr>
          <a:xfrm>
            <a:off x="1202109" y="971550"/>
            <a:ext cx="61702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Management and Future Technologies</a:t>
            </a:r>
          </a:p>
          <a:p>
            <a:pPr algn="ctr"/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Fan: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loyihalashtirish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7E9670-CE25-4754-ACB4-50D7CBDC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56" y="1428751"/>
            <a:ext cx="743545" cy="74354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DE4E6E-F5FD-4CA7-93A2-2989DC0CC46A}"/>
              </a:ext>
            </a:extLst>
          </p:cNvPr>
          <p:cNvSpPr/>
          <p:nvPr/>
        </p:nvSpPr>
        <p:spPr>
          <a:xfrm>
            <a:off x="3666319" y="5511258"/>
            <a:ext cx="18542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- 2023</a:t>
            </a:r>
            <a:endParaRPr lang="ru-RU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Fibonacci Sequence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Fib(n)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if ( n&lt;=1)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return 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return (Fib(n-1) + Fib(n-2))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Recurrence Equation: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58834"/>
              </p:ext>
            </p:extLst>
          </p:nvPr>
        </p:nvGraphicFramePr>
        <p:xfrm>
          <a:off x="1819275" y="4114800"/>
          <a:ext cx="45132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2" name="Equation" r:id="rId4" imgW="2108160" imgH="634680" progId="Equation.3">
                  <p:embed/>
                </p:oleObj>
              </mc:Choice>
              <mc:Fallback>
                <p:oleObj name="Equation" r:id="rId4" imgW="2108160" imgH="634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4114800"/>
                        <a:ext cx="45132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9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master method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62000" y="2119313"/>
            <a:ext cx="755967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en-US"/>
              <a:t>The master method applies to recurrences of the form</a:t>
            </a:r>
          </a:p>
          <a:p>
            <a:pPr algn="ctr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</a:t>
            </a:r>
            <a:r>
              <a:rPr lang="en-US" altLang="en-US" i="1">
                <a:solidFill>
                  <a:srgbClr val="009999"/>
                </a:solidFill>
              </a:rPr>
              <a:t>b</a:t>
            </a:r>
            <a:r>
              <a:rPr lang="en-US" altLang="en-US">
                <a:solidFill>
                  <a:srgbClr val="009999"/>
                </a:solidFill>
              </a:rPr>
              <a:t>) +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</a:t>
            </a:r>
            <a:r>
              <a:rPr lang="en-US" altLang="en-US"/>
              <a:t>,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en-US"/>
              <a:t>where </a:t>
            </a:r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altLang="en-US">
                <a:solidFill>
                  <a:srgbClr val="009999"/>
                </a:solidFill>
              </a:rPr>
              <a:t> 1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9999"/>
                </a:solidFill>
              </a:rPr>
              <a:t>b</a:t>
            </a:r>
            <a:r>
              <a:rPr lang="en-US" altLang="en-US">
                <a:solidFill>
                  <a:srgbClr val="009999"/>
                </a:solidFill>
              </a:rPr>
              <a:t> &gt; 1</a:t>
            </a:r>
            <a:r>
              <a:rPr lang="en-US" altLang="en-US"/>
              <a:t>, and </a:t>
            </a:r>
            <a:r>
              <a:rPr lang="en-US" altLang="en-US" sz="1800"/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/>
              <a:t> </a:t>
            </a:r>
            <a:r>
              <a:rPr lang="en-US" altLang="en-US"/>
              <a:t> is asymptotically positive.</a:t>
            </a:r>
          </a:p>
        </p:txBody>
      </p:sp>
    </p:spTree>
    <p:extLst>
      <p:ext uri="{BB962C8B-B14F-4D97-AF65-F5344CB8AC3E}">
        <p14:creationId xmlns:p14="http://schemas.microsoft.com/office/powerpoint/2010/main" val="39821993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Line 30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Rectangle 20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2293" name="Line 2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 of master theorem</a:t>
            </a:r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 rot="-4233201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12304" name="Text Box 22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Rectangle 19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12307" name="Arc 24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T0" fmla="*/ 0 w 37941"/>
              <a:gd name="T1" fmla="*/ 110808 h 21600"/>
              <a:gd name="T2" fmla="*/ 1189038 w 37941"/>
              <a:gd name="T3" fmla="*/ 128725 h 21600"/>
              <a:gd name="T4" fmla="*/ 580150 w 37941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Text Box 25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12309" name="Rectangle 26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2310" name="Rectangle 27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2311" name="Rectangle 28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2312" name="Text Box 29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2313" name="Arc 31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T0" fmla="*/ 0 w 38026"/>
              <a:gd name="T1" fmla="*/ 110808 h 21600"/>
              <a:gd name="T2" fmla="*/ 1371600 w 38026"/>
              <a:gd name="T3" fmla="*/ 130588 h 21600"/>
              <a:gd name="T4" fmla="*/ 667729 w 38026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32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/>
          <p:cNvGrpSpPr>
            <a:grpSpLocks/>
          </p:cNvGrpSpPr>
          <p:nvPr/>
        </p:nvGrpSpPr>
        <p:grpSpPr bwMode="auto">
          <a:xfrm>
            <a:off x="60325" y="2057400"/>
            <a:ext cx="1303338" cy="3581400"/>
            <a:chOff x="38" y="1296"/>
            <a:chExt cx="821" cy="2256"/>
          </a:xfrm>
        </p:grpSpPr>
        <p:sp>
          <p:nvSpPr>
            <p:cNvPr id="12328" name="Line 33"/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Text Box 34"/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rgbClr val="009999"/>
                  </a:solidFill>
                </a:rPr>
                <a:t>h</a:t>
              </a:r>
              <a:r>
                <a:rPr lang="en-US" altLang="en-US" sz="2400">
                  <a:solidFill>
                    <a:srgbClr val="009999"/>
                  </a:solidFill>
                </a:rPr>
                <a:t> = log</a:t>
              </a:r>
              <a:r>
                <a:rPr lang="en-US" altLang="en-US" sz="2400" i="1" baseline="-25000">
                  <a:solidFill>
                    <a:srgbClr val="009999"/>
                  </a:solidFill>
                </a:rPr>
                <a:t>b</a:t>
              </a:r>
              <a:r>
                <a:rPr lang="en-US" altLang="en-US" sz="2400" i="1">
                  <a:solidFill>
                    <a:srgbClr val="009999"/>
                  </a:solidFill>
                </a:rPr>
                <a:t>n</a:t>
              </a:r>
            </a:p>
          </p:txBody>
        </p:sp>
      </p:grpSp>
      <p:grpSp>
        <p:nvGrpSpPr>
          <p:cNvPr id="91182" name="Group 46"/>
          <p:cNvGrpSpPr>
            <a:grpSpLocks/>
          </p:cNvGrpSpPr>
          <p:nvPr/>
        </p:nvGrpSpPr>
        <p:grpSpPr bwMode="auto">
          <a:xfrm>
            <a:off x="4800600" y="1828800"/>
            <a:ext cx="4086225" cy="2895600"/>
            <a:chOff x="3024" y="1152"/>
            <a:chExt cx="2574" cy="1824"/>
          </a:xfrm>
        </p:grpSpPr>
        <p:sp>
          <p:nvSpPr>
            <p:cNvPr id="12321" name="Line 37"/>
            <p:cNvSpPr>
              <a:spLocks noChangeShapeType="1"/>
            </p:cNvSpPr>
            <p:nvPr/>
          </p:nvSpPr>
          <p:spPr bwMode="auto">
            <a:xfrm>
              <a:off x="3024" y="1344"/>
              <a:ext cx="1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4812" y="1152"/>
              <a:ext cx="521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  <a:endParaRPr lang="en-US" altLang="en-US" baseline="30000">
                <a:solidFill>
                  <a:srgbClr val="009999"/>
                </a:solidFill>
              </a:endParaRPr>
            </a:p>
          </p:txBody>
        </p:sp>
        <p:sp>
          <p:nvSpPr>
            <p:cNvPr id="12323" name="Rectangle 39"/>
            <p:cNvSpPr>
              <a:spLocks noChangeArrowheads="1"/>
            </p:cNvSpPr>
            <p:nvPr/>
          </p:nvSpPr>
          <p:spPr bwMode="auto">
            <a:xfrm>
              <a:off x="4630" y="1632"/>
              <a:ext cx="884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>
                  <a:solidFill>
                    <a:srgbClr val="009999"/>
                  </a:solidFill>
                </a:rPr>
                <a:t>a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n/b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12324" name="Rectangle 40"/>
            <p:cNvSpPr>
              <a:spLocks noChangeArrowheads="1"/>
            </p:cNvSpPr>
            <p:nvPr/>
          </p:nvSpPr>
          <p:spPr bwMode="auto">
            <a:xfrm>
              <a:off x="4546" y="2227"/>
              <a:ext cx="105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>
                  <a:solidFill>
                    <a:srgbClr val="009999"/>
                  </a:solidFill>
                </a:rPr>
                <a:t>a</a:t>
              </a:r>
              <a:r>
                <a:rPr lang="en-US" altLang="en-US" baseline="30000">
                  <a:solidFill>
                    <a:srgbClr val="009999"/>
                  </a:solidFill>
                </a:rPr>
                <a:t>2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n/b</a:t>
              </a:r>
              <a:r>
                <a:rPr lang="en-US" altLang="en-US" baseline="30000">
                  <a:solidFill>
                    <a:srgbClr val="009999"/>
                  </a:solidFill>
                </a:rPr>
                <a:t>2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12325" name="Line 41"/>
            <p:cNvSpPr>
              <a:spLocks noChangeShapeType="1"/>
            </p:cNvSpPr>
            <p:nvPr/>
          </p:nvSpPr>
          <p:spPr bwMode="auto">
            <a:xfrm>
              <a:off x="4176" y="1824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42"/>
            <p:cNvSpPr>
              <a:spLocks noChangeShapeType="1"/>
            </p:cNvSpPr>
            <p:nvPr/>
          </p:nvSpPr>
          <p:spPr bwMode="auto">
            <a:xfrm>
              <a:off x="3456" y="2448"/>
              <a:ext cx="110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Text Box 43"/>
            <p:cNvSpPr txBox="1">
              <a:spLocks noChangeArrowheads="1"/>
            </p:cNvSpPr>
            <p:nvPr/>
          </p:nvSpPr>
          <p:spPr bwMode="auto">
            <a:xfrm rot="-5400000">
              <a:off x="4797" y="26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8080"/>
                  </a:solidFill>
                </a:rPr>
                <a:t>…</a:t>
              </a:r>
            </a:p>
          </p:txBody>
        </p:sp>
      </p:grpSp>
      <p:grpSp>
        <p:nvGrpSpPr>
          <p:cNvPr id="91185" name="Group 49"/>
          <p:cNvGrpSpPr>
            <a:grpSpLocks/>
          </p:cNvGrpSpPr>
          <p:nvPr/>
        </p:nvGrpSpPr>
        <p:grpSpPr bwMode="auto">
          <a:xfrm>
            <a:off x="3352800" y="4419600"/>
            <a:ext cx="5581650" cy="1600200"/>
            <a:chOff x="2112" y="2784"/>
            <a:chExt cx="3516" cy="1008"/>
          </a:xfrm>
        </p:grpSpPr>
        <p:sp>
          <p:nvSpPr>
            <p:cNvPr id="12318" name="AutoShape 48"/>
            <p:cNvSpPr>
              <a:spLocks noChangeArrowheads="1"/>
            </p:cNvSpPr>
            <p:nvPr/>
          </p:nvSpPr>
          <p:spPr bwMode="auto">
            <a:xfrm>
              <a:off x="2112" y="2784"/>
              <a:ext cx="1872" cy="10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9" name="Text Box 35"/>
            <p:cNvSpPr txBox="1">
              <a:spLocks noChangeArrowheads="1"/>
            </p:cNvSpPr>
            <p:nvPr/>
          </p:nvSpPr>
          <p:spPr bwMode="auto">
            <a:xfrm>
              <a:off x="2208" y="2784"/>
              <a:ext cx="166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309688" indent="-1309688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#leaves </a:t>
              </a:r>
              <a:r>
                <a:rPr lang="en-US" altLang="en-US">
                  <a:solidFill>
                    <a:srgbClr val="008080"/>
                  </a:solidFill>
                </a:rPr>
                <a:t>= </a:t>
              </a:r>
              <a:r>
                <a:rPr lang="en-US" altLang="en-US" i="1">
                  <a:solidFill>
                    <a:srgbClr val="008080"/>
                  </a:solidFill>
                </a:rPr>
                <a:t>a</a:t>
              </a:r>
              <a:r>
                <a:rPr lang="en-US" altLang="en-US" i="1" baseline="30000">
                  <a:solidFill>
                    <a:srgbClr val="008080"/>
                  </a:solidFill>
                </a:rPr>
                <a:t>h</a:t>
              </a:r>
              <a:endParaRPr lang="en-US" altLang="en-US" i="1">
                <a:solidFill>
                  <a:srgbClr val="008080"/>
                </a:solidFill>
              </a:endParaRPr>
            </a:p>
            <a:p>
              <a:pPr eaLnBrk="1" hangingPunct="1"/>
              <a:r>
                <a:rPr lang="en-US" altLang="en-US">
                  <a:solidFill>
                    <a:srgbClr val="008080"/>
                  </a:solidFill>
                </a:rPr>
                <a:t>	= </a:t>
              </a:r>
              <a:r>
                <a:rPr lang="en-US" altLang="en-US" i="1">
                  <a:solidFill>
                    <a:srgbClr val="008080"/>
                  </a:solidFill>
                </a:rPr>
                <a:t>a</a:t>
              </a:r>
              <a:r>
                <a:rPr lang="en-US" altLang="en-US" baseline="30000">
                  <a:solidFill>
                    <a:srgbClr val="008080"/>
                  </a:solidFill>
                </a:rPr>
                <a:t>log</a:t>
              </a:r>
              <a:r>
                <a:rPr lang="en-US" altLang="en-US" i="1" baseline="16000">
                  <a:solidFill>
                    <a:srgbClr val="008080"/>
                  </a:solidFill>
                </a:rPr>
                <a:t>b</a:t>
              </a:r>
              <a:r>
                <a:rPr lang="en-US" altLang="en-US" i="1" baseline="30000">
                  <a:solidFill>
                    <a:srgbClr val="008080"/>
                  </a:solidFill>
                </a:rPr>
                <a:t>n</a:t>
              </a:r>
              <a:endParaRPr lang="en-US" altLang="en-US" i="1">
                <a:solidFill>
                  <a:srgbClr val="008080"/>
                </a:solidFill>
              </a:endParaRPr>
            </a:p>
            <a:p>
              <a:pPr eaLnBrk="1" hangingPunct="1"/>
              <a:r>
                <a:rPr lang="en-US" altLang="en-US">
                  <a:solidFill>
                    <a:srgbClr val="008080"/>
                  </a:solidFill>
                </a:rPr>
                <a:t>	= </a:t>
              </a:r>
              <a:r>
                <a:rPr lang="en-US" altLang="en-US" i="1">
                  <a:solidFill>
                    <a:srgbClr val="008080"/>
                  </a:solidFill>
                </a:rPr>
                <a:t>n</a:t>
              </a:r>
              <a:r>
                <a:rPr lang="en-US" altLang="en-US" baseline="30000">
                  <a:solidFill>
                    <a:srgbClr val="008080"/>
                  </a:solidFill>
                </a:rPr>
                <a:t>log</a:t>
              </a:r>
              <a:r>
                <a:rPr lang="en-US" altLang="en-US" i="1" baseline="16000">
                  <a:solidFill>
                    <a:srgbClr val="008080"/>
                  </a:solidFill>
                </a:rPr>
                <a:t>b</a:t>
              </a:r>
              <a:r>
                <a:rPr lang="en-US" altLang="en-US" i="1" baseline="30000">
                  <a:solidFill>
                    <a:srgbClr val="008080"/>
                  </a:solidFill>
                </a:rPr>
                <a:t>a</a:t>
              </a:r>
            </a:p>
          </p:txBody>
        </p:sp>
        <p:sp>
          <p:nvSpPr>
            <p:cNvPr id="12320" name="Rectangle 44"/>
            <p:cNvSpPr>
              <a:spLocks noChangeArrowheads="1"/>
            </p:cNvSpPr>
            <p:nvPr/>
          </p:nvSpPr>
          <p:spPr bwMode="auto">
            <a:xfrm>
              <a:off x="4515" y="301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 baseline="30000">
                  <a:solidFill>
                    <a:srgbClr val="009999"/>
                  </a:solidFill>
                </a:rPr>
                <a:t>log</a:t>
              </a:r>
              <a:r>
                <a:rPr lang="en-US" altLang="en-US" i="1" baseline="16000">
                  <a:solidFill>
                    <a:srgbClr val="009999"/>
                  </a:solidFill>
                </a:rPr>
                <a:t>b</a:t>
              </a:r>
              <a:r>
                <a:rPr lang="en-US" altLang="en-US" i="1" baseline="30000">
                  <a:solidFill>
                    <a:srgbClr val="009999"/>
                  </a:solidFill>
                </a:rPr>
                <a:t>a</a:t>
              </a:r>
              <a:r>
                <a:rPr lang="en-US" altLang="en-US" i="1">
                  <a:solidFill>
                    <a:srgbClr val="009999"/>
                  </a:solidFill>
                  <a:latin typeface="Symbol" pitchFamily="18" charset="2"/>
                </a:rPr>
                <a:t>T</a:t>
              </a:r>
              <a:r>
                <a:rPr lang="en-US" altLang="en-US" sz="1600" i="1">
                  <a:solidFill>
                    <a:srgbClr val="009999"/>
                  </a:solidFill>
                  <a:latin typeface="Symbol" pitchFamily="18" charset="2"/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845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common cases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Compare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with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/>
              <a:t>: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57200" y="2144713"/>
            <a:ext cx="8016875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42875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200025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57175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30289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34861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9433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44005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6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 </a:t>
            </a:r>
            <a:r>
              <a:rPr lang="en-US" altLang="en-US" baseline="30000">
                <a:solidFill>
                  <a:srgbClr val="009999"/>
                </a:solidFill>
              </a:rPr>
              <a:t>– </a:t>
            </a:r>
            <a:r>
              <a:rPr lang="en-US" altLang="en-US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for some constant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 &gt; 0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</a:t>
            </a:r>
            <a:r>
              <a:rPr lang="en-US" altLang="en-US"/>
              <a:t>grows polynomially slower than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/>
              <a:t> (by an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/>
              <a:t> factor).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/>
              <a:t>	</a:t>
            </a:r>
            <a:r>
              <a:rPr lang="en-US" altLang="en-US" b="1" i="1">
                <a:solidFill>
                  <a:schemeClr val="accent2"/>
                </a:solidFill>
              </a:rPr>
              <a:t>Solution: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.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57200" y="4473575"/>
            <a:ext cx="8077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425575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997075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568575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30257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34829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9401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43973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37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 of master theorem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 rot="-4233201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14355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T0" fmla="*/ 0 w 37941"/>
              <a:gd name="T1" fmla="*/ 110808 h 21600"/>
              <a:gd name="T2" fmla="*/ 1189038 w 37941"/>
              <a:gd name="T3" fmla="*/ 128725 h 21600"/>
              <a:gd name="T4" fmla="*/ 580150 w 37941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4361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T0" fmla="*/ 0 w 38026"/>
              <a:gd name="T1" fmla="*/ 110808 h 21600"/>
              <a:gd name="T2" fmla="*/ 1371600 w 38026"/>
              <a:gd name="T3" fmla="*/ 130588 h 21600"/>
              <a:gd name="T4" fmla="*/ 667729 w 38026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Rectangle 31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68" name="Rectangle 33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Text Box 36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14372" name="Rectangle 40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4373" name="AutoShape 42"/>
          <p:cNvSpPr>
            <a:spLocks noChangeArrowheads="1"/>
          </p:cNvSpPr>
          <p:nvPr/>
        </p:nvSpPr>
        <p:spPr bwMode="auto">
          <a:xfrm>
            <a:off x="1905000" y="4419600"/>
            <a:ext cx="5075238" cy="17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C</a:t>
            </a:r>
            <a:r>
              <a:rPr lang="en-US" altLang="en-US" sz="2400" b="1"/>
              <a:t>ASE</a:t>
            </a:r>
            <a:r>
              <a:rPr lang="en-US" altLang="en-US" sz="2800" b="1"/>
              <a:t> 1</a:t>
            </a:r>
            <a:r>
              <a:rPr lang="en-US" altLang="en-US" sz="2800"/>
              <a:t>: The weight increases geometrically from the root to the leaves. </a:t>
            </a:r>
            <a:r>
              <a:rPr lang="en-US" altLang="en-US" sz="2800">
                <a:sym typeface="Symbol" pitchFamily="18" charset="2"/>
              </a:rPr>
              <a:t>The leaves hold a constant fraction of the total weight.</a:t>
            </a:r>
          </a:p>
        </p:txBody>
      </p:sp>
      <p:sp>
        <p:nvSpPr>
          <p:cNvPr id="14374" name="Line 43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5" name="Rectangle 44"/>
          <p:cNvSpPr>
            <a:spLocks noChangeArrowheads="1"/>
          </p:cNvSpPr>
          <p:nvPr/>
        </p:nvSpPr>
        <p:spPr bwMode="auto">
          <a:xfrm>
            <a:off x="7254875" y="5638800"/>
            <a:ext cx="156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381979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common cases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Compare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with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/>
              <a:t>: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57200" y="2667000"/>
            <a:ext cx="80772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425575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997075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568575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30257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34829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9401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4397375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2"/>
            </a:pP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 </a:t>
            </a:r>
            <a:r>
              <a:rPr lang="en-US" altLang="en-US">
                <a:solidFill>
                  <a:srgbClr val="009999"/>
                </a:solidFill>
              </a:rPr>
              <a:t>lg</a:t>
            </a:r>
            <a:r>
              <a:rPr lang="en-US" altLang="en-US" i="1" baseline="30000">
                <a:solidFill>
                  <a:srgbClr val="009999"/>
                </a:solidFill>
              </a:rPr>
              <a:t>k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for some constant </a:t>
            </a:r>
            <a:r>
              <a:rPr lang="en-US" altLang="en-US" i="1">
                <a:solidFill>
                  <a:srgbClr val="009999"/>
                </a:solidFill>
              </a:rPr>
              <a:t>k</a:t>
            </a: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altLang="en-US">
                <a:solidFill>
                  <a:srgbClr val="009999"/>
                </a:solidFill>
              </a:rPr>
              <a:t> 0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</a:t>
            </a:r>
            <a:r>
              <a:rPr lang="en-US" altLang="en-US"/>
              <a:t>and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/>
              <a:t> grow at similar rates.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b="1" i="1">
                <a:solidFill>
                  <a:schemeClr val="accent2"/>
                </a:solidFill>
              </a:rPr>
              <a:t>Solution: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>
                <a:solidFill>
                  <a:srgbClr val="009999"/>
                </a:solidFill>
              </a:rPr>
              <a:t> lg</a:t>
            </a:r>
            <a:r>
              <a:rPr lang="en-US" altLang="en-US" i="1" baseline="30000">
                <a:solidFill>
                  <a:srgbClr val="009999"/>
                </a:solidFill>
              </a:rPr>
              <a:t>k</a:t>
            </a:r>
            <a:r>
              <a:rPr lang="en-US" altLang="en-US" baseline="30000">
                <a:solidFill>
                  <a:srgbClr val="009999"/>
                </a:solidFill>
              </a:rPr>
              <a:t>+1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706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 of master theorem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 rot="-4233201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16403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T0" fmla="*/ 0 w 37941"/>
              <a:gd name="T1" fmla="*/ 110808 h 21600"/>
              <a:gd name="T2" fmla="*/ 1189038 w 37941"/>
              <a:gd name="T3" fmla="*/ 128725 h 21600"/>
              <a:gd name="T4" fmla="*/ 580150 w 37941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6409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T0" fmla="*/ 0 w 38026"/>
              <a:gd name="T1" fmla="*/ 110808 h 21600"/>
              <a:gd name="T2" fmla="*/ 1371600 w 38026"/>
              <a:gd name="T3" fmla="*/ 130588 h 21600"/>
              <a:gd name="T4" fmla="*/ 667729 w 38026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416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6417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16420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6421" name="AutoShape 36"/>
          <p:cNvSpPr>
            <a:spLocks noChangeArrowheads="1"/>
          </p:cNvSpPr>
          <p:nvPr/>
        </p:nvSpPr>
        <p:spPr bwMode="auto">
          <a:xfrm>
            <a:off x="2228850" y="4632325"/>
            <a:ext cx="4324350" cy="1289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C</a:t>
            </a:r>
            <a:r>
              <a:rPr lang="en-US" altLang="en-US" sz="2400" b="1"/>
              <a:t>ASE</a:t>
            </a:r>
            <a:r>
              <a:rPr lang="en-US" altLang="en-US" sz="2800" b="1"/>
              <a:t> 2</a:t>
            </a:r>
            <a:r>
              <a:rPr lang="en-US" altLang="en-US" sz="2800"/>
              <a:t>: (</a:t>
            </a:r>
            <a:r>
              <a:rPr lang="en-US" altLang="en-US" sz="2800" i="1">
                <a:solidFill>
                  <a:srgbClr val="008080"/>
                </a:solidFill>
              </a:rPr>
              <a:t>k</a:t>
            </a:r>
            <a:r>
              <a:rPr lang="en-US" altLang="en-US" sz="2800">
                <a:solidFill>
                  <a:srgbClr val="008080"/>
                </a:solidFill>
              </a:rPr>
              <a:t> = 0</a:t>
            </a:r>
            <a:r>
              <a:rPr lang="en-US" altLang="en-US" sz="2800"/>
              <a:t>) The weight is approximately the same on each of the </a:t>
            </a:r>
            <a:r>
              <a:rPr lang="en-US" altLang="en-US" sz="2800">
                <a:solidFill>
                  <a:srgbClr val="008080"/>
                </a:solidFill>
              </a:rPr>
              <a:t>log</a:t>
            </a:r>
            <a:r>
              <a:rPr lang="en-US" altLang="en-US" sz="2800" i="1" baseline="-25000">
                <a:solidFill>
                  <a:srgbClr val="008080"/>
                </a:solidFill>
              </a:rPr>
              <a:t>b</a:t>
            </a:r>
            <a:r>
              <a:rPr lang="en-US" altLang="en-US" sz="2800" i="1">
                <a:solidFill>
                  <a:srgbClr val="008080"/>
                </a:solidFill>
              </a:rPr>
              <a:t>n </a:t>
            </a:r>
            <a:r>
              <a:rPr lang="en-US" altLang="en-US" sz="2800"/>
              <a:t>levels.</a:t>
            </a:r>
          </a:p>
        </p:txBody>
      </p:sp>
      <p:sp>
        <p:nvSpPr>
          <p:cNvPr id="16422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Rectangle 38"/>
          <p:cNvSpPr>
            <a:spLocks noChangeArrowheads="1"/>
          </p:cNvSpPr>
          <p:nvPr/>
        </p:nvSpPr>
        <p:spPr bwMode="auto">
          <a:xfrm>
            <a:off x="7000875" y="5638800"/>
            <a:ext cx="214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>
                <a:solidFill>
                  <a:srgbClr val="009999"/>
                </a:solidFill>
              </a:rPr>
              <a:t>lg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i="1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71822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common cases (cont.)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Compare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with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/>
              <a:t>: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63563" y="2251075"/>
            <a:ext cx="8275637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42875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200025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57175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30289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34861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9433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4400550" indent="-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3"/>
            </a:pP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 </a:t>
            </a:r>
            <a:r>
              <a:rPr lang="en-US" altLang="en-US" baseline="30000">
                <a:solidFill>
                  <a:srgbClr val="009999"/>
                </a:solidFill>
              </a:rPr>
              <a:t>+ </a:t>
            </a:r>
            <a:r>
              <a:rPr lang="en-US" altLang="en-US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for some constant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 &gt; 0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</a:t>
            </a:r>
            <a:r>
              <a:rPr lang="en-US" altLang="en-US"/>
              <a:t>grows polynomially faster than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/>
              <a:t> (by an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/>
              <a:t> factor),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b="1" i="1"/>
              <a:t>	and</a:t>
            </a:r>
            <a:r>
              <a:rPr lang="en-US" altLang="en-US" sz="2400" i="1"/>
              <a:t> </a:t>
            </a:r>
            <a:r>
              <a:rPr lang="en-US" altLang="en-US" sz="1800" i="1"/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</a:t>
            </a:r>
            <a:r>
              <a:rPr lang="en-US" altLang="en-US"/>
              <a:t>satisfies the </a:t>
            </a:r>
            <a:r>
              <a:rPr lang="en-US" altLang="en-US" b="1" i="1">
                <a:solidFill>
                  <a:schemeClr val="accent2"/>
                </a:solidFill>
              </a:rPr>
              <a:t>regularity condition</a:t>
            </a: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/>
              <a:t>that </a:t>
            </a:r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c</a:t>
            </a:r>
            <a:r>
              <a:rPr lang="en-US" altLang="en-US" sz="20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</a:t>
            </a:r>
            <a:r>
              <a:rPr lang="en-US" altLang="en-US"/>
              <a:t>for some constant </a:t>
            </a:r>
            <a:r>
              <a:rPr lang="en-US" altLang="en-US" i="1">
                <a:solidFill>
                  <a:srgbClr val="009999"/>
                </a:solidFill>
              </a:rPr>
              <a:t>c</a:t>
            </a:r>
            <a:r>
              <a:rPr lang="en-US" altLang="en-US"/>
              <a:t> </a:t>
            </a:r>
            <a:r>
              <a:rPr lang="en-US" altLang="en-US">
                <a:solidFill>
                  <a:srgbClr val="009999"/>
                </a:solidFill>
              </a:rPr>
              <a:t>&lt; 1</a:t>
            </a:r>
            <a:r>
              <a:rPr lang="en-US" altLang="en-US"/>
              <a:t>.</a:t>
            </a:r>
            <a:endParaRPr lang="en-US" altLang="en-US" b="1" i="1"/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/>
              <a:t>	</a:t>
            </a:r>
            <a:r>
              <a:rPr lang="en-US" altLang="en-US" b="1" i="1">
                <a:solidFill>
                  <a:schemeClr val="accent2"/>
                </a:solidFill>
              </a:rPr>
              <a:t>Solution: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sz="24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 sz="12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484276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 of master theorem</a:t>
            </a: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 rot="-4233201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18451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T0" fmla="*/ 0 w 37941"/>
              <a:gd name="T1" fmla="*/ 110808 h 21600"/>
              <a:gd name="T2" fmla="*/ 1189038 w 37941"/>
              <a:gd name="T3" fmla="*/ 128725 h 21600"/>
              <a:gd name="T4" fmla="*/ 580150 w 37941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…</a:t>
            </a:r>
          </a:p>
        </p:txBody>
      </p:sp>
      <p:sp>
        <p:nvSpPr>
          <p:cNvPr id="18457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T0" fmla="*/ 0 w 38026"/>
              <a:gd name="T1" fmla="*/ 110808 h 21600"/>
              <a:gd name="T2" fmla="*/ 1371600 w 38026"/>
              <a:gd name="T3" fmla="*/ 130588 h 21600"/>
              <a:gd name="T4" fmla="*/ 667729 w 38026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8469" name="AutoShape 36"/>
          <p:cNvSpPr>
            <a:spLocks noChangeArrowheads="1"/>
          </p:cNvSpPr>
          <p:nvPr/>
        </p:nvSpPr>
        <p:spPr bwMode="auto">
          <a:xfrm>
            <a:off x="1905000" y="4419600"/>
            <a:ext cx="5075238" cy="17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C</a:t>
            </a:r>
            <a:r>
              <a:rPr lang="en-US" altLang="en-US" sz="2400" b="1"/>
              <a:t>ASE</a:t>
            </a:r>
            <a:r>
              <a:rPr lang="en-US" altLang="en-US" sz="2800" b="1"/>
              <a:t> 3</a:t>
            </a:r>
            <a:r>
              <a:rPr lang="en-US" altLang="en-US" sz="2800"/>
              <a:t>: The weight decreases geometrically from the root to the leaves. </a:t>
            </a:r>
            <a:r>
              <a:rPr lang="en-US" altLang="en-US" sz="2800">
                <a:sym typeface="Symbol" pitchFamily="18" charset="2"/>
              </a:rPr>
              <a:t>The root holds a constant fraction of the total weight.</a:t>
            </a:r>
          </a:p>
        </p:txBody>
      </p:sp>
      <p:sp>
        <p:nvSpPr>
          <p:cNvPr id="18470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Rectangle 38"/>
          <p:cNvSpPr>
            <a:spLocks noChangeArrowheads="1"/>
          </p:cNvSpPr>
          <p:nvPr/>
        </p:nvSpPr>
        <p:spPr bwMode="auto">
          <a:xfrm>
            <a:off x="7310438" y="5638800"/>
            <a:ext cx="145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2929666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153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b="1" i="1">
                <a:solidFill>
                  <a:schemeClr val="accent2"/>
                </a:solidFill>
              </a:rPr>
              <a:t>Ex.</a:t>
            </a:r>
            <a:r>
              <a:rPr lang="en-US" altLang="en-US" i="1">
                <a:solidFill>
                  <a:srgbClr val="009999"/>
                </a:solidFill>
              </a:rPr>
              <a:t> 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4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endParaRPr lang="en-US" altLang="en-US" i="1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>
                <a:solidFill>
                  <a:srgbClr val="009999"/>
                </a:solidFill>
              </a:rPr>
              <a:t>	a =</a:t>
            </a:r>
            <a:r>
              <a:rPr lang="en-US" altLang="en-US">
                <a:solidFill>
                  <a:srgbClr val="009999"/>
                </a:solidFill>
              </a:rPr>
              <a:t> 4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9999"/>
                </a:solidFill>
              </a:rPr>
              <a:t>b</a:t>
            </a:r>
            <a:r>
              <a:rPr lang="en-US" altLang="en-US">
                <a:solidFill>
                  <a:srgbClr val="009999"/>
                </a:solidFill>
              </a:rPr>
              <a:t> = 2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 </a:t>
            </a:r>
            <a:r>
              <a:rPr lang="en-US" altLang="en-US">
                <a:solidFill>
                  <a:srgbClr val="009999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;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i="1"/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/>
              <a:t>	</a:t>
            </a:r>
            <a:r>
              <a:rPr lang="en-US" altLang="en-US" b="1"/>
              <a:t>C</a:t>
            </a:r>
            <a:r>
              <a:rPr lang="en-US" altLang="en-US" sz="2400" b="1"/>
              <a:t>ASE</a:t>
            </a:r>
            <a:r>
              <a:rPr lang="en-US" altLang="en-US" b="1"/>
              <a:t> 1</a:t>
            </a:r>
            <a:r>
              <a:rPr lang="en-US" altLang="en-US"/>
              <a:t>: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6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i="1" baseline="30000">
                <a:solidFill>
                  <a:srgbClr val="009999"/>
                </a:solidFill>
              </a:rPr>
              <a:t> </a:t>
            </a:r>
            <a:r>
              <a:rPr lang="en-US" altLang="en-US" baseline="30000">
                <a:solidFill>
                  <a:srgbClr val="009999"/>
                </a:solidFill>
              </a:rPr>
              <a:t>– </a:t>
            </a:r>
            <a:r>
              <a:rPr lang="en-US" altLang="en-US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for </a:t>
            </a:r>
            <a:r>
              <a:rPr lang="en-US" altLang="en-US"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 = 1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/>
              <a:t>	</a:t>
            </a:r>
            <a:r>
              <a:rPr lang="en-US" altLang="en-US">
                <a:sym typeface="Symbol" pitchFamily="18" charset="2"/>
              </a:rPr>
              <a:t>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8153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b="1" i="1">
                <a:solidFill>
                  <a:schemeClr val="accent2"/>
                </a:solidFill>
              </a:rPr>
              <a:t>Ex.</a:t>
            </a:r>
            <a:r>
              <a:rPr lang="en-US" altLang="en-US" i="1">
                <a:solidFill>
                  <a:srgbClr val="009999"/>
                </a:solidFill>
              </a:rPr>
              <a:t> 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4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>
                <a:solidFill>
                  <a:srgbClr val="009999"/>
                </a:solidFill>
              </a:rPr>
              <a:t>	a =</a:t>
            </a:r>
            <a:r>
              <a:rPr lang="en-US" altLang="en-US">
                <a:solidFill>
                  <a:srgbClr val="009999"/>
                </a:solidFill>
              </a:rPr>
              <a:t> 4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9999"/>
                </a:solidFill>
              </a:rPr>
              <a:t>b</a:t>
            </a:r>
            <a:r>
              <a:rPr lang="en-US" altLang="en-US">
                <a:solidFill>
                  <a:srgbClr val="009999"/>
                </a:solidFill>
              </a:rPr>
              <a:t> = 2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 </a:t>
            </a:r>
            <a:r>
              <a:rPr lang="en-US" altLang="en-US">
                <a:solidFill>
                  <a:srgbClr val="009999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;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i="1"/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/>
              <a:t>	 </a:t>
            </a:r>
            <a:r>
              <a:rPr lang="en-US" altLang="en-US" b="1"/>
              <a:t>C</a:t>
            </a:r>
            <a:r>
              <a:rPr lang="en-US" altLang="en-US" sz="2400" b="1"/>
              <a:t>ASE</a:t>
            </a:r>
            <a:r>
              <a:rPr lang="en-US" altLang="en-US" b="1"/>
              <a:t> 2</a:t>
            </a:r>
            <a:r>
              <a:rPr lang="en-US" altLang="en-US"/>
              <a:t>: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6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lg</a:t>
            </a:r>
            <a:r>
              <a:rPr lang="en-US" altLang="en-US" baseline="30000">
                <a:solidFill>
                  <a:srgbClr val="009999"/>
                </a:solidFill>
              </a:rPr>
              <a:t>0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, that is, </a:t>
            </a:r>
            <a:r>
              <a:rPr lang="en-US" altLang="en-US" i="1">
                <a:solidFill>
                  <a:srgbClr val="009999"/>
                </a:solidFill>
              </a:rPr>
              <a:t>k </a:t>
            </a:r>
            <a:r>
              <a:rPr lang="en-US" altLang="en-US">
                <a:solidFill>
                  <a:srgbClr val="009999"/>
                </a:solidFill>
              </a:rPr>
              <a:t>= 0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/>
              <a:t>	</a:t>
            </a:r>
            <a:r>
              <a:rPr lang="en-US" altLang="en-US">
                <a:sym typeface="Symbol" pitchFamily="18" charset="2"/>
              </a:rPr>
              <a:t>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lg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4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b="1" i="1">
                <a:solidFill>
                  <a:schemeClr val="accent2"/>
                </a:solidFill>
              </a:rPr>
              <a:t>Ex.</a:t>
            </a:r>
            <a:r>
              <a:rPr lang="en-US" altLang="en-US" i="1">
                <a:solidFill>
                  <a:srgbClr val="009999"/>
                </a:solidFill>
              </a:rPr>
              <a:t> 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4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3</a:t>
            </a:r>
            <a:endParaRPr lang="en-US" altLang="en-US" i="1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>
                <a:solidFill>
                  <a:srgbClr val="009999"/>
                </a:solidFill>
              </a:rPr>
              <a:t>	a =</a:t>
            </a:r>
            <a:r>
              <a:rPr lang="en-US" altLang="en-US">
                <a:solidFill>
                  <a:srgbClr val="009999"/>
                </a:solidFill>
              </a:rPr>
              <a:t> 4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9999"/>
                </a:solidFill>
              </a:rPr>
              <a:t>b</a:t>
            </a:r>
            <a:r>
              <a:rPr lang="en-US" altLang="en-US">
                <a:solidFill>
                  <a:srgbClr val="009999"/>
                </a:solidFill>
              </a:rPr>
              <a:t> = 2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 </a:t>
            </a:r>
            <a:r>
              <a:rPr lang="en-US" altLang="en-US">
                <a:solidFill>
                  <a:srgbClr val="009999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;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3</a:t>
            </a:r>
            <a:r>
              <a:rPr lang="en-US" altLang="en-US" i="1"/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/>
              <a:t>	 </a:t>
            </a:r>
            <a:r>
              <a:rPr lang="en-US" altLang="en-US" b="1"/>
              <a:t>C</a:t>
            </a:r>
            <a:r>
              <a:rPr lang="en-US" altLang="en-US" sz="2400" b="1"/>
              <a:t>ASE</a:t>
            </a:r>
            <a:r>
              <a:rPr lang="en-US" altLang="en-US" b="1"/>
              <a:t> 3</a:t>
            </a:r>
            <a:r>
              <a:rPr lang="en-US" altLang="en-US"/>
              <a:t>: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6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i="1" baseline="30000">
                <a:solidFill>
                  <a:srgbClr val="009999"/>
                </a:solidFill>
              </a:rPr>
              <a:t> </a:t>
            </a:r>
            <a:r>
              <a:rPr lang="en-US" altLang="en-US" baseline="30000">
                <a:solidFill>
                  <a:srgbClr val="009999"/>
                </a:solidFill>
              </a:rPr>
              <a:t>+ </a:t>
            </a:r>
            <a:r>
              <a:rPr lang="en-US" altLang="en-US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 for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 = 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>
                <a:solidFill>
                  <a:srgbClr val="009999"/>
                </a:solidFill>
              </a:rPr>
              <a:t>	</a:t>
            </a:r>
            <a:r>
              <a:rPr lang="en-US" altLang="en-US" b="1" i="1"/>
              <a:t>and</a:t>
            </a:r>
            <a:r>
              <a:rPr lang="en-US" altLang="en-US"/>
              <a:t> </a:t>
            </a:r>
            <a:r>
              <a:rPr lang="en-US" altLang="en-US">
                <a:solidFill>
                  <a:srgbClr val="009999"/>
                </a:solidFill>
              </a:rPr>
              <a:t>4(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3</a:t>
            </a: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 baseline="30000">
                <a:solidFill>
                  <a:srgbClr val="009999"/>
                </a:solidFill>
              </a:rPr>
              <a:t>3 </a:t>
            </a:r>
            <a:r>
              <a:rPr lang="en-US" altLang="en-US"/>
              <a:t>(reg. cond.) for </a:t>
            </a:r>
            <a:r>
              <a:rPr lang="en-US" altLang="en-US" i="1">
                <a:solidFill>
                  <a:srgbClr val="009999"/>
                </a:solidFill>
              </a:rPr>
              <a:t>c</a:t>
            </a:r>
            <a:r>
              <a:rPr lang="en-US" altLang="en-US">
                <a:solidFill>
                  <a:srgbClr val="009999"/>
                </a:solidFill>
              </a:rPr>
              <a:t> = 1/2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/>
              <a:t>	</a:t>
            </a:r>
            <a:r>
              <a:rPr lang="en-US" altLang="en-US">
                <a:sym typeface="Symbol" pitchFamily="18" charset="2"/>
              </a:rPr>
              <a:t>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3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.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81000" y="4175125"/>
            <a:ext cx="8534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b="1" i="1">
                <a:solidFill>
                  <a:schemeClr val="accent2"/>
                </a:solidFill>
              </a:rPr>
              <a:t>Ex.</a:t>
            </a:r>
            <a:r>
              <a:rPr lang="en-US" altLang="en-US" i="1">
                <a:solidFill>
                  <a:srgbClr val="009999"/>
                </a:solidFill>
              </a:rPr>
              <a:t> 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4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/lg</a:t>
            </a:r>
            <a:r>
              <a:rPr lang="en-US" altLang="en-US" sz="14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endParaRPr lang="en-US" altLang="en-US" i="1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>
                <a:solidFill>
                  <a:srgbClr val="009999"/>
                </a:solidFill>
              </a:rPr>
              <a:t>	a =</a:t>
            </a:r>
            <a:r>
              <a:rPr lang="en-US" altLang="en-US">
                <a:solidFill>
                  <a:srgbClr val="009999"/>
                </a:solidFill>
              </a:rPr>
              <a:t> 4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9999"/>
                </a:solidFill>
              </a:rPr>
              <a:t>b</a:t>
            </a:r>
            <a:r>
              <a:rPr lang="en-US" altLang="en-US">
                <a:solidFill>
                  <a:srgbClr val="009999"/>
                </a:solidFill>
              </a:rPr>
              <a:t> = 2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 </a:t>
            </a:r>
            <a:r>
              <a:rPr lang="en-US" altLang="en-US">
                <a:solidFill>
                  <a:srgbClr val="009999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;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/lg</a:t>
            </a:r>
            <a:r>
              <a:rPr lang="en-US" altLang="en-US" sz="14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i="1"/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i="1"/>
              <a:t>	</a:t>
            </a:r>
            <a:r>
              <a:rPr lang="en-US" altLang="en-US"/>
              <a:t>Master method does not apply.  In particular, for every constant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>
                <a:solidFill>
                  <a:srgbClr val="009999"/>
                </a:solidFill>
              </a:rPr>
              <a:t> &gt; 0</a:t>
            </a:r>
            <a:r>
              <a:rPr lang="en-US" altLang="en-US"/>
              <a:t>, we have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altLang="en-US">
                <a:solidFill>
                  <a:srgbClr val="009999"/>
                </a:solidFill>
              </a:rPr>
              <a:t>(lg</a:t>
            </a:r>
            <a:r>
              <a:rPr lang="en-US" altLang="en-US" sz="1400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9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815393" y="1723693"/>
            <a:ext cx="6109407" cy="4448507"/>
            <a:chOff x="96" y="935"/>
            <a:chExt cx="5473" cy="2957"/>
          </a:xfrm>
        </p:grpSpPr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2230" y="935"/>
              <a:ext cx="692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F(n)</a:t>
              </a:r>
            </a:p>
          </p:txBody>
        </p:sp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789" y="1751"/>
              <a:ext cx="948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F(n-1)</a:t>
              </a:r>
            </a:p>
          </p:txBody>
        </p:sp>
        <p:sp>
          <p:nvSpPr>
            <p:cNvPr id="28682" name="Text Box 8"/>
            <p:cNvSpPr txBox="1">
              <a:spLocks noChangeArrowheads="1"/>
            </p:cNvSpPr>
            <p:nvPr/>
          </p:nvSpPr>
          <p:spPr bwMode="auto">
            <a:xfrm>
              <a:off x="3716" y="1751"/>
              <a:ext cx="948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F(n-2)</a:t>
              </a:r>
            </a:p>
          </p:txBody>
        </p:sp>
        <p:sp>
          <p:nvSpPr>
            <p:cNvPr id="28683" name="Text Box 9"/>
            <p:cNvSpPr txBox="1">
              <a:spLocks noChangeArrowheads="1"/>
            </p:cNvSpPr>
            <p:nvPr/>
          </p:nvSpPr>
          <p:spPr bwMode="auto">
            <a:xfrm>
              <a:off x="96" y="3527"/>
              <a:ext cx="692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F(0)</a:t>
              </a:r>
            </a:p>
          </p:txBody>
        </p:sp>
        <p:sp>
          <p:nvSpPr>
            <p:cNvPr id="28684" name="Text Box 10"/>
            <p:cNvSpPr txBox="1">
              <a:spLocks noChangeArrowheads="1"/>
            </p:cNvSpPr>
            <p:nvPr/>
          </p:nvSpPr>
          <p:spPr bwMode="auto">
            <a:xfrm>
              <a:off x="1173" y="3527"/>
              <a:ext cx="692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F(1)</a:t>
              </a:r>
            </a:p>
          </p:txBody>
        </p:sp>
        <p:sp>
          <p:nvSpPr>
            <p:cNvPr id="28685" name="Text Box 11"/>
            <p:cNvSpPr txBox="1">
              <a:spLocks noChangeArrowheads="1"/>
            </p:cNvSpPr>
            <p:nvPr/>
          </p:nvSpPr>
          <p:spPr bwMode="auto">
            <a:xfrm>
              <a:off x="117" y="2423"/>
              <a:ext cx="948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F(n-2)</a:t>
              </a:r>
            </a:p>
          </p:txBody>
        </p:sp>
        <p:sp>
          <p:nvSpPr>
            <p:cNvPr id="28686" name="Text Box 12"/>
            <p:cNvSpPr txBox="1">
              <a:spLocks noChangeArrowheads="1"/>
            </p:cNvSpPr>
            <p:nvPr/>
          </p:nvSpPr>
          <p:spPr bwMode="auto">
            <a:xfrm>
              <a:off x="1461" y="2423"/>
              <a:ext cx="948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F(n-3)</a:t>
              </a:r>
            </a:p>
          </p:txBody>
        </p:sp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3229" y="2423"/>
              <a:ext cx="948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F(n-3)</a:t>
              </a:r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>
              <a:off x="4621" y="2423"/>
              <a:ext cx="948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F(n-4)</a:t>
              </a:r>
            </a:p>
          </p:txBody>
        </p:sp>
        <p:sp>
          <p:nvSpPr>
            <p:cNvPr id="28689" name="Text Box 15"/>
            <p:cNvSpPr txBox="1">
              <a:spLocks noChangeArrowheads="1"/>
            </p:cNvSpPr>
            <p:nvPr/>
          </p:nvSpPr>
          <p:spPr bwMode="auto">
            <a:xfrm>
              <a:off x="3237" y="3575"/>
              <a:ext cx="692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F(1)</a:t>
              </a:r>
            </a:p>
          </p:txBody>
        </p:sp>
        <p:sp>
          <p:nvSpPr>
            <p:cNvPr id="28690" name="Text Box 16"/>
            <p:cNvSpPr txBox="1">
              <a:spLocks noChangeArrowheads="1"/>
            </p:cNvSpPr>
            <p:nvPr/>
          </p:nvSpPr>
          <p:spPr bwMode="auto">
            <a:xfrm>
              <a:off x="4533" y="3575"/>
              <a:ext cx="692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500" b="0">
                  <a:cs typeface="Arial" panose="020B0604020202020204" pitchFamily="34" charset="0"/>
                </a:rPr>
                <a:t>F(0)</a:t>
              </a:r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 flipH="1">
              <a:off x="1317" y="1265"/>
              <a:ext cx="110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2709" y="1265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9"/>
            <p:cNvSpPr>
              <a:spLocks noChangeShapeType="1"/>
            </p:cNvSpPr>
            <p:nvPr/>
          </p:nvSpPr>
          <p:spPr bwMode="auto">
            <a:xfrm flipH="1">
              <a:off x="645" y="2081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0"/>
            <p:cNvSpPr>
              <a:spLocks noChangeShapeType="1"/>
            </p:cNvSpPr>
            <p:nvPr/>
          </p:nvSpPr>
          <p:spPr bwMode="auto">
            <a:xfrm>
              <a:off x="1317" y="2081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H="1">
              <a:off x="3765" y="2081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>
              <a:off x="4293" y="208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 flipH="1">
              <a:off x="309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>
              <a:off x="645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 flipH="1">
              <a:off x="1653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26"/>
            <p:cNvSpPr>
              <a:spLocks noChangeShapeType="1"/>
            </p:cNvSpPr>
            <p:nvPr/>
          </p:nvSpPr>
          <p:spPr bwMode="auto">
            <a:xfrm>
              <a:off x="1989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7"/>
            <p:cNvSpPr>
              <a:spLocks noChangeShapeType="1"/>
            </p:cNvSpPr>
            <p:nvPr/>
          </p:nvSpPr>
          <p:spPr bwMode="auto">
            <a:xfrm flipH="1">
              <a:off x="3429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28"/>
            <p:cNvSpPr>
              <a:spLocks noChangeShapeType="1"/>
            </p:cNvSpPr>
            <p:nvPr/>
          </p:nvSpPr>
          <p:spPr bwMode="auto">
            <a:xfrm>
              <a:off x="3765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29"/>
            <p:cNvSpPr>
              <a:spLocks noChangeShapeType="1"/>
            </p:cNvSpPr>
            <p:nvPr/>
          </p:nvSpPr>
          <p:spPr bwMode="auto">
            <a:xfrm flipH="1">
              <a:off x="4821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0"/>
            <p:cNvSpPr>
              <a:spLocks noChangeShapeType="1"/>
            </p:cNvSpPr>
            <p:nvPr/>
          </p:nvSpPr>
          <p:spPr bwMode="auto">
            <a:xfrm>
              <a:off x="5157" y="275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1"/>
            <p:cNvSpPr>
              <a:spLocks noChangeShapeType="1"/>
            </p:cNvSpPr>
            <p:nvPr/>
          </p:nvSpPr>
          <p:spPr bwMode="auto">
            <a:xfrm flipH="1">
              <a:off x="405" y="3185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2"/>
            <p:cNvSpPr>
              <a:spLocks noChangeShapeType="1"/>
            </p:cNvSpPr>
            <p:nvPr/>
          </p:nvSpPr>
          <p:spPr bwMode="auto">
            <a:xfrm>
              <a:off x="1461" y="3185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33"/>
            <p:cNvSpPr>
              <a:spLocks noChangeShapeType="1"/>
            </p:cNvSpPr>
            <p:nvPr/>
          </p:nvSpPr>
          <p:spPr bwMode="auto">
            <a:xfrm flipH="1">
              <a:off x="3525" y="323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4677" y="323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Fibonacci Sequence</a:t>
            </a:r>
            <a:endParaRPr lang="en-GB" sz="4000" b="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1524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drawback in recursive algorithms? </a:t>
            </a:r>
          </a:p>
        </p:txBody>
      </p:sp>
    </p:spTree>
    <p:extLst>
      <p:ext uri="{BB962C8B-B14F-4D97-AF65-F5344CB8AC3E}">
        <p14:creationId xmlns:p14="http://schemas.microsoft.com/office/powerpoint/2010/main" val="17102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The Master Theorem </a:t>
            </a:r>
            <a:r>
              <a:rPr lang="en-US" altLang="en-US" sz="2400" b="1">
                <a:solidFill>
                  <a:schemeClr val="accent2"/>
                </a:solidFill>
              </a:rPr>
              <a:t>(Proof</a:t>
            </a:r>
            <a:r>
              <a:rPr lang="en-US" altLang="en-US" sz="2400" b="1"/>
              <a:t>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en-US"/>
              <a:t>if  T(n) = aT(n/b) + f(n) then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9525" y="2243138"/>
          <a:ext cx="9134475" cy="418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3" imgW="3708400" imgH="1676400" progId="Equation.3">
                  <p:embed/>
                </p:oleObj>
              </mc:Choice>
              <mc:Fallback>
                <p:oleObj name="Equation" r:id="rId3" imgW="3708400" imgH="167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" y="2243138"/>
                        <a:ext cx="9134475" cy="418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9521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Master Theorem</a:t>
            </a:r>
            <a:br>
              <a:rPr lang="en-US" altLang="en-US"/>
            </a:br>
            <a:r>
              <a:rPr lang="en-US" altLang="en-US"/>
              <a:t>Lemma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Let a&gt;= 1 and b&lt;1 be constants, and Let f(n) be a nonnegative function defined on exact powers of b. Define T(n) on exact powers of b by the recurrence.</a:t>
            </a:r>
          </a:p>
          <a:p>
            <a:pPr>
              <a:buFontTx/>
              <a:buNone/>
            </a:pPr>
            <a:r>
              <a:rPr lang="en-US" altLang="en-US"/>
              <a:t>		  </a:t>
            </a:r>
            <a:r>
              <a:rPr lang="en-US" altLang="en-US">
                <a:sym typeface="Symbol" pitchFamily="18" charset="2"/>
              </a:rPr>
              <a:t>(1) 		  if n=1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T(n) = aT(n/b ) + f(n)    if  n= b</a:t>
            </a:r>
            <a:r>
              <a:rPr lang="en-US" altLang="en-US" baseline="30000"/>
              <a:t>i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Where i is a positive integer. Then</a:t>
            </a:r>
          </a:p>
          <a:p>
            <a:pPr>
              <a:buFontTx/>
              <a:buNone/>
            </a:pPr>
            <a:r>
              <a:rPr lang="en-US" altLang="en-US"/>
              <a:t>   </a:t>
            </a:r>
          </a:p>
          <a:p>
            <a:pPr>
              <a:buFontTx/>
              <a:buNone/>
            </a:pPr>
            <a:r>
              <a:rPr lang="en-US" altLang="en-US"/>
              <a:t> T(n) = </a:t>
            </a:r>
            <a:r>
              <a:rPr lang="en-US" altLang="en-US">
                <a:sym typeface="Symbol" pitchFamily="18" charset="2"/>
              </a:rPr>
              <a:t>(n</a:t>
            </a:r>
            <a:r>
              <a:rPr lang="en-US" altLang="en-US" baseline="30000">
                <a:sym typeface="Symbol" pitchFamily="18" charset="2"/>
              </a:rPr>
              <a:t>lg</a:t>
            </a:r>
            <a:r>
              <a:rPr lang="en-US" altLang="en-US" baseline="-25000">
                <a:sym typeface="Symbol" pitchFamily="18" charset="2"/>
              </a:rPr>
              <a:t>b</a:t>
            </a:r>
            <a:r>
              <a:rPr lang="en-US" altLang="en-US" baseline="30000">
                <a:sym typeface="Symbol" pitchFamily="18" charset="2"/>
              </a:rPr>
              <a:t>a</a:t>
            </a:r>
            <a:r>
              <a:rPr lang="en-US" altLang="en-US">
                <a:sym typeface="Symbol" pitchFamily="18" charset="2"/>
              </a:rPr>
              <a:t>) + </a:t>
            </a:r>
            <a:r>
              <a:rPr lang="en-US" altLang="en-US" sz="4000">
                <a:sym typeface="Symbol" pitchFamily="18" charset="2"/>
              </a:rPr>
              <a:t></a:t>
            </a:r>
            <a:r>
              <a:rPr lang="en-US" altLang="en-US">
                <a:sym typeface="Symbol" pitchFamily="18" charset="2"/>
              </a:rPr>
              <a:t> a</a:t>
            </a:r>
            <a:r>
              <a:rPr lang="en-US" altLang="en-US" sz="4000" b="1" baseline="30000">
                <a:sym typeface="Symbol" pitchFamily="18" charset="2"/>
              </a:rPr>
              <a:t>j</a:t>
            </a:r>
            <a:r>
              <a:rPr lang="en-US" altLang="en-US">
                <a:sym typeface="Symbol" pitchFamily="18" charset="2"/>
              </a:rPr>
              <a:t> f(n/b</a:t>
            </a:r>
            <a:r>
              <a:rPr lang="en-US" altLang="en-US" sz="3600" b="1" baseline="30000">
                <a:sym typeface="Symbol" pitchFamily="18" charset="2"/>
              </a:rPr>
              <a:t>j</a:t>
            </a:r>
            <a:r>
              <a:rPr lang="en-US" altLang="en-US">
                <a:sym typeface="Symbol" pitchFamily="18" charset="2"/>
              </a:rPr>
              <a:t>)    </a:t>
            </a:r>
            <a:r>
              <a:rPr lang="en-US" altLang="en-US" sz="2000">
                <a:sym typeface="Symbol" pitchFamily="18" charset="2"/>
              </a:rPr>
              <a:t>(We will proof this iteratively)</a:t>
            </a:r>
          </a:p>
          <a:p>
            <a:pPr>
              <a:buFontTx/>
              <a:buNone/>
            </a:pPr>
            <a:endParaRPr lang="en-US" altLang="en-US" sz="2000">
              <a:sym typeface="Symbol" pitchFamily="18" charset="2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143000" y="2667000"/>
            <a:ext cx="304800" cy="1371600"/>
            <a:chOff x="960" y="2688"/>
            <a:chExt cx="240" cy="576"/>
          </a:xfrm>
        </p:grpSpPr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960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960" y="26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0" name="Text Box 12"/>
          <p:cNvSpPr txBox="1">
            <a:spLocks noChangeArrowheads="1"/>
          </p:cNvSpPr>
          <p:nvPr/>
        </p:nvSpPr>
        <p:spPr bwMode="auto">
          <a:xfrm flipH="1">
            <a:off x="3276600" y="5715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819400" y="6172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J=0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2590800" y="5181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lg</a:t>
            </a:r>
            <a:r>
              <a:rPr lang="en-US" altLang="en-US" sz="2000"/>
              <a:t>b</a:t>
            </a:r>
            <a:r>
              <a:rPr lang="en-US" altLang="en-US" sz="280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3964653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8392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T(n) = f(n) + aT(n/b)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  = f(n) + a [f(n/b) + a T(n/b</a:t>
            </a:r>
            <a:r>
              <a:rPr lang="en-US" altLang="en-US" baseline="30000"/>
              <a:t>2</a:t>
            </a:r>
            <a:r>
              <a:rPr lang="en-US" altLang="en-US"/>
              <a:t>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   = f(n) + af(n/b) + a</a:t>
            </a:r>
            <a:r>
              <a:rPr lang="en-US" altLang="en-US" baseline="30000"/>
              <a:t>2</a:t>
            </a:r>
            <a:r>
              <a:rPr lang="en-US" altLang="en-US"/>
              <a:t>T(n/b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= f(n) + af(n/b) + a</a:t>
            </a:r>
            <a:r>
              <a:rPr lang="en-US" altLang="en-US" baseline="30000"/>
              <a:t>2</a:t>
            </a:r>
            <a:r>
              <a:rPr lang="en-US" altLang="en-US"/>
              <a:t>f(n/b</a:t>
            </a:r>
            <a:r>
              <a:rPr lang="en-US" altLang="en-US" baseline="30000"/>
              <a:t>2</a:t>
            </a:r>
            <a:r>
              <a:rPr lang="en-US" altLang="en-US"/>
              <a:t>)+ a</a:t>
            </a:r>
            <a:r>
              <a:rPr lang="en-US" altLang="en-US" baseline="30000"/>
              <a:t>3</a:t>
            </a:r>
            <a:r>
              <a:rPr lang="en-US" altLang="en-US"/>
              <a:t>T(n/b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	= f(n) + af(n/b) +a</a:t>
            </a:r>
            <a:r>
              <a:rPr lang="en-US" altLang="en-US" baseline="30000"/>
              <a:t>2</a:t>
            </a:r>
            <a:r>
              <a:rPr lang="en-US" altLang="en-US"/>
              <a:t>f(n/b</a:t>
            </a:r>
            <a:r>
              <a:rPr lang="en-US" altLang="en-US" baseline="30000"/>
              <a:t>2</a:t>
            </a:r>
            <a:r>
              <a:rPr lang="en-US" altLang="en-US"/>
              <a:t>)+a</a:t>
            </a:r>
            <a:r>
              <a:rPr lang="en-US" altLang="en-US" baseline="30000"/>
              <a:t>3</a:t>
            </a:r>
            <a:r>
              <a:rPr lang="en-US" altLang="en-US"/>
              <a:t>f(n/b</a:t>
            </a:r>
            <a:r>
              <a:rPr lang="en-US" altLang="en-US" baseline="30000"/>
              <a:t>3</a:t>
            </a:r>
            <a:r>
              <a:rPr lang="en-US" altLang="en-US"/>
              <a:t>) +……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     …….+ a</a:t>
            </a:r>
            <a:r>
              <a:rPr lang="en-US" altLang="en-US" baseline="30000"/>
              <a:t>i</a:t>
            </a:r>
            <a:r>
              <a:rPr lang="en-US" altLang="en-US"/>
              <a:t>T(n/b</a:t>
            </a:r>
            <a:r>
              <a:rPr lang="en-US" altLang="en-US" baseline="30000"/>
              <a:t>i</a:t>
            </a:r>
            <a:r>
              <a:rPr lang="en-US" altLang="en-US"/>
              <a:t>)   where n = b</a:t>
            </a:r>
            <a:r>
              <a:rPr lang="en-US" altLang="en-US" baseline="30000"/>
              <a:t>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 = f(n) + af(n/b) +a</a:t>
            </a:r>
            <a:r>
              <a:rPr lang="en-US" altLang="en-US" baseline="30000"/>
              <a:t>2</a:t>
            </a:r>
            <a:r>
              <a:rPr lang="en-US" altLang="en-US"/>
              <a:t>f(n/b</a:t>
            </a:r>
            <a:r>
              <a:rPr lang="en-US" altLang="en-US" baseline="30000"/>
              <a:t>2</a:t>
            </a:r>
            <a:r>
              <a:rPr lang="en-US" altLang="en-US"/>
              <a:t>)+a</a:t>
            </a:r>
            <a:r>
              <a:rPr lang="en-US" altLang="en-US" baseline="30000"/>
              <a:t>3</a:t>
            </a:r>
            <a:r>
              <a:rPr lang="en-US" altLang="en-US"/>
              <a:t>f(n/b</a:t>
            </a:r>
            <a:r>
              <a:rPr lang="en-US" altLang="en-US" baseline="30000"/>
              <a:t>3</a:t>
            </a:r>
            <a:r>
              <a:rPr lang="en-US" altLang="en-US"/>
              <a:t>) +……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     …….+ a</a:t>
            </a:r>
            <a:r>
              <a:rPr lang="en-US" altLang="en-US" baseline="30000"/>
              <a:t>i</a:t>
            </a:r>
            <a:r>
              <a:rPr lang="en-US" altLang="en-US"/>
              <a:t>T(n/n)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= f(n) + af(n/b) +a</a:t>
            </a:r>
            <a:r>
              <a:rPr lang="en-US" altLang="en-US" baseline="30000"/>
              <a:t>2</a:t>
            </a:r>
            <a:r>
              <a:rPr lang="en-US" altLang="en-US"/>
              <a:t>f(n/b</a:t>
            </a:r>
            <a:r>
              <a:rPr lang="en-US" altLang="en-US" baseline="30000"/>
              <a:t>2</a:t>
            </a:r>
            <a:r>
              <a:rPr lang="en-US" altLang="en-US"/>
              <a:t>)+a</a:t>
            </a:r>
            <a:r>
              <a:rPr lang="en-US" altLang="en-US" baseline="30000"/>
              <a:t>3</a:t>
            </a:r>
            <a:r>
              <a:rPr lang="en-US" altLang="en-US"/>
              <a:t>f(n/b</a:t>
            </a:r>
            <a:r>
              <a:rPr lang="en-US" altLang="en-US" baseline="30000"/>
              <a:t>3</a:t>
            </a:r>
            <a:r>
              <a:rPr lang="en-US" altLang="en-US"/>
              <a:t>) +……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       …….+ a</a:t>
            </a:r>
            <a:r>
              <a:rPr lang="en-US" altLang="en-US" baseline="30000"/>
              <a:t>i</a:t>
            </a:r>
            <a:r>
              <a:rPr lang="en-US" altLang="en-US"/>
              <a:t>T(1)  ……………………A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8639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Lemma 2</a:t>
            </a:r>
          </a:p>
          <a:p>
            <a:pPr>
              <a:buFontTx/>
              <a:buNone/>
            </a:pPr>
            <a:r>
              <a:rPr lang="en-US" altLang="en-US"/>
              <a:t>	 a </a:t>
            </a:r>
            <a:r>
              <a:rPr lang="en-US" altLang="en-US" sz="4400" baseline="30000"/>
              <a:t>lg</a:t>
            </a:r>
            <a:r>
              <a:rPr lang="en-US" altLang="en-US" baseline="30000"/>
              <a:t>b</a:t>
            </a:r>
            <a:r>
              <a:rPr lang="en-US" altLang="en-US" sz="4400" baseline="30000"/>
              <a:t>n</a:t>
            </a:r>
            <a:r>
              <a:rPr lang="en-US" altLang="en-US"/>
              <a:t>=n</a:t>
            </a:r>
            <a:r>
              <a:rPr lang="en-US" altLang="en-US" sz="4000" baseline="30000"/>
              <a:t>lg</a:t>
            </a:r>
            <a:r>
              <a:rPr lang="en-US" altLang="en-US" baseline="30000"/>
              <a:t>b</a:t>
            </a:r>
            <a:r>
              <a:rPr lang="en-US" altLang="en-US" sz="4400" baseline="30000"/>
              <a:t>a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4000"/>
              <a:t>lg</a:t>
            </a:r>
            <a:r>
              <a:rPr lang="en-US" altLang="en-US" sz="2400" b="1"/>
              <a:t>b</a:t>
            </a:r>
            <a:r>
              <a:rPr lang="en-US" altLang="en-US"/>
              <a:t> a </a:t>
            </a:r>
            <a:r>
              <a:rPr lang="en-US" altLang="en-US" sz="4400" baseline="30000"/>
              <a:t>lg</a:t>
            </a:r>
            <a:r>
              <a:rPr lang="en-US" altLang="en-US" baseline="30000"/>
              <a:t>b</a:t>
            </a:r>
            <a:r>
              <a:rPr lang="en-US" altLang="en-US" sz="4400" baseline="30000"/>
              <a:t>n </a:t>
            </a:r>
            <a:r>
              <a:rPr lang="en-US" altLang="en-US"/>
              <a:t>= </a:t>
            </a:r>
            <a:r>
              <a:rPr lang="en-US" altLang="en-US" sz="3600"/>
              <a:t>lg</a:t>
            </a:r>
            <a:r>
              <a:rPr lang="en-US" altLang="en-US" sz="2400" b="1"/>
              <a:t>b</a:t>
            </a:r>
            <a:r>
              <a:rPr lang="en-US" altLang="en-US"/>
              <a:t> n</a:t>
            </a:r>
            <a:r>
              <a:rPr lang="en-US" altLang="en-US" sz="4000" baseline="30000"/>
              <a:t>lg</a:t>
            </a:r>
            <a:r>
              <a:rPr lang="en-US" altLang="en-US" baseline="30000"/>
              <a:t>b</a:t>
            </a:r>
            <a:r>
              <a:rPr lang="en-US" altLang="en-US" sz="4400" baseline="30000"/>
              <a:t>a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	1=1</a:t>
            </a:r>
            <a:endParaRPr lang="en-US" altLang="en-US" sz="4400" baseline="30000"/>
          </a:p>
          <a:p>
            <a:pPr>
              <a:buFontTx/>
              <a:buNone/>
            </a:pPr>
            <a:endParaRPr lang="en-US" altLang="en-US" sz="4400" baseline="30000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304800" y="1981200"/>
            <a:ext cx="4648200" cy="1309688"/>
            <a:chOff x="192" y="1248"/>
            <a:chExt cx="2928" cy="825"/>
          </a:xfrm>
        </p:grpSpPr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192" y="1248"/>
              <a:ext cx="2928" cy="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en-US" sz="4400"/>
                <a:t>lg</a:t>
              </a:r>
              <a:r>
                <a:rPr lang="en-US" altLang="en-US" sz="3200"/>
                <a:t>b</a:t>
              </a:r>
              <a:r>
                <a:rPr lang="en-US" altLang="en-US" sz="4400"/>
                <a:t>n</a:t>
              </a:r>
              <a:r>
                <a:rPr lang="en-US" altLang="en-US" sz="4400" baseline="30000"/>
                <a:t> </a:t>
              </a:r>
              <a:r>
                <a:rPr lang="en-US" altLang="en-US" sz="3600"/>
                <a:t>lg</a:t>
              </a:r>
              <a:r>
                <a:rPr lang="en-US" altLang="en-US" b="1"/>
                <a:t>b</a:t>
              </a:r>
              <a:r>
                <a:rPr lang="en-US" altLang="en-US" sz="3200"/>
                <a:t> a = </a:t>
              </a:r>
              <a:r>
                <a:rPr lang="en-US" altLang="en-US" sz="4000"/>
                <a:t>lg</a:t>
              </a:r>
              <a:r>
                <a:rPr lang="en-US" altLang="en-US"/>
                <a:t>b</a:t>
              </a:r>
              <a:r>
                <a:rPr lang="en-US" altLang="en-US" sz="4400"/>
                <a:t>a  </a:t>
              </a:r>
              <a:r>
                <a:rPr lang="en-US" altLang="en-US" sz="3600"/>
                <a:t>lg</a:t>
              </a:r>
              <a:r>
                <a:rPr lang="en-US" altLang="en-US" b="1"/>
                <a:t>b</a:t>
              </a:r>
              <a:r>
                <a:rPr lang="en-US" altLang="en-US" sz="3200"/>
                <a:t> n</a:t>
              </a:r>
            </a:p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>
              <a:off x="336" y="124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864" y="134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1680" y="129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H="1">
              <a:off x="2496" y="1296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1595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114</a:t>
            </a:fld>
            <a:endParaRPr lang="en-US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7582766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57315"/>
            <a:ext cx="5581650" cy="257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352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115</a:t>
            </a:fld>
            <a:endParaRPr lang="en-US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519987" cy="24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41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4512B3D-9888-456C-BAEF-CA344487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099975-85E5-4E23-A001-6E7724A4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4EDA9E-137C-4A83-B0A6-FCBAA2278D9A}"/>
              </a:ext>
            </a:extLst>
          </p:cNvPr>
          <p:cNvSpPr/>
          <p:nvPr/>
        </p:nvSpPr>
        <p:spPr>
          <a:xfrm>
            <a:off x="2286000" y="155271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Fibonacci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Series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using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Recursion</a:t>
            </a:r>
            <a:endParaRPr lang="ru-RU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#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include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&lt;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bits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stdc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++.h&gt;</a:t>
            </a:r>
          </a:p>
          <a:p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using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namespace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std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n)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(n &lt;= 1)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n;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(n - 1) +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(n - 2);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main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()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n = 9;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&lt;&lt;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(n);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getchar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();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sz="2400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 0;</a:t>
            </a:r>
          </a:p>
          <a:p>
            <a:r>
              <a:rPr lang="ru-RU" sz="24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04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5EB1DF2-DAF4-4F63-A796-B574C943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686D08-C929-4C45-B303-5BBE6729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6B5850-8B89-473D-9F04-D77E5D2DF3D7}"/>
              </a:ext>
            </a:extLst>
          </p:cNvPr>
          <p:cNvSpPr/>
          <p:nvPr/>
        </p:nvSpPr>
        <p:spPr>
          <a:xfrm>
            <a:off x="121919" y="533400"/>
            <a:ext cx="864863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Fibonacci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Series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using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Recursion</a:t>
            </a:r>
            <a:endParaRPr lang="ru-RU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#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include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&lt;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bits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stdc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++.h&gt;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#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include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&lt;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chrono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&gt;</a:t>
            </a:r>
          </a:p>
          <a:p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using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namespace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std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using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namespace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std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::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chrono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n)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(n &lt;= 1)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n;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(n - 1) +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(n - 2);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main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()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n = 10,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times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high_resolution_clock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::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time_point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t1 =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high_resolution_clock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::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now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(); ///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Start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tim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endParaRPr lang="ru-RU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&lt;&lt;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fib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(n);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high_resolution_clock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::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time_point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t2 =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high_resolution_clock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::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now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(); ///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End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time</a:t>
            </a:r>
            <a:endParaRPr lang="ru-RU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auto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duration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duration_cast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&lt;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microseconds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&gt;( t2 - t1 ).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count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(); ///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microseconds</a:t>
            </a:r>
            <a:endParaRPr lang="ru-RU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&lt;&lt; "\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nEach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function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took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" &lt;&lt;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static_cast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&lt;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double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&gt;(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duration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) &lt;&lt; "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microseconds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.\n";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getchar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();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0;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80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  <a:noFill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The Towers of Hanoi Puzzle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848600" cy="5638800"/>
          </a:xfrm>
        </p:spPr>
        <p:txBody>
          <a:bodyPr>
            <a:normAutofit/>
          </a:bodyPr>
          <a:lstStyle/>
          <a:p>
            <a:pPr marL="114300" indent="0" eaLnBrk="1" hangingPunct="1">
              <a:buNone/>
            </a:pPr>
            <a:r>
              <a:rPr lang="en-US" altLang="en-US" dirty="0"/>
              <a:t>Some problems are computationally too difficult to solve in reasonable period of time. While an effective algorithm exists, we don’t have the time to wait for its completion.</a:t>
            </a:r>
          </a:p>
          <a:p>
            <a:pPr marL="114300" indent="0">
              <a:buNone/>
            </a:pPr>
            <a:endParaRPr lang="en-US" altLang="en-US" sz="1400" b="1" dirty="0"/>
          </a:p>
          <a:p>
            <a:pPr marL="114300" indent="0">
              <a:buNone/>
            </a:pPr>
            <a:r>
              <a:rPr lang="en-US" altLang="en-US" b="1" dirty="0"/>
              <a:t>Initially:</a:t>
            </a:r>
          </a:p>
          <a:p>
            <a:pPr indent="-342900"/>
            <a:r>
              <a:rPr lang="en-US" altLang="en-US" sz="2000" dirty="0"/>
              <a:t>Three posts (named Left, Middle, Right)</a:t>
            </a:r>
          </a:p>
          <a:p>
            <a:pPr indent="-342900"/>
            <a:r>
              <a:rPr lang="en-US" altLang="en-US" sz="2000" dirty="0"/>
              <a:t>N disks placed in order on the leftmost post </a:t>
            </a:r>
          </a:p>
          <a:p>
            <a:pPr marL="114300" indent="0">
              <a:buNone/>
            </a:pPr>
            <a:endParaRPr lang="en-US" altLang="en-US" sz="1400" dirty="0"/>
          </a:p>
          <a:p>
            <a:pPr marL="114300" indent="0">
              <a:buNone/>
            </a:pPr>
            <a:r>
              <a:rPr lang="en-US" altLang="en-US" b="1" dirty="0"/>
              <a:t>Goal:</a:t>
            </a:r>
          </a:p>
          <a:p>
            <a:pPr indent="-342900"/>
            <a:r>
              <a:rPr lang="en-US" altLang="en-US" sz="2000" dirty="0"/>
              <a:t>Move all the disks on the leftmost post to the rightmost post </a:t>
            </a:r>
          </a:p>
          <a:p>
            <a:pPr indent="-342900"/>
            <a:r>
              <a:rPr lang="en-US" altLang="en-US" sz="2000" dirty="0"/>
              <a:t>The original ordering must be preserved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114300" indent="0">
              <a:buNone/>
            </a:pPr>
            <a:r>
              <a:rPr lang="en-US" altLang="en-US" b="1" dirty="0"/>
              <a:t>Constraints:</a:t>
            </a:r>
          </a:p>
          <a:p>
            <a:pPr indent="-342900"/>
            <a:r>
              <a:rPr lang="en-US" altLang="en-US" sz="2000" dirty="0"/>
              <a:t>Only one disk may be moved at a time.</a:t>
            </a:r>
          </a:p>
          <a:p>
            <a:pPr indent="-342900"/>
            <a:r>
              <a:rPr lang="en-US" altLang="en-US" sz="2000" dirty="0"/>
              <a:t>Disks may not be set aside but must always be placed on a post.</a:t>
            </a:r>
          </a:p>
          <a:p>
            <a:pPr indent="-342900"/>
            <a:r>
              <a:rPr lang="en-US" altLang="en-US" sz="2000" dirty="0"/>
              <a:t>A larger disk may never be placed on top of a smaller disk.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1027"/>
          <p:cNvSpPr txBox="1">
            <a:spLocks noChangeArrowheads="1"/>
          </p:cNvSpPr>
          <p:nvPr/>
        </p:nvSpPr>
        <p:spPr bwMode="auto">
          <a:xfrm>
            <a:off x="533400" y="1295400"/>
            <a:ext cx="5389617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en-US" sz="2200" dirty="0">
                <a:latin typeface="+mn-lt"/>
              </a:rPr>
              <a:t>For n = 3, the fastest solution is:</a:t>
            </a:r>
          </a:p>
          <a:p>
            <a:pPr eaLnBrk="1" hangingPunct="1">
              <a:buFontTx/>
              <a:buChar char="•"/>
            </a:pPr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      Move from Left Post to Right Post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Move from Left Post to Middle Post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Move from Right Post to Middle Post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Move from Left Post to Right Post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Move from Middle Post to Left Post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Move from Middle Post to Right Post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Move From Left Post to Right Post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The minimum required number of moves is 7.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  <a:noFill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The Towers of Hanoi Puzzle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57800"/>
            <a:ext cx="4463734" cy="15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59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Making an Algorithm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3810000" cy="133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2" y="2590800"/>
            <a:ext cx="6373288" cy="415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794114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4555"/>
            <a:ext cx="7010400" cy="464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112287"/>
              </p:ext>
            </p:extLst>
          </p:nvPr>
        </p:nvGraphicFramePr>
        <p:xfrm>
          <a:off x="2159000" y="5334000"/>
          <a:ext cx="34036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1" name="Equation" r:id="rId4" imgW="1726920" imgH="634680" progId="Equation.3">
                  <p:embed/>
                </p:oleObj>
              </mc:Choice>
              <mc:Fallback>
                <p:oleObj name="Equation" r:id="rId4" imgW="1726920" imgH="634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334000"/>
                        <a:ext cx="3403600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4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772400" cy="3352800"/>
          </a:xfrm>
        </p:spPr>
        <p:txBody>
          <a:bodyPr>
            <a:normAutofit/>
          </a:bodyPr>
          <a:lstStyle/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en-US" b="1" dirty="0"/>
              <a:t>Run-Time Analysis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/>
              <a:t>                 </a:t>
            </a:r>
            <a:r>
              <a:rPr lang="en-US" altLang="en-US" sz="2000" b="1" dirty="0"/>
              <a:t>Disks       Required Moves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	            1                   1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	            2                   3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         3                   7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         4                   15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         5                   31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          :                   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         </a:t>
            </a:r>
            <a:r>
              <a:rPr lang="en-US" altLang="en-US" sz="2000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2057400" y="5029200"/>
            <a:ext cx="3315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 eaLnBrk="1" hangingPunct="1"/>
            <a:r>
              <a:rPr lang="en-US" altLang="en-US" dirty="0"/>
              <a:t>            2</a:t>
            </a:r>
            <a:r>
              <a:rPr lang="en-US" altLang="en-US" baseline="30000" dirty="0"/>
              <a:t>n</a:t>
            </a:r>
            <a:r>
              <a:rPr lang="en-US" altLang="en-US" dirty="0"/>
              <a:t> – 1 ε Big O(2</a:t>
            </a:r>
            <a:r>
              <a:rPr lang="en-US" altLang="en-US" baseline="30000" dirty="0"/>
              <a:t>n</a:t>
            </a:r>
            <a:r>
              <a:rPr lang="en-US" altLang="en-US" dirty="0"/>
              <a:t>)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971800" y="417195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000" b="1" dirty="0">
                <a:solidFill>
                  <a:srgbClr val="0070C0"/>
                </a:solidFill>
              </a:rPr>
              <a:t>2</a:t>
            </a:r>
            <a:r>
              <a:rPr lang="en-US" altLang="en-US" sz="2000" b="1" baseline="30000" dirty="0">
                <a:solidFill>
                  <a:srgbClr val="0070C0"/>
                </a:solidFill>
              </a:rPr>
              <a:t>N</a:t>
            </a:r>
            <a:r>
              <a:rPr lang="en-US" altLang="en-US" sz="2000" b="1" dirty="0">
                <a:solidFill>
                  <a:srgbClr val="0070C0"/>
                </a:solidFill>
              </a:rPr>
              <a:t> - 1 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  <a:noFill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The Towers of Hanoi Puzzle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6" name="Picture 6" descr="Image result for recurs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90" y="0"/>
            <a:ext cx="84766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7924800" cy="424815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Three methods are used in “solving” recurrences</a:t>
            </a:r>
          </a:p>
          <a:p>
            <a:pPr marL="990600" lvl="1" indent="-533400"/>
            <a:r>
              <a:rPr lang="en-US" sz="2400" dirty="0"/>
              <a:t>The Substitution Method</a:t>
            </a:r>
          </a:p>
          <a:p>
            <a:pPr marL="990600" lvl="1" indent="-533400" eaLnBrk="1" hangingPunct="1"/>
            <a:r>
              <a:rPr lang="en-US" sz="2400" dirty="0"/>
              <a:t>The Recursion Tree Method</a:t>
            </a:r>
          </a:p>
          <a:p>
            <a:pPr marL="990600" lvl="1" indent="-533400" eaLnBrk="1" hangingPunct="1"/>
            <a:r>
              <a:rPr lang="en-US" sz="2400" dirty="0"/>
              <a:t>The Master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1388"/>
          </a:xfrm>
        </p:spPr>
        <p:txBody>
          <a:bodyPr/>
          <a:lstStyle/>
          <a:p>
            <a:r>
              <a:rPr lang="en-GB" sz="4000" dirty="0"/>
              <a:t>Solving  Recurrences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52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1" y="1371600"/>
            <a:ext cx="8153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Substitution method has two steps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Guess the form of the solution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Use induction to prove that the solution is correct</a:t>
            </a:r>
          </a:p>
          <a:p>
            <a:pPr marL="411480" lvl="1" indent="0" eaLnBrk="1" hangingPunct="1">
              <a:buNone/>
            </a:pPr>
            <a:endParaRPr lang="en-US" dirty="0"/>
          </a:p>
          <a:p>
            <a:r>
              <a:rPr lang="en-US" sz="2800" dirty="0"/>
              <a:t>The substitution method can be used to establish an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upper</a:t>
            </a:r>
            <a:r>
              <a:rPr lang="en-US" sz="2800" dirty="0"/>
              <a:t> bound on difficult recurrences.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Its use is based on the strength of the guess</a:t>
            </a:r>
          </a:p>
          <a:p>
            <a:pPr lvl="1"/>
            <a:r>
              <a:rPr lang="en-US" sz="2400" dirty="0"/>
              <a:t>applied in cases when it’s easy to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guess</a:t>
            </a:r>
            <a:r>
              <a:rPr lang="en-US" sz="2400" dirty="0"/>
              <a:t> the form of answer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1000" y="3048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Substitution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153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Quick Sort and Merge Sort Evaluation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1000" y="3048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Substitution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029526"/>
              </p:ext>
            </p:extLst>
          </p:nvPr>
        </p:nvGraphicFramePr>
        <p:xfrm>
          <a:off x="2741273" y="1981200"/>
          <a:ext cx="2036331" cy="72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7" name="Equation" r:id="rId3" imgW="1104900" imgH="393700" progId="Equation.3">
                  <p:embed/>
                </p:oleObj>
              </mc:Choice>
              <mc:Fallback>
                <p:oleObj name="Equation" r:id="rId3" imgW="1104900" imgH="3937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273" y="1981200"/>
                        <a:ext cx="2036331" cy="725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3192"/>
              </p:ext>
            </p:extLst>
          </p:nvPr>
        </p:nvGraphicFramePr>
        <p:xfrm>
          <a:off x="2741273" y="2843853"/>
          <a:ext cx="2308200" cy="73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8" name="Equation" r:id="rId5" imgW="1231366" imgH="393529" progId="Equation.3">
                  <p:embed/>
                </p:oleObj>
              </mc:Choice>
              <mc:Fallback>
                <p:oleObj name="Equation" r:id="rId5" imgW="1231366" imgH="393529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273" y="2843853"/>
                        <a:ext cx="2308200" cy="737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78181"/>
              </p:ext>
            </p:extLst>
          </p:nvPr>
        </p:nvGraphicFramePr>
        <p:xfrm>
          <a:off x="2665073" y="3704417"/>
          <a:ext cx="2706584" cy="79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9" name="Equation" r:id="rId7" imgW="1345616" imgH="393529" progId="Equation.3">
                  <p:embed/>
                </p:oleObj>
              </mc:Choice>
              <mc:Fallback>
                <p:oleObj name="Equation" r:id="rId7" imgW="1345616" imgH="393529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073" y="3704417"/>
                        <a:ext cx="2706584" cy="791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75131"/>
              </p:ext>
            </p:extLst>
          </p:nvPr>
        </p:nvGraphicFramePr>
        <p:xfrm>
          <a:off x="2665073" y="4724400"/>
          <a:ext cx="297372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0" name="Equation" r:id="rId9" imgW="1536033" imgH="393529" progId="Equation.3">
                  <p:embed/>
                </p:oleObj>
              </mc:Choice>
              <mc:Fallback>
                <p:oleObj name="Equation" r:id="rId9" imgW="1536033" imgH="393529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073" y="4724400"/>
                        <a:ext cx="297372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425871"/>
              </p:ext>
            </p:extLst>
          </p:nvPr>
        </p:nvGraphicFramePr>
        <p:xfrm>
          <a:off x="2673011" y="5786559"/>
          <a:ext cx="2697162" cy="69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1" name="Equation" r:id="rId11" imgW="1536033" imgH="393529" progId="Equation.3">
                  <p:embed/>
                </p:oleObj>
              </mc:Choice>
              <mc:Fallback>
                <p:oleObj name="Equation" r:id="rId11" imgW="1536033" imgH="393529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011" y="5786559"/>
                        <a:ext cx="2697162" cy="690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54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1000" y="3048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Substitution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59095"/>
              </p:ext>
            </p:extLst>
          </p:nvPr>
        </p:nvGraphicFramePr>
        <p:xfrm>
          <a:off x="722312" y="3886200"/>
          <a:ext cx="4230688" cy="95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6" name="Equation" r:id="rId3" imgW="1917700" imgH="431800" progId="Equation.3">
                  <p:embed/>
                </p:oleObj>
              </mc:Choice>
              <mc:Fallback>
                <p:oleObj name="Equation" r:id="rId3" imgW="1917700" imgH="43180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" y="3886200"/>
                        <a:ext cx="4230688" cy="952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199674"/>
              </p:ext>
            </p:extLst>
          </p:nvPr>
        </p:nvGraphicFramePr>
        <p:xfrm>
          <a:off x="2362200" y="3581400"/>
          <a:ext cx="530196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7" name="Equation" r:id="rId5" imgW="164957" imgH="139579" progId="Equation.3">
                  <p:embed/>
                </p:oleObj>
              </mc:Choice>
              <mc:Fallback>
                <p:oleObj name="Equation" r:id="rId5" imgW="164957" imgH="139579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530196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6834"/>
              </p:ext>
            </p:extLst>
          </p:nvPr>
        </p:nvGraphicFramePr>
        <p:xfrm>
          <a:off x="762000" y="2819400"/>
          <a:ext cx="3733800" cy="897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8" name="Equation" r:id="rId7" imgW="1637589" imgH="393529" progId="Equation.3">
                  <p:embed/>
                </p:oleObj>
              </mc:Choice>
              <mc:Fallback>
                <p:oleObj name="Equation" r:id="rId7" imgW="1637589" imgH="393529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3733800" cy="897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40000"/>
              </p:ext>
            </p:extLst>
          </p:nvPr>
        </p:nvGraphicFramePr>
        <p:xfrm>
          <a:off x="762000" y="2038478"/>
          <a:ext cx="3124200" cy="857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9" name="Equation" r:id="rId9" imgW="1435100" imgH="393700" progId="Equation.3">
                  <p:embed/>
                </p:oleObj>
              </mc:Choice>
              <mc:Fallback>
                <p:oleObj name="Equation" r:id="rId9" imgW="1435100" imgH="3937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38478"/>
                        <a:ext cx="3124200" cy="857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44034"/>
              </p:ext>
            </p:extLst>
          </p:nvPr>
        </p:nvGraphicFramePr>
        <p:xfrm>
          <a:off x="806450" y="1219200"/>
          <a:ext cx="5289550" cy="85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0" name="Equation" r:id="rId11" imgW="2438400" imgH="393700" progId="Equation.3">
                  <p:embed/>
                </p:oleObj>
              </mc:Choice>
              <mc:Fallback>
                <p:oleObj name="Equation" r:id="rId11" imgW="2438400" imgH="3937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219200"/>
                        <a:ext cx="5289550" cy="854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92468"/>
              </p:ext>
            </p:extLst>
          </p:nvPr>
        </p:nvGraphicFramePr>
        <p:xfrm>
          <a:off x="685800" y="4836853"/>
          <a:ext cx="2971800" cy="878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1" name="Equation" r:id="rId13" imgW="1333500" imgH="393700" progId="Equation.3">
                  <p:embed/>
                </p:oleObj>
              </mc:Choice>
              <mc:Fallback>
                <p:oleObj name="Equation" r:id="rId13" imgW="1333500" imgH="3937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36853"/>
                        <a:ext cx="2971800" cy="878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0709"/>
              </p:ext>
            </p:extLst>
          </p:nvPr>
        </p:nvGraphicFramePr>
        <p:xfrm>
          <a:off x="4267200" y="5141653"/>
          <a:ext cx="412800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2" name="Equation" r:id="rId15" imgW="2476500" imgH="228600" progId="Equation.3">
                  <p:embed/>
                </p:oleObj>
              </mc:Choice>
              <mc:Fallback>
                <p:oleObj name="Equation" r:id="rId15" imgW="2476500" imgH="2286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41653"/>
                        <a:ext cx="412800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94702"/>
              </p:ext>
            </p:extLst>
          </p:nvPr>
        </p:nvGraphicFramePr>
        <p:xfrm>
          <a:off x="330200" y="5791200"/>
          <a:ext cx="5994400" cy="468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3" name="Equation" r:id="rId17" imgW="2755900" imgH="215900" progId="Equation.3">
                  <p:embed/>
                </p:oleObj>
              </mc:Choice>
              <mc:Fallback>
                <p:oleObj name="Equation" r:id="rId17" imgW="2755900" imgH="2159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791200"/>
                        <a:ext cx="5994400" cy="468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68087"/>
              </p:ext>
            </p:extLst>
          </p:nvPr>
        </p:nvGraphicFramePr>
        <p:xfrm>
          <a:off x="685800" y="6375187"/>
          <a:ext cx="2641600" cy="4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4" name="Equation" r:id="rId19" imgW="1180588" imgH="215806" progId="Equation.3">
                  <p:embed/>
                </p:oleObj>
              </mc:Choice>
              <mc:Fallback>
                <p:oleObj name="Equation" r:id="rId19" imgW="1180588" imgH="215806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375187"/>
                        <a:ext cx="2641600" cy="4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383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300FE8-1151-444C-BE55-8ED7B215E996}" type="slidenum">
              <a:rPr lang="en-US" altLang="en-US" sz="1800">
                <a:solidFill>
                  <a:srgbClr val="FFFFFF"/>
                </a:solidFill>
                <a:ea typeface="MS PGothic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45820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Quick Sort Worst case: pivot is smallest/largest element all the time.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T(</a:t>
            </a:r>
            <a:r>
              <a:rPr lang="en-US" altLang="en-US" i="1" dirty="0"/>
              <a:t>n</a:t>
            </a:r>
            <a:r>
              <a:rPr lang="en-US" altLang="en-US" dirty="0"/>
              <a:t>) = T(</a:t>
            </a:r>
            <a:r>
              <a:rPr lang="en-US" altLang="en-US" i="1" dirty="0"/>
              <a:t>n</a:t>
            </a:r>
            <a:r>
              <a:rPr lang="en-US" altLang="en-US" dirty="0"/>
              <a:t>-1) + </a:t>
            </a:r>
            <a:r>
              <a:rPr lang="en-US" altLang="en-US" dirty="0" err="1"/>
              <a:t>c</a:t>
            </a:r>
            <a:r>
              <a:rPr lang="en-US" altLang="en-US" i="1" dirty="0" err="1"/>
              <a:t>n</a:t>
            </a:r>
            <a:endParaRPr lang="en-US" altLang="en-US" i="1" dirty="0"/>
          </a:p>
          <a:p>
            <a:pPr eaLnBrk="1" hangingPunct="1">
              <a:buFontTx/>
              <a:buNone/>
            </a:pPr>
            <a:r>
              <a:rPr lang="en-US" altLang="en-US" dirty="0"/>
              <a:t>	T(</a:t>
            </a:r>
            <a:r>
              <a:rPr lang="en-US" altLang="en-US" i="1" dirty="0"/>
              <a:t>n</a:t>
            </a:r>
            <a:r>
              <a:rPr lang="en-US" altLang="en-US" dirty="0"/>
              <a:t>-1) = T(</a:t>
            </a:r>
            <a:r>
              <a:rPr lang="en-US" altLang="en-US" i="1" dirty="0"/>
              <a:t>n</a:t>
            </a:r>
            <a:r>
              <a:rPr lang="en-US" altLang="en-US" dirty="0"/>
              <a:t>-2) + c(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T(</a:t>
            </a:r>
            <a:r>
              <a:rPr lang="en-US" altLang="en-US" i="1" dirty="0"/>
              <a:t>n</a:t>
            </a:r>
            <a:r>
              <a:rPr lang="en-US" altLang="en-US" dirty="0"/>
              <a:t>-2) = T(</a:t>
            </a:r>
            <a:r>
              <a:rPr lang="en-US" altLang="en-US" i="1" dirty="0"/>
              <a:t>n</a:t>
            </a:r>
            <a:r>
              <a:rPr lang="en-US" altLang="en-US" dirty="0"/>
              <a:t>-3) + c(</a:t>
            </a:r>
            <a:r>
              <a:rPr lang="en-US" altLang="en-US" i="1" dirty="0"/>
              <a:t>n</a:t>
            </a:r>
            <a:r>
              <a:rPr lang="en-US" altLang="en-US" dirty="0"/>
              <a:t>-2)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…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T(n-k) = T(n-k-1) + c(n-k) 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	T(n) = T(n-1) + </a:t>
            </a:r>
            <a:r>
              <a:rPr lang="en-US" altLang="en-US" dirty="0" err="1"/>
              <a:t>cn</a:t>
            </a:r>
            <a:r>
              <a:rPr lang="en-US" altLang="en-US" dirty="0"/>
              <a:t>  </a:t>
            </a:r>
            <a:r>
              <a:rPr lang="en-US" altLang="en-US" dirty="0">
                <a:sym typeface="Wingdings" panose="05000000000000000000" pitchFamily="2" charset="2"/>
              </a:rPr>
              <a:t>   T(n) = </a:t>
            </a:r>
            <a:r>
              <a:rPr lang="en-US" altLang="en-US" dirty="0"/>
              <a:t>T(</a:t>
            </a:r>
            <a:r>
              <a:rPr lang="en-US" altLang="en-US" i="1" dirty="0"/>
              <a:t>n</a:t>
            </a:r>
            <a:r>
              <a:rPr lang="en-US" altLang="en-US" dirty="0"/>
              <a:t>-2) + c(</a:t>
            </a:r>
            <a:r>
              <a:rPr lang="en-US" altLang="en-US" i="1" dirty="0"/>
              <a:t>n</a:t>
            </a:r>
            <a:r>
              <a:rPr lang="en-US" altLang="en-US" dirty="0"/>
              <a:t>-1) + </a:t>
            </a:r>
            <a:r>
              <a:rPr lang="en-US" altLang="en-US" dirty="0" err="1"/>
              <a:t>cn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T(n) = T(</a:t>
            </a:r>
            <a:r>
              <a:rPr lang="en-US" altLang="en-US" i="1" dirty="0"/>
              <a:t>n</a:t>
            </a:r>
            <a:r>
              <a:rPr lang="en-US" altLang="en-US" dirty="0"/>
              <a:t>-3) + c(</a:t>
            </a:r>
            <a:r>
              <a:rPr lang="en-US" altLang="en-US" i="1" dirty="0"/>
              <a:t>n</a:t>
            </a:r>
            <a:r>
              <a:rPr lang="en-US" altLang="en-US" dirty="0"/>
              <a:t>-2) + c(</a:t>
            </a:r>
            <a:r>
              <a:rPr lang="en-US" altLang="en-US" i="1" dirty="0"/>
              <a:t>n</a:t>
            </a:r>
            <a:r>
              <a:rPr lang="en-US" altLang="en-US" dirty="0"/>
              <a:t>-1) + </a:t>
            </a:r>
            <a:r>
              <a:rPr lang="en-US" altLang="en-US" dirty="0" err="1"/>
              <a:t>cn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  T(n) = T(n-k) + c(n + n-1 + … n-k)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30230"/>
              </p:ext>
            </p:extLst>
          </p:nvPr>
        </p:nvGraphicFramePr>
        <p:xfrm>
          <a:off x="412750" y="5715000"/>
          <a:ext cx="37465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3" imgW="1726920" imgH="431640" progId="Equation.3">
                  <p:embed/>
                </p:oleObj>
              </mc:Choice>
              <mc:Fallback>
                <p:oleObj name="Equation" r:id="rId3" imgW="1726920" imgH="4316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715000"/>
                        <a:ext cx="37465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976977"/>
              </p:ext>
            </p:extLst>
          </p:nvPr>
        </p:nvGraphicFramePr>
        <p:xfrm>
          <a:off x="457201" y="5121275"/>
          <a:ext cx="5334000" cy="46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5" imgW="2616120" imgH="228600" progId="Equation.3">
                  <p:embed/>
                </p:oleObj>
              </mc:Choice>
              <mc:Fallback>
                <p:oleObj name="Equation" r:id="rId5" imgW="2616120" imgH="2286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5121275"/>
                        <a:ext cx="5334000" cy="466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5704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95375"/>
            <a:ext cx="7859713" cy="5218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>
                <a:solidFill>
                  <a:srgbClr val="3333CC"/>
                </a:solidFill>
              </a:rPr>
              <a:t>Solve the recurrence relation given below.</a:t>
            </a:r>
          </a:p>
          <a:p>
            <a:pPr eaLnBrk="1" hangingPunct="1"/>
            <a:endParaRPr lang="en-GB" sz="2800" dirty="0">
              <a:solidFill>
                <a:srgbClr val="3333CC"/>
              </a:solidFill>
            </a:endParaRPr>
          </a:p>
          <a:p>
            <a:pPr eaLnBrk="1" hangingPunct="1"/>
            <a:endParaRPr lang="en-GB" sz="2400" dirty="0">
              <a:solidFill>
                <a:srgbClr val="3333CC"/>
              </a:solidFill>
            </a:endParaRPr>
          </a:p>
          <a:p>
            <a:pPr eaLnBrk="1" hangingPunct="1"/>
            <a:endParaRPr lang="en-GB" sz="2400" dirty="0"/>
          </a:p>
          <a:p>
            <a:pPr eaLnBrk="1" hangingPunct="1">
              <a:buFontTx/>
              <a:buNone/>
            </a:pPr>
            <a:r>
              <a:rPr lang="en-GB" sz="2400" dirty="0">
                <a:solidFill>
                  <a:srgbClr val="3333CC"/>
                </a:solidFill>
              </a:rPr>
              <a:t>Solution</a:t>
            </a:r>
            <a:r>
              <a:rPr lang="en-GB" sz="2400" dirty="0">
                <a:solidFill>
                  <a:srgbClr val="9900FF"/>
                </a:solidFill>
              </a:rPr>
              <a:t>:</a:t>
            </a:r>
          </a:p>
          <a:p>
            <a:pPr eaLnBrk="1" hangingPunct="1"/>
            <a:endParaRPr lang="en-GB" sz="2800" dirty="0">
              <a:solidFill>
                <a:srgbClr val="9900FF"/>
              </a:solidFill>
            </a:endParaRPr>
          </a:p>
          <a:p>
            <a:pPr eaLnBrk="1" hangingPunct="1"/>
            <a:endParaRPr lang="en-GB" sz="2400" dirty="0"/>
          </a:p>
        </p:txBody>
      </p:sp>
      <p:graphicFrame>
        <p:nvGraphicFramePr>
          <p:cNvPr id="1126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1190176"/>
              </p:ext>
            </p:extLst>
          </p:nvPr>
        </p:nvGraphicFramePr>
        <p:xfrm>
          <a:off x="611189" y="1655764"/>
          <a:ext cx="4037011" cy="12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2" name="Equation" r:id="rId3" imgW="2209800" imgH="660400" progId="Equation.3">
                  <p:embed/>
                </p:oleObj>
              </mc:Choice>
              <mc:Fallback>
                <p:oleObj name="Equation" r:id="rId3" imgW="2209800" imgH="660400" progId="Equation.3">
                  <p:embed/>
                  <p:pic>
                    <p:nvPicPr>
                      <p:cNvPr id="0" name="Picture 1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9" y="1655764"/>
                        <a:ext cx="4037011" cy="12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43254683"/>
              </p:ext>
            </p:extLst>
          </p:nvPr>
        </p:nvGraphicFramePr>
        <p:xfrm>
          <a:off x="533400" y="3276600"/>
          <a:ext cx="3017837" cy="83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3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0" name="Picture 1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3017837" cy="835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4767263" y="4930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127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991879"/>
              </p:ext>
            </p:extLst>
          </p:nvPr>
        </p:nvGraphicFramePr>
        <p:xfrm>
          <a:off x="533400" y="4038600"/>
          <a:ext cx="323339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4" name="Equation" r:id="rId7" imgW="1536033" imgH="393529" progId="Equation.3">
                  <p:embed/>
                </p:oleObj>
              </mc:Choice>
              <mc:Fallback>
                <p:oleObj name="Equation" r:id="rId7" imgW="1536033" imgH="393529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3233390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143B-99B6-4B27-B043-E574855ABF9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09596256"/>
              </p:ext>
            </p:extLst>
          </p:nvPr>
        </p:nvGraphicFramePr>
        <p:xfrm>
          <a:off x="582613" y="4926012"/>
          <a:ext cx="3243421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5" name="Equation" r:id="rId9" imgW="1714500" imgH="393700" progId="Equation.3">
                  <p:embed/>
                </p:oleObj>
              </mc:Choice>
              <mc:Fallback>
                <p:oleObj name="Equation" r:id="rId9" imgW="1714500" imgH="393700" progId="Equation.3">
                  <p:embed/>
                  <p:pic>
                    <p:nvPicPr>
                      <p:cNvPr id="0" name="Picture 1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926012"/>
                        <a:ext cx="3243421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9466484"/>
              </p:ext>
            </p:extLst>
          </p:nvPr>
        </p:nvGraphicFramePr>
        <p:xfrm>
          <a:off x="573087" y="5803900"/>
          <a:ext cx="388789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6" name="Equation" r:id="rId11" imgW="1854200" imgH="393700" progId="Equation.3">
                  <p:embed/>
                </p:oleObj>
              </mc:Choice>
              <mc:Fallback>
                <p:oleObj name="Equation" r:id="rId11" imgW="1854200" imgH="393700" progId="Equation.3">
                  <p:embed/>
                  <p:pic>
                    <p:nvPicPr>
                      <p:cNvPr id="0" name="Picture 1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" y="5803900"/>
                        <a:ext cx="388789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2528316"/>
              </p:ext>
            </p:extLst>
          </p:nvPr>
        </p:nvGraphicFramePr>
        <p:xfrm>
          <a:off x="4043363" y="5111750"/>
          <a:ext cx="1366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7" name="Equation" r:id="rId13" imgW="621760" imgH="177646" progId="Equation.3">
                  <p:embed/>
                </p:oleObj>
              </mc:Choice>
              <mc:Fallback>
                <p:oleObj name="Equation" r:id="rId13" imgW="621760" imgH="177646" progId="Equation.3">
                  <p:embed/>
                  <p:pic>
                    <p:nvPicPr>
                      <p:cNvPr id="0" name="Picture 1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5111750"/>
                        <a:ext cx="13668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419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468313" y="1339850"/>
            <a:ext cx="83518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229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79828"/>
              </p:ext>
            </p:extLst>
          </p:nvPr>
        </p:nvGraphicFramePr>
        <p:xfrm>
          <a:off x="304800" y="1143000"/>
          <a:ext cx="4800600" cy="620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7" name="Equation" r:id="rId3" imgW="2946240" imgH="393480" progId="Equation.3">
                  <p:embed/>
                </p:oleObj>
              </mc:Choice>
              <mc:Fallback>
                <p:oleObj name="Equation" r:id="rId3" imgW="2946240" imgH="39348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800600" cy="620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20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6" name="Rectangle 22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22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902467"/>
              </p:ext>
            </p:extLst>
          </p:nvPr>
        </p:nvGraphicFramePr>
        <p:xfrm>
          <a:off x="381000" y="1709737"/>
          <a:ext cx="4103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8" name="Equation" r:id="rId5" imgW="2082800" imgH="838200" progId="Equation.3">
                  <p:embed/>
                </p:oleObj>
              </mc:Choice>
              <mc:Fallback>
                <p:oleObj name="Equation" r:id="rId5" imgW="2082800" imgH="83820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09737"/>
                        <a:ext cx="4103687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24"/>
          <p:cNvSpPr>
            <a:spLocks noChangeArrowheads="1"/>
          </p:cNvSpPr>
          <p:nvPr/>
        </p:nvSpPr>
        <p:spPr bwMode="auto">
          <a:xfrm>
            <a:off x="0" y="3089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22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85486"/>
              </p:ext>
            </p:extLst>
          </p:nvPr>
        </p:nvGraphicFramePr>
        <p:xfrm>
          <a:off x="385763" y="3314943"/>
          <a:ext cx="6396037" cy="64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9" name="Equation" r:id="rId7" imgW="3784600" imgH="393700" progId="Equation.3">
                  <p:embed/>
                </p:oleObj>
              </mc:Choice>
              <mc:Fallback>
                <p:oleObj name="Equation" r:id="rId7" imgW="3784600" imgH="39370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314943"/>
                        <a:ext cx="6396037" cy="647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26"/>
          <p:cNvSpPr>
            <a:spLocks noChangeArrowheads="1"/>
          </p:cNvSpPr>
          <p:nvPr/>
        </p:nvSpPr>
        <p:spPr bwMode="auto">
          <a:xfrm>
            <a:off x="0" y="3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23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15354"/>
              </p:ext>
            </p:extLst>
          </p:nvPr>
        </p:nvGraphicFramePr>
        <p:xfrm>
          <a:off x="485775" y="3933825"/>
          <a:ext cx="48482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0" name="Equation" r:id="rId9" imgW="2273300" imgH="431800" progId="Equation.3">
                  <p:embed/>
                </p:oleObj>
              </mc:Choice>
              <mc:Fallback>
                <p:oleObj name="Equation" r:id="rId9" imgW="2273300" imgH="43180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933825"/>
                        <a:ext cx="48482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C09-0EE0-4829-9090-1F0BC639B9B6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15462"/>
              </p:ext>
            </p:extLst>
          </p:nvPr>
        </p:nvGraphicFramePr>
        <p:xfrm>
          <a:off x="454025" y="4785083"/>
          <a:ext cx="7242175" cy="77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1" name="Equation" r:id="rId11" imgW="3365500" imgH="393700" progId="Equation.3">
                  <p:embed/>
                </p:oleObj>
              </mc:Choice>
              <mc:Fallback>
                <p:oleObj name="Equation" r:id="rId11" imgW="3365500" imgH="3937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785083"/>
                        <a:ext cx="7242175" cy="777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549575"/>
              </p:ext>
            </p:extLst>
          </p:nvPr>
        </p:nvGraphicFramePr>
        <p:xfrm>
          <a:off x="327025" y="5638800"/>
          <a:ext cx="4211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2" name="Equation" r:id="rId13" imgW="2527200" imgH="228600" progId="Equation.3">
                  <p:embed/>
                </p:oleObj>
              </mc:Choice>
              <mc:Fallback>
                <p:oleObj name="Equation" r:id="rId13" imgW="2527200" imgH="2286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5638800"/>
                        <a:ext cx="4211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20932"/>
              </p:ext>
            </p:extLst>
          </p:nvPr>
        </p:nvGraphicFramePr>
        <p:xfrm>
          <a:off x="436563" y="5994208"/>
          <a:ext cx="5735637" cy="86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3" name="Equation" r:id="rId15" imgW="2908300" imgH="431800" progId="Equation.3">
                  <p:embed/>
                </p:oleObj>
              </mc:Choice>
              <mc:Fallback>
                <p:oleObj name="Equation" r:id="rId15" imgW="2908300" imgH="4318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5994208"/>
                        <a:ext cx="5735637" cy="863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98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279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0" y="2874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0" y="2774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33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95625"/>
              </p:ext>
            </p:extLst>
          </p:nvPr>
        </p:nvGraphicFramePr>
        <p:xfrm>
          <a:off x="436563" y="1066800"/>
          <a:ext cx="64722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0" name="Equation" r:id="rId3" imgW="2908300" imgH="431800" progId="Equation.3">
                  <p:embed/>
                </p:oleObj>
              </mc:Choice>
              <mc:Fallback>
                <p:oleObj name="Equation" r:id="rId3" imgW="2908300" imgH="43180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066800"/>
                        <a:ext cx="647223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0" y="2593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33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56717"/>
              </p:ext>
            </p:extLst>
          </p:nvPr>
        </p:nvGraphicFramePr>
        <p:xfrm>
          <a:off x="395288" y="2120044"/>
          <a:ext cx="7681912" cy="118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1" name="Equation" r:id="rId5" imgW="4394200" imgH="787400" progId="Equation.3">
                  <p:embed/>
                </p:oleObj>
              </mc:Choice>
              <mc:Fallback>
                <p:oleObj name="Equation" r:id="rId5" imgW="4394200" imgH="7874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20044"/>
                        <a:ext cx="7681912" cy="1186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0" y="2779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33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43044"/>
              </p:ext>
            </p:extLst>
          </p:nvPr>
        </p:nvGraphicFramePr>
        <p:xfrm>
          <a:off x="395288" y="3270250"/>
          <a:ext cx="46085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2" name="Equation" r:id="rId7" imgW="2514600" imgH="419100" progId="Equation.3">
                  <p:embed/>
                </p:oleObj>
              </mc:Choice>
              <mc:Fallback>
                <p:oleObj name="Equation" r:id="rId7" imgW="2514600" imgH="41910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70250"/>
                        <a:ext cx="460851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333341"/>
              </p:ext>
            </p:extLst>
          </p:nvPr>
        </p:nvGraphicFramePr>
        <p:xfrm>
          <a:off x="398463" y="4049887"/>
          <a:ext cx="5011737" cy="82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3" name="Equation" r:id="rId9" imgW="2540000" imgH="419100" progId="Equation.3">
                  <p:embed/>
                </p:oleObj>
              </mc:Choice>
              <mc:Fallback>
                <p:oleObj name="Equation" r:id="rId9" imgW="2540000" imgH="419100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049887"/>
                        <a:ext cx="5011737" cy="82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49587"/>
              </p:ext>
            </p:extLst>
          </p:nvPr>
        </p:nvGraphicFramePr>
        <p:xfrm>
          <a:off x="5596548" y="3962400"/>
          <a:ext cx="263305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4" name="Equation" r:id="rId11" imgW="1117600" imgH="419100" progId="Equation.3">
                  <p:embed/>
                </p:oleObj>
              </mc:Choice>
              <mc:Fallback>
                <p:oleObj name="Equation" r:id="rId11" imgW="1117600" imgH="41910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548" y="3962400"/>
                        <a:ext cx="263305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19262"/>
              </p:ext>
            </p:extLst>
          </p:nvPr>
        </p:nvGraphicFramePr>
        <p:xfrm>
          <a:off x="3124200" y="5105400"/>
          <a:ext cx="2228162" cy="39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5" name="Equation" r:id="rId13" imgW="1117115" imgH="203112" progId="Equation.3">
                  <p:embed/>
                </p:oleObj>
              </mc:Choice>
              <mc:Fallback>
                <p:oleObj name="Equation" r:id="rId13" imgW="1117115" imgH="203112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2228162" cy="398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42838"/>
              </p:ext>
            </p:extLst>
          </p:nvPr>
        </p:nvGraphicFramePr>
        <p:xfrm>
          <a:off x="914400" y="5105400"/>
          <a:ext cx="1911374" cy="45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6" name="Equation" r:id="rId15" imgW="965200" imgH="228600" progId="Equation.3">
                  <p:embed/>
                </p:oleObj>
              </mc:Choice>
              <mc:Fallback>
                <p:oleObj name="Equation" r:id="rId15" imgW="965200" imgH="22860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1911374" cy="451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98312"/>
              </p:ext>
            </p:extLst>
          </p:nvPr>
        </p:nvGraphicFramePr>
        <p:xfrm>
          <a:off x="990600" y="5715000"/>
          <a:ext cx="1661961" cy="40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7" name="Equation" r:id="rId17" imgW="825500" imgH="203200" progId="Equation.3">
                  <p:embed/>
                </p:oleObj>
              </mc:Choice>
              <mc:Fallback>
                <p:oleObj name="Equation" r:id="rId17" imgW="825500" imgH="20320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5000"/>
                        <a:ext cx="1661961" cy="40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92892"/>
              </p:ext>
            </p:extLst>
          </p:nvPr>
        </p:nvGraphicFramePr>
        <p:xfrm>
          <a:off x="2778125" y="5638800"/>
          <a:ext cx="2817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8" name="Equation" r:id="rId19" imgW="863280" imgH="228600" progId="Equation.3">
                  <p:embed/>
                </p:oleObj>
              </mc:Choice>
              <mc:Fallback>
                <p:oleObj name="Equation" r:id="rId19" imgW="863280" imgH="228600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638800"/>
                        <a:ext cx="28178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11946"/>
              </p:ext>
            </p:extLst>
          </p:nvPr>
        </p:nvGraphicFramePr>
        <p:xfrm>
          <a:off x="381000" y="6196017"/>
          <a:ext cx="2286000" cy="50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9" name="Equation" r:id="rId21" imgW="1155700" imgH="254000" progId="Equation.3">
                  <p:embed/>
                </p:oleObj>
              </mc:Choice>
              <mc:Fallback>
                <p:oleObj name="Equation" r:id="rId21" imgW="1155700" imgH="254000" progId="Equation.3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196017"/>
                        <a:ext cx="2286000" cy="509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48773"/>
              </p:ext>
            </p:extLst>
          </p:nvPr>
        </p:nvGraphicFramePr>
        <p:xfrm>
          <a:off x="3048000" y="6307361"/>
          <a:ext cx="2979737" cy="47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0" name="Equation" r:id="rId23" imgW="1256755" imgH="203112" progId="Equation.3">
                  <p:embed/>
                </p:oleObj>
              </mc:Choice>
              <mc:Fallback>
                <p:oleObj name="Equation" r:id="rId23" imgW="1256755" imgH="203112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307361"/>
                        <a:ext cx="2979737" cy="474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127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278399"/>
              </p:ext>
            </p:extLst>
          </p:nvPr>
        </p:nvGraphicFramePr>
        <p:xfrm>
          <a:off x="5029200" y="527050"/>
          <a:ext cx="24844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5" name="Equation" r:id="rId3" imgW="1066680" imgH="203040" progId="Equation.3">
                  <p:embed/>
                </p:oleObj>
              </mc:Choice>
              <mc:Fallback>
                <p:oleObj name="Equation" r:id="rId3" imgW="1066680" imgH="20304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7050"/>
                        <a:ext cx="24844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880702"/>
              </p:ext>
            </p:extLst>
          </p:nvPr>
        </p:nvGraphicFramePr>
        <p:xfrm>
          <a:off x="541505" y="1143000"/>
          <a:ext cx="3878095" cy="118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6" name="Equation" r:id="rId5" imgW="2146300" imgH="660400" progId="Equation.3">
                  <p:embed/>
                </p:oleObj>
              </mc:Choice>
              <mc:Fallback>
                <p:oleObj name="Equation" r:id="rId5" imgW="2146300" imgH="66040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5" y="1143000"/>
                        <a:ext cx="3878095" cy="1189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82857"/>
              </p:ext>
            </p:extLst>
          </p:nvPr>
        </p:nvGraphicFramePr>
        <p:xfrm>
          <a:off x="4343400" y="1447800"/>
          <a:ext cx="2204585" cy="35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7" name="Equation" r:id="rId7" imgW="1117115" imgH="177723" progId="Equation.3">
                  <p:embed/>
                </p:oleObj>
              </mc:Choice>
              <mc:Fallback>
                <p:oleObj name="Equation" r:id="rId7" imgW="1117115" imgH="177723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204585" cy="358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29231"/>
              </p:ext>
            </p:extLst>
          </p:nvPr>
        </p:nvGraphicFramePr>
        <p:xfrm>
          <a:off x="242094" y="2558982"/>
          <a:ext cx="1454239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8" name="Equation" r:id="rId9" imgW="621760" imgH="177646" progId="Equation.3">
                  <p:embed/>
                </p:oleObj>
              </mc:Choice>
              <mc:Fallback>
                <p:oleObj name="Equation" r:id="rId9" imgW="621760" imgH="177646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4" y="2558982"/>
                        <a:ext cx="1454239" cy="425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70232"/>
              </p:ext>
            </p:extLst>
          </p:nvPr>
        </p:nvGraphicFramePr>
        <p:xfrm>
          <a:off x="1828800" y="2306639"/>
          <a:ext cx="2276867" cy="80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9" name="Equation" r:id="rId11" imgW="1104900" imgH="393700" progId="Equation.3">
                  <p:embed/>
                </p:oleObj>
              </mc:Choice>
              <mc:Fallback>
                <p:oleObj name="Equation" r:id="rId11" imgW="1104900" imgH="39370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06639"/>
                        <a:ext cx="2276867" cy="804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94804"/>
              </p:ext>
            </p:extLst>
          </p:nvPr>
        </p:nvGraphicFramePr>
        <p:xfrm>
          <a:off x="4492626" y="2286000"/>
          <a:ext cx="3272386" cy="882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0" name="Equation" r:id="rId13" imgW="1447172" imgH="393529" progId="Equation.3">
                  <p:embed/>
                </p:oleObj>
              </mc:Choice>
              <mc:Fallback>
                <p:oleObj name="Equation" r:id="rId13" imgW="1447172" imgH="393529" progId="Equation.3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6" y="2286000"/>
                        <a:ext cx="3272386" cy="882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21007"/>
              </p:ext>
            </p:extLst>
          </p:nvPr>
        </p:nvGraphicFramePr>
        <p:xfrm>
          <a:off x="762000" y="3124200"/>
          <a:ext cx="3048000" cy="82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1" name="Equation" r:id="rId15" imgW="1447172" imgH="393529" progId="Equation.3">
                  <p:embed/>
                </p:oleObj>
              </mc:Choice>
              <mc:Fallback>
                <p:oleObj name="Equation" r:id="rId15" imgW="1447172" imgH="393529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3048000" cy="8216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23230"/>
              </p:ext>
            </p:extLst>
          </p:nvPr>
        </p:nvGraphicFramePr>
        <p:xfrm>
          <a:off x="4114800" y="3147060"/>
          <a:ext cx="3962400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" name="Equation" r:id="rId17" imgW="1905000" imgH="431800" progId="Equation.3">
                  <p:embed/>
                </p:oleObj>
              </mc:Choice>
              <mc:Fallback>
                <p:oleObj name="Equation" r:id="rId17" imgW="1905000" imgH="431800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47060"/>
                        <a:ext cx="3962400" cy="891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73659"/>
              </p:ext>
            </p:extLst>
          </p:nvPr>
        </p:nvGraphicFramePr>
        <p:xfrm>
          <a:off x="685800" y="4032250"/>
          <a:ext cx="4038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" name="Equation" r:id="rId19" imgW="1866090" imgH="393529" progId="Equation.3">
                  <p:embed/>
                </p:oleObj>
              </mc:Choice>
              <mc:Fallback>
                <p:oleObj name="Equation" r:id="rId19" imgW="1866090" imgH="393529" progId="Equation.3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2250"/>
                        <a:ext cx="40386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40"/>
          <p:cNvSpPr>
            <a:spLocks noChangeArrowheads="1"/>
          </p:cNvSpPr>
          <p:nvPr/>
        </p:nvSpPr>
        <p:spPr bwMode="auto">
          <a:xfrm>
            <a:off x="0" y="-3549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0" name="Rectangle 41"/>
          <p:cNvSpPr>
            <a:spLocks noChangeArrowheads="1"/>
          </p:cNvSpPr>
          <p:nvPr/>
        </p:nvSpPr>
        <p:spPr bwMode="auto">
          <a:xfrm>
            <a:off x="0" y="-334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1" name="Rectangle 42"/>
          <p:cNvSpPr>
            <a:spLocks noChangeArrowheads="1"/>
          </p:cNvSpPr>
          <p:nvPr/>
        </p:nvSpPr>
        <p:spPr bwMode="auto">
          <a:xfrm>
            <a:off x="0" y="-269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2" name="Rectangle 43"/>
          <p:cNvSpPr>
            <a:spLocks noChangeArrowheads="1"/>
          </p:cNvSpPr>
          <p:nvPr/>
        </p:nvSpPr>
        <p:spPr bwMode="auto">
          <a:xfrm>
            <a:off x="0" y="-2511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3" name="Rectangle 44"/>
          <p:cNvSpPr>
            <a:spLocks noChangeArrowheads="1"/>
          </p:cNvSpPr>
          <p:nvPr/>
        </p:nvSpPr>
        <p:spPr bwMode="auto">
          <a:xfrm>
            <a:off x="0" y="-2330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4" name="Rectangle 45"/>
          <p:cNvSpPr>
            <a:spLocks noChangeArrowheads="1"/>
          </p:cNvSpPr>
          <p:nvPr/>
        </p:nvSpPr>
        <p:spPr bwMode="auto">
          <a:xfrm>
            <a:off x="0" y="-1939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5" name="Rectangle 46"/>
          <p:cNvSpPr>
            <a:spLocks noChangeArrowheads="1"/>
          </p:cNvSpPr>
          <p:nvPr/>
        </p:nvSpPr>
        <p:spPr bwMode="auto">
          <a:xfrm>
            <a:off x="0" y="-154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6" name="Rectangle 47"/>
          <p:cNvSpPr>
            <a:spLocks noChangeArrowheads="1"/>
          </p:cNvSpPr>
          <p:nvPr/>
        </p:nvSpPr>
        <p:spPr bwMode="auto">
          <a:xfrm>
            <a:off x="0" y="-115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7" name="Rectangle 48"/>
          <p:cNvSpPr>
            <a:spLocks noChangeArrowheads="1"/>
          </p:cNvSpPr>
          <p:nvPr/>
        </p:nvSpPr>
        <p:spPr bwMode="auto">
          <a:xfrm>
            <a:off x="0" y="-73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8" name="Rectangle 49"/>
          <p:cNvSpPr>
            <a:spLocks noChangeArrowheads="1"/>
          </p:cNvSpPr>
          <p:nvPr/>
        </p:nvSpPr>
        <p:spPr bwMode="auto">
          <a:xfrm>
            <a:off x="0" y="-339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9" name="Rectangle 50"/>
          <p:cNvSpPr>
            <a:spLocks noChangeArrowheads="1"/>
          </p:cNvSpPr>
          <p:nvPr/>
        </p:nvSpPr>
        <p:spPr bwMode="auto">
          <a:xfrm>
            <a:off x="0" y="8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0" name="Rectangle 51"/>
          <p:cNvSpPr>
            <a:spLocks noChangeArrowheads="1"/>
          </p:cNvSpPr>
          <p:nvPr/>
        </p:nvSpPr>
        <p:spPr bwMode="auto">
          <a:xfrm>
            <a:off x="0" y="479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1" name="Rectangle 52"/>
          <p:cNvSpPr>
            <a:spLocks noChangeArrowheads="1"/>
          </p:cNvSpPr>
          <p:nvPr/>
        </p:nvSpPr>
        <p:spPr bwMode="auto">
          <a:xfrm>
            <a:off x="0" y="908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2" name="Rectangle 55"/>
          <p:cNvSpPr>
            <a:spLocks noChangeArrowheads="1"/>
          </p:cNvSpPr>
          <p:nvPr/>
        </p:nvSpPr>
        <p:spPr bwMode="auto">
          <a:xfrm>
            <a:off x="0" y="1917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3" name="Rectangle 56"/>
          <p:cNvSpPr>
            <a:spLocks noChangeArrowheads="1"/>
          </p:cNvSpPr>
          <p:nvPr/>
        </p:nvSpPr>
        <p:spPr bwMode="auto">
          <a:xfrm>
            <a:off x="0" y="2846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4" name="Rectangle 57"/>
          <p:cNvSpPr>
            <a:spLocks noChangeArrowheads="1"/>
          </p:cNvSpPr>
          <p:nvPr/>
        </p:nvSpPr>
        <p:spPr bwMode="auto">
          <a:xfrm>
            <a:off x="0" y="326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5" name="Rectangle 58"/>
          <p:cNvSpPr>
            <a:spLocks noChangeArrowheads="1"/>
          </p:cNvSpPr>
          <p:nvPr/>
        </p:nvSpPr>
        <p:spPr bwMode="auto">
          <a:xfrm>
            <a:off x="0" y="3684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6" name="Rectangle 59"/>
          <p:cNvSpPr>
            <a:spLocks noChangeArrowheads="1"/>
          </p:cNvSpPr>
          <p:nvPr/>
        </p:nvSpPr>
        <p:spPr bwMode="auto">
          <a:xfrm>
            <a:off x="0" y="3838408"/>
            <a:ext cx="484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200">
                <a:cs typeface="Times New Roman" panose="02020603050405020304" pitchFamily="18" charset="0"/>
              </a:rPr>
              <a:t>       </a:t>
            </a:r>
            <a:endParaRPr lang="en-GB"/>
          </a:p>
        </p:txBody>
      </p:sp>
      <p:sp>
        <p:nvSpPr>
          <p:cNvPr id="17437" name="Rectangle 60"/>
          <p:cNvSpPr>
            <a:spLocks noChangeArrowheads="1"/>
          </p:cNvSpPr>
          <p:nvPr/>
        </p:nvSpPr>
        <p:spPr bwMode="auto">
          <a:xfrm>
            <a:off x="179388" y="455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" name="Rectangle 62"/>
          <p:cNvSpPr>
            <a:spLocks noChangeArrowheads="1"/>
          </p:cNvSpPr>
          <p:nvPr/>
        </p:nvSpPr>
        <p:spPr bwMode="auto">
          <a:xfrm>
            <a:off x="0" y="519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9" name="Rectangle 64"/>
          <p:cNvSpPr>
            <a:spLocks noChangeArrowheads="1"/>
          </p:cNvSpPr>
          <p:nvPr/>
        </p:nvSpPr>
        <p:spPr bwMode="auto">
          <a:xfrm>
            <a:off x="0" y="657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0" name="Rectangle 65"/>
          <p:cNvSpPr>
            <a:spLocks noChangeArrowheads="1"/>
          </p:cNvSpPr>
          <p:nvPr/>
        </p:nvSpPr>
        <p:spPr bwMode="auto">
          <a:xfrm>
            <a:off x="0" y="696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1" name="Rectangle 66"/>
          <p:cNvSpPr>
            <a:spLocks noChangeArrowheads="1"/>
          </p:cNvSpPr>
          <p:nvPr/>
        </p:nvSpPr>
        <p:spPr bwMode="auto">
          <a:xfrm>
            <a:off x="0" y="7351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2" name="Rectangle 67"/>
          <p:cNvSpPr>
            <a:spLocks noChangeArrowheads="1"/>
          </p:cNvSpPr>
          <p:nvPr/>
        </p:nvSpPr>
        <p:spPr bwMode="auto">
          <a:xfrm>
            <a:off x="0" y="774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3" name="Rectangle 68"/>
          <p:cNvSpPr>
            <a:spLocks noChangeArrowheads="1"/>
          </p:cNvSpPr>
          <p:nvPr/>
        </p:nvSpPr>
        <p:spPr bwMode="auto">
          <a:xfrm>
            <a:off x="0" y="798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4" name="Rectangle 69"/>
          <p:cNvSpPr>
            <a:spLocks noChangeArrowheads="1"/>
          </p:cNvSpPr>
          <p:nvPr/>
        </p:nvSpPr>
        <p:spPr bwMode="auto">
          <a:xfrm>
            <a:off x="0" y="816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5" name="Rectangle 70"/>
          <p:cNvSpPr>
            <a:spLocks noChangeArrowheads="1"/>
          </p:cNvSpPr>
          <p:nvPr/>
        </p:nvSpPr>
        <p:spPr bwMode="auto">
          <a:xfrm>
            <a:off x="0" y="8551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6" name="Rectangle 71"/>
          <p:cNvSpPr>
            <a:spLocks noChangeArrowheads="1"/>
          </p:cNvSpPr>
          <p:nvPr/>
        </p:nvSpPr>
        <p:spPr bwMode="auto">
          <a:xfrm>
            <a:off x="0" y="8942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7" name="Rectangle 72"/>
          <p:cNvSpPr>
            <a:spLocks noChangeArrowheads="1"/>
          </p:cNvSpPr>
          <p:nvPr/>
        </p:nvSpPr>
        <p:spPr bwMode="auto">
          <a:xfrm>
            <a:off x="0" y="9180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8" name="Rectangle 73"/>
          <p:cNvSpPr>
            <a:spLocks noChangeArrowheads="1"/>
          </p:cNvSpPr>
          <p:nvPr/>
        </p:nvSpPr>
        <p:spPr bwMode="auto">
          <a:xfrm>
            <a:off x="0" y="941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49" name="Rectangle 74"/>
          <p:cNvSpPr>
            <a:spLocks noChangeArrowheads="1"/>
          </p:cNvSpPr>
          <p:nvPr/>
        </p:nvSpPr>
        <p:spPr bwMode="auto">
          <a:xfrm>
            <a:off x="0" y="9599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50" name="Rectangle 75"/>
          <p:cNvSpPr>
            <a:spLocks noChangeArrowheads="1"/>
          </p:cNvSpPr>
          <p:nvPr/>
        </p:nvSpPr>
        <p:spPr bwMode="auto">
          <a:xfrm>
            <a:off x="0" y="981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51" name="Rectangle 76"/>
          <p:cNvSpPr>
            <a:spLocks noChangeArrowheads="1"/>
          </p:cNvSpPr>
          <p:nvPr/>
        </p:nvSpPr>
        <p:spPr bwMode="auto">
          <a:xfrm>
            <a:off x="0" y="10209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619"/>
              </p:ext>
            </p:extLst>
          </p:nvPr>
        </p:nvGraphicFramePr>
        <p:xfrm>
          <a:off x="457200" y="4930099"/>
          <a:ext cx="7162800" cy="86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4" name="Equation" r:id="rId21" imgW="3251200" imgH="393700" progId="Equation.3">
                  <p:embed/>
                </p:oleObj>
              </mc:Choice>
              <mc:Fallback>
                <p:oleObj name="Equation" r:id="rId21" imgW="3251200" imgH="393700" progId="Equation.3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30099"/>
                        <a:ext cx="7162800" cy="861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11613"/>
              </p:ext>
            </p:extLst>
          </p:nvPr>
        </p:nvGraphicFramePr>
        <p:xfrm>
          <a:off x="762000" y="5765969"/>
          <a:ext cx="5934075" cy="93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5" name="Equation" r:id="rId23" imgW="2705100" imgH="431800" progId="Equation.3">
                  <p:embed/>
                </p:oleObj>
              </mc:Choice>
              <mc:Fallback>
                <p:oleObj name="Equation" r:id="rId23" imgW="2705100" imgH="43180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65969"/>
                        <a:ext cx="5934075" cy="9396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18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13182"/>
              </p:ext>
            </p:extLst>
          </p:nvPr>
        </p:nvGraphicFramePr>
        <p:xfrm>
          <a:off x="5791200" y="1456940"/>
          <a:ext cx="2638425" cy="36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1" name="Equation" r:id="rId3" imgW="1625600" imgH="228600" progId="Equation.3">
                  <p:embed/>
                </p:oleObj>
              </mc:Choice>
              <mc:Fallback>
                <p:oleObj name="Equation" r:id="rId3" imgW="1625600" imgH="22860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456940"/>
                        <a:ext cx="2638425" cy="36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827592"/>
              </p:ext>
            </p:extLst>
          </p:nvPr>
        </p:nvGraphicFramePr>
        <p:xfrm>
          <a:off x="381000" y="1066800"/>
          <a:ext cx="5181600" cy="89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2" name="Equation" r:id="rId5" imgW="2476500" imgH="431800" progId="Equation.3">
                  <p:embed/>
                </p:oleObj>
              </mc:Choice>
              <mc:Fallback>
                <p:oleObj name="Equation" r:id="rId5" imgW="2476500" imgH="43180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5181600" cy="897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564866"/>
              </p:ext>
            </p:extLst>
          </p:nvPr>
        </p:nvGraphicFramePr>
        <p:xfrm>
          <a:off x="327025" y="1905000"/>
          <a:ext cx="2797175" cy="157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3" name="Equation" r:id="rId7" imgW="1435100" imgH="812800" progId="Equation.3">
                  <p:embed/>
                </p:oleObj>
              </mc:Choice>
              <mc:Fallback>
                <p:oleObj name="Equation" r:id="rId7" imgW="1435100" imgH="81280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905000"/>
                        <a:ext cx="2797175" cy="1574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287538"/>
              </p:ext>
            </p:extLst>
          </p:nvPr>
        </p:nvGraphicFramePr>
        <p:xfrm>
          <a:off x="3352800" y="2133600"/>
          <a:ext cx="4043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4" name="Equation" r:id="rId9" imgW="1739900" imgH="419100" progId="Equation.3">
                  <p:embed/>
                </p:oleObj>
              </mc:Choice>
              <mc:Fallback>
                <p:oleObj name="Equation" r:id="rId9" imgW="1739900" imgH="41910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40433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340702"/>
              </p:ext>
            </p:extLst>
          </p:nvPr>
        </p:nvGraphicFramePr>
        <p:xfrm>
          <a:off x="228600" y="3505200"/>
          <a:ext cx="3741738" cy="920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5" name="Equation" r:id="rId11" imgW="1701800" imgH="419100" progId="Equation.3">
                  <p:embed/>
                </p:oleObj>
              </mc:Choice>
              <mc:Fallback>
                <p:oleObj name="Equation" r:id="rId11" imgW="1701800" imgH="4191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05200"/>
                        <a:ext cx="3741738" cy="920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870496"/>
              </p:ext>
            </p:extLst>
          </p:nvPr>
        </p:nvGraphicFramePr>
        <p:xfrm>
          <a:off x="4191000" y="3429000"/>
          <a:ext cx="37242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6" name="Equation" r:id="rId13" imgW="1574800" imgH="419100" progId="Equation.3">
                  <p:embed/>
                </p:oleObj>
              </mc:Choice>
              <mc:Fallback>
                <p:oleObj name="Equation" r:id="rId13" imgW="1574800" imgH="41910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7242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54140"/>
              </p:ext>
            </p:extLst>
          </p:nvPr>
        </p:nvGraphicFramePr>
        <p:xfrm>
          <a:off x="152400" y="4460240"/>
          <a:ext cx="3886200" cy="88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7" name="Equation" r:id="rId15" imgW="1726451" imgH="393529" progId="Equation.3">
                  <p:embed/>
                </p:oleObj>
              </mc:Choice>
              <mc:Fallback>
                <p:oleObj name="Equation" r:id="rId15" imgW="1726451" imgH="393529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60240"/>
                        <a:ext cx="3886200" cy="880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51078"/>
              </p:ext>
            </p:extLst>
          </p:nvPr>
        </p:nvGraphicFramePr>
        <p:xfrm>
          <a:off x="4154487" y="4495800"/>
          <a:ext cx="4608513" cy="78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8" name="Equation" r:id="rId17" imgW="2171765" imgH="513929" progId="Equation.3">
                  <p:embed/>
                </p:oleObj>
              </mc:Choice>
              <mc:Fallback>
                <p:oleObj name="Equation" r:id="rId17" imgW="2171765" imgH="513929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7" y="4495800"/>
                        <a:ext cx="4608513" cy="785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31122"/>
              </p:ext>
            </p:extLst>
          </p:nvPr>
        </p:nvGraphicFramePr>
        <p:xfrm>
          <a:off x="4433888" y="5440363"/>
          <a:ext cx="31607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9" name="Equation" r:id="rId19" imgW="1536480" imgH="393480" progId="Equation.3">
                  <p:embed/>
                </p:oleObj>
              </mc:Choice>
              <mc:Fallback>
                <p:oleObj name="Equation" r:id="rId19" imgW="1536480" imgH="39348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5440363"/>
                        <a:ext cx="316071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17543"/>
              </p:ext>
            </p:extLst>
          </p:nvPr>
        </p:nvGraphicFramePr>
        <p:xfrm>
          <a:off x="152400" y="5410200"/>
          <a:ext cx="3990975" cy="79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0" name="Equation" r:id="rId21" imgW="1955800" imgH="393700" progId="Equation.3">
                  <p:embed/>
                </p:oleObj>
              </mc:Choice>
              <mc:Fallback>
                <p:oleObj name="Equation" r:id="rId21" imgW="1955800" imgH="39370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410200"/>
                        <a:ext cx="3990975" cy="79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47960"/>
              </p:ext>
            </p:extLst>
          </p:nvPr>
        </p:nvGraphicFramePr>
        <p:xfrm>
          <a:off x="2895600" y="6385211"/>
          <a:ext cx="2139950" cy="46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1" name="Equation" r:id="rId23" imgW="926698" imgH="203112" progId="Equation.3">
                  <p:embed/>
                </p:oleObj>
              </mc:Choice>
              <mc:Fallback>
                <p:oleObj name="Equation" r:id="rId23" imgW="926698" imgH="203112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385211"/>
                        <a:ext cx="2139950" cy="460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71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05800" cy="5334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R</a:t>
            </a:r>
            <a:r>
              <a:rPr lang="th-TH" dirty="0"/>
              <a:t>ecurrence</a:t>
            </a:r>
            <a:r>
              <a:rPr lang="en-US" dirty="0"/>
              <a:t>s are used to represent the runtime of a recursive function</a:t>
            </a:r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r>
              <a:rPr lang="en-US" altLang="en-US" dirty="0"/>
              <a:t>Cost of a recursive algorithm is equal to the cost of non-recursive part plus the recursive call on smaller input size.</a:t>
            </a:r>
          </a:p>
          <a:p>
            <a:endParaRPr lang="en-US" altLang="en-US" dirty="0"/>
          </a:p>
          <a:p>
            <a:pPr marL="114300" indent="0">
              <a:buNone/>
            </a:pPr>
            <a:r>
              <a:rPr lang="en-US" altLang="en-US" dirty="0"/>
              <a:t>We will be spending time looking at recurrences of the form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000" dirty="0"/>
              <a:t>a is the number of times a function calls itself</a:t>
            </a:r>
          </a:p>
          <a:p>
            <a:r>
              <a:rPr lang="en-US" altLang="en-US" sz="2000" dirty="0"/>
              <a:t>b is the factor by which the input size is reduced</a:t>
            </a:r>
          </a:p>
          <a:p>
            <a:r>
              <a:rPr lang="en-US" altLang="en-US" sz="2000" dirty="0"/>
              <a:t>f(n) is the runtime of each function usually expressed in terms of </a:t>
            </a:r>
            <a:r>
              <a:rPr lang="en-US" altLang="en-US" sz="2000" b="1" dirty="0">
                <a:sym typeface="Symbol" pitchFamily="18" charset="2"/>
              </a:rPr>
              <a:t></a:t>
            </a:r>
            <a:r>
              <a:rPr lang="en-US" altLang="en-US" sz="2000" dirty="0"/>
              <a:t>.  </a:t>
            </a:r>
            <a:endParaRPr lang="en-US" alt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4037"/>
            <a:ext cx="8229600" cy="436563"/>
          </a:xfrm>
        </p:spPr>
        <p:txBody>
          <a:bodyPr/>
          <a:lstStyle/>
          <a:p>
            <a:r>
              <a:rPr lang="en-US" sz="4000" dirty="0"/>
              <a:t>Mathematical Recurrences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810313"/>
              </p:ext>
            </p:extLst>
          </p:nvPr>
        </p:nvGraphicFramePr>
        <p:xfrm>
          <a:off x="2438400" y="3886200"/>
          <a:ext cx="27527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7" name="Equation" r:id="rId4" imgW="1358640" imgH="431640" progId="Equation.3">
                  <p:embed/>
                </p:oleObj>
              </mc:Choice>
              <mc:Fallback>
                <p:oleObj name="Equation" r:id="rId4" imgW="135864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27527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1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64549451"/>
              </p:ext>
            </p:extLst>
          </p:nvPr>
        </p:nvGraphicFramePr>
        <p:xfrm>
          <a:off x="457201" y="1143001"/>
          <a:ext cx="4724399" cy="132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5" name="Equation" r:id="rId3" imgW="2349500" imgH="660400" progId="Equation.3">
                  <p:embed/>
                </p:oleObj>
              </mc:Choice>
              <mc:Fallback>
                <p:oleObj name="Equation" r:id="rId3" imgW="2349500" imgH="660400" progId="Equation.3">
                  <p:embed/>
                  <p:pic>
                    <p:nvPicPr>
                      <p:cNvPr id="0" name="Picture 1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1143001"/>
                        <a:ext cx="4724399" cy="1328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77392632"/>
              </p:ext>
            </p:extLst>
          </p:nvPr>
        </p:nvGraphicFramePr>
        <p:xfrm>
          <a:off x="1981200" y="2438400"/>
          <a:ext cx="3410407" cy="86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6" name="Equation" r:id="rId5" imgW="1548728" imgH="393529" progId="Equation.3">
                  <p:embed/>
                </p:oleObj>
              </mc:Choice>
              <mc:Fallback>
                <p:oleObj name="Equation" r:id="rId5" imgW="1548728" imgH="393529" progId="Equation.3">
                  <p:embed/>
                  <p:pic>
                    <p:nvPicPr>
                      <p:cNvPr id="0" name="Picture 18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3410407" cy="86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767263" y="498951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2620"/>
              </p:ext>
            </p:extLst>
          </p:nvPr>
        </p:nvGraphicFramePr>
        <p:xfrm>
          <a:off x="1981200" y="3310352"/>
          <a:ext cx="3619501" cy="80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7" name="Equation" r:id="rId7" imgW="1815312" imgH="393529" progId="Equation.3">
                  <p:embed/>
                </p:oleObj>
              </mc:Choice>
              <mc:Fallback>
                <p:oleObj name="Equation" r:id="rId7" imgW="1815312" imgH="393529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10352"/>
                        <a:ext cx="3619501" cy="804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143B-99B6-4B27-B043-E574855ABF90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87480"/>
              </p:ext>
            </p:extLst>
          </p:nvPr>
        </p:nvGraphicFramePr>
        <p:xfrm>
          <a:off x="4916488" y="527050"/>
          <a:ext cx="3313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8" name="Equation" r:id="rId9" imgW="1422360" imgH="203040" progId="Equation.3">
                  <p:embed/>
                </p:oleObj>
              </mc:Choice>
              <mc:Fallback>
                <p:oleObj name="Equation" r:id="rId9" imgW="1422360" imgH="20304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527050"/>
                        <a:ext cx="33131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31418"/>
              </p:ext>
            </p:extLst>
          </p:nvPr>
        </p:nvGraphicFramePr>
        <p:xfrm>
          <a:off x="381000" y="2613094"/>
          <a:ext cx="1377950" cy="403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9" name="Equation" r:id="rId11" imgW="621760" imgH="177646" progId="Equation.3">
                  <p:embed/>
                </p:oleObj>
              </mc:Choice>
              <mc:Fallback>
                <p:oleObj name="Equation" r:id="rId11" imgW="621760" imgH="177646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13094"/>
                        <a:ext cx="1377950" cy="403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18524446"/>
              </p:ext>
            </p:extLst>
          </p:nvPr>
        </p:nvGraphicFramePr>
        <p:xfrm>
          <a:off x="6248400" y="5257800"/>
          <a:ext cx="13081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0" name="Equation" r:id="rId13" imgW="621760" imgH="177646" progId="Equation.3">
                  <p:embed/>
                </p:oleObj>
              </mc:Choice>
              <mc:Fallback>
                <p:oleObj name="Equation" r:id="rId13" imgW="621760" imgH="177646" progId="Equation.3">
                  <p:embed/>
                  <p:pic>
                    <p:nvPicPr>
                      <p:cNvPr id="0" name="Picture 1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57800"/>
                        <a:ext cx="13081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3226308"/>
              </p:ext>
            </p:extLst>
          </p:nvPr>
        </p:nvGraphicFramePr>
        <p:xfrm>
          <a:off x="1981200" y="5943600"/>
          <a:ext cx="4114800" cy="77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1" name="Equation" r:id="rId15" imgW="2082800" imgH="393700" progId="Equation.3">
                  <p:embed/>
                </p:oleObj>
              </mc:Choice>
              <mc:Fallback>
                <p:oleObj name="Equation" r:id="rId15" imgW="2082800" imgH="393700" progId="Equation.3">
                  <p:embed/>
                  <p:pic>
                    <p:nvPicPr>
                      <p:cNvPr id="0" name="Picture 1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4114800" cy="77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776627"/>
              </p:ext>
            </p:extLst>
          </p:nvPr>
        </p:nvGraphicFramePr>
        <p:xfrm>
          <a:off x="2017713" y="5105400"/>
          <a:ext cx="3773487" cy="76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2" name="Equation" r:id="rId17" imgW="1955800" imgH="393700" progId="Equation.3">
                  <p:embed/>
                </p:oleObj>
              </mc:Choice>
              <mc:Fallback>
                <p:oleObj name="Equation" r:id="rId17" imgW="1955800" imgH="393700" progId="Equation.3">
                  <p:embed/>
                  <p:pic>
                    <p:nvPicPr>
                      <p:cNvPr id="0" name="Picture 1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105400"/>
                        <a:ext cx="3773487" cy="760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6899769"/>
              </p:ext>
            </p:extLst>
          </p:nvPr>
        </p:nvGraphicFramePr>
        <p:xfrm>
          <a:off x="1981200" y="4191000"/>
          <a:ext cx="3992563" cy="80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3" name="Equation" r:id="rId19" imgW="1955800" imgH="393700" progId="Equation.3">
                  <p:embed/>
                </p:oleObj>
              </mc:Choice>
              <mc:Fallback>
                <p:oleObj name="Equation" r:id="rId19" imgW="1955800" imgH="393700" progId="Equation.3">
                  <p:embed/>
                  <p:pic>
                    <p:nvPicPr>
                      <p:cNvPr id="0" name="Picture 1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3992563" cy="802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507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468313" y="1484313"/>
            <a:ext cx="83518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48291"/>
              </p:ext>
            </p:extLst>
          </p:nvPr>
        </p:nvGraphicFramePr>
        <p:xfrm>
          <a:off x="443009" y="1066800"/>
          <a:ext cx="5348191" cy="69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3" name="Equation" r:id="rId3" imgW="2946400" imgH="393700" progId="Equation.3">
                  <p:embed/>
                </p:oleObj>
              </mc:Choice>
              <mc:Fallback>
                <p:oleObj name="Equation" r:id="rId3" imgW="2946400" imgH="3937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09" y="1066800"/>
                        <a:ext cx="5348191" cy="691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45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73191"/>
              </p:ext>
            </p:extLst>
          </p:nvPr>
        </p:nvGraphicFramePr>
        <p:xfrm>
          <a:off x="304800" y="1676400"/>
          <a:ext cx="8077200" cy="82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4" name="Equation" r:id="rId5" imgW="4076640" imgH="431640" progId="Equation.3">
                  <p:embed/>
                </p:oleObj>
              </mc:Choice>
              <mc:Fallback>
                <p:oleObj name="Equation" r:id="rId5" imgW="4076640" imgH="43164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077200" cy="827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45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22773"/>
              </p:ext>
            </p:extLst>
          </p:nvPr>
        </p:nvGraphicFramePr>
        <p:xfrm>
          <a:off x="381000" y="2667241"/>
          <a:ext cx="5787084" cy="68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5" name="Equation" r:id="rId7" imgW="3238500" imgH="393700" progId="Equation.3">
                  <p:embed/>
                </p:oleObj>
              </mc:Choice>
              <mc:Fallback>
                <p:oleObj name="Equation" r:id="rId7" imgW="3238500" imgH="3937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241"/>
                        <a:ext cx="5787084" cy="685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95832"/>
              </p:ext>
            </p:extLst>
          </p:nvPr>
        </p:nvGraphicFramePr>
        <p:xfrm>
          <a:off x="457200" y="3260635"/>
          <a:ext cx="6858000" cy="85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6" name="Equation" r:id="rId9" imgW="2781300" imgH="431800" progId="Equation.3">
                  <p:embed/>
                </p:oleObj>
              </mc:Choice>
              <mc:Fallback>
                <p:oleObj name="Equation" r:id="rId9" imgW="2781300" imgH="4318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60635"/>
                        <a:ext cx="6858000" cy="854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C09-0EE0-4829-9090-1F0BC639B9B6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2218114"/>
              </p:ext>
            </p:extLst>
          </p:nvPr>
        </p:nvGraphicFramePr>
        <p:xfrm>
          <a:off x="1330396" y="5009910"/>
          <a:ext cx="4903716" cy="78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7" name="Equation" r:id="rId11" imgW="2476500" imgH="393700" progId="Equation.3">
                  <p:embed/>
                </p:oleObj>
              </mc:Choice>
              <mc:Fallback>
                <p:oleObj name="Equation" r:id="rId11" imgW="2476500" imgH="393700" progId="Equation.3">
                  <p:embed/>
                  <p:pic>
                    <p:nvPicPr>
                      <p:cNvPr id="0" name="Picture 1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96" y="5009910"/>
                        <a:ext cx="4903716" cy="781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35724320"/>
              </p:ext>
            </p:extLst>
          </p:nvPr>
        </p:nvGraphicFramePr>
        <p:xfrm>
          <a:off x="1295400" y="4114800"/>
          <a:ext cx="4953000" cy="807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8" name="Equation" r:id="rId13" imgW="2413000" imgH="393700" progId="Equation.3">
                  <p:embed/>
                </p:oleObj>
              </mc:Choice>
              <mc:Fallback>
                <p:oleObj name="Equation" r:id="rId13" imgW="2413000" imgH="393700" progId="Equation.3">
                  <p:embed/>
                  <p:pic>
                    <p:nvPicPr>
                      <p:cNvPr id="0" name="Picture 1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4953000" cy="807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72661"/>
              </p:ext>
            </p:extLst>
          </p:nvPr>
        </p:nvGraphicFramePr>
        <p:xfrm>
          <a:off x="838200" y="5943600"/>
          <a:ext cx="6934200" cy="81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9" name="Equation" r:id="rId15" imgW="3378200" imgH="431800" progId="Equation.3">
                  <p:embed/>
                </p:oleObj>
              </mc:Choice>
              <mc:Fallback>
                <p:oleObj name="Equation" r:id="rId15" imgW="3378200" imgH="4318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43600"/>
                        <a:ext cx="6934200" cy="81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78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9793401"/>
              </p:ext>
            </p:extLst>
          </p:nvPr>
        </p:nvGraphicFramePr>
        <p:xfrm>
          <a:off x="457200" y="1752600"/>
          <a:ext cx="6389688" cy="886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0" name="Equation" r:id="rId3" imgW="3111500" imgH="431800" progId="Equation.3">
                  <p:embed/>
                </p:oleObj>
              </mc:Choice>
              <mc:Fallback>
                <p:oleObj name="Equation" r:id="rId3" imgW="3111500" imgH="431800" progId="Equation.3">
                  <p:embed/>
                  <p:pic>
                    <p:nvPicPr>
                      <p:cNvPr id="0" name="Picture 2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6389688" cy="886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76885"/>
              </p:ext>
            </p:extLst>
          </p:nvPr>
        </p:nvGraphicFramePr>
        <p:xfrm>
          <a:off x="457200" y="1222514"/>
          <a:ext cx="5805487" cy="45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1" name="Equation" r:id="rId5" imgW="2921000" imgH="228600" progId="Equation.3">
                  <p:embed/>
                </p:oleObj>
              </mc:Choice>
              <mc:Fallback>
                <p:oleObj name="Equation" r:id="rId5" imgW="2921000" imgH="228600" progId="Equation.3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22514"/>
                        <a:ext cx="5805487" cy="453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6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1424"/>
              </p:ext>
            </p:extLst>
          </p:nvPr>
        </p:nvGraphicFramePr>
        <p:xfrm>
          <a:off x="464197" y="2706990"/>
          <a:ext cx="4336403" cy="140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2" name="Equation" r:id="rId7" imgW="2159000" imgH="812800" progId="Equation.3">
                  <p:embed/>
                </p:oleObj>
              </mc:Choice>
              <mc:Fallback>
                <p:oleObj name="Equation" r:id="rId7" imgW="2159000" imgH="812800" progId="Equation.3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97" y="2706990"/>
                        <a:ext cx="4336403" cy="1407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634" name="Object 1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4898420"/>
              </p:ext>
            </p:extLst>
          </p:nvPr>
        </p:nvGraphicFramePr>
        <p:xfrm>
          <a:off x="4572000" y="2879719"/>
          <a:ext cx="3481123" cy="86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3" name="Equation" r:id="rId9" imgW="1676400" imgH="419100" progId="Equation.3">
                  <p:embed/>
                </p:oleObj>
              </mc:Choice>
              <mc:Fallback>
                <p:oleObj name="Equation" r:id="rId9" imgW="1676400" imgH="419100" progId="Equation.3">
                  <p:embed/>
                  <p:pic>
                    <p:nvPicPr>
                      <p:cNvPr id="0" name="Picture 2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79719"/>
                        <a:ext cx="3481123" cy="869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8762"/>
            <a:ext cx="8229600" cy="960438"/>
          </a:xfrm>
        </p:spPr>
        <p:txBody>
          <a:bodyPr/>
          <a:lstStyle/>
          <a:p>
            <a:r>
              <a:rPr lang="en-US" sz="4000" dirty="0"/>
              <a:t>Substitution Method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16385"/>
              </p:ext>
            </p:extLst>
          </p:nvPr>
        </p:nvGraphicFramePr>
        <p:xfrm>
          <a:off x="381000" y="4311650"/>
          <a:ext cx="1549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4" name="Equation" r:id="rId11" imgW="863225" imgH="203112" progId="Equation.3">
                  <p:embed/>
                </p:oleObj>
              </mc:Choice>
              <mc:Fallback>
                <p:oleObj name="Equation" r:id="rId11" imgW="863225" imgH="203112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11650"/>
                        <a:ext cx="15494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995506"/>
              </p:ext>
            </p:extLst>
          </p:nvPr>
        </p:nvGraphicFramePr>
        <p:xfrm>
          <a:off x="2119312" y="4287838"/>
          <a:ext cx="16557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5" name="Equation" r:id="rId13" imgW="863225" imgH="228501" progId="Equation.3">
                  <p:embed/>
                </p:oleObj>
              </mc:Choice>
              <mc:Fallback>
                <p:oleObj name="Equation" r:id="rId13" imgW="863225" imgH="228501" progId="Equation.3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2" y="4287838"/>
                        <a:ext cx="165576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721362"/>
              </p:ext>
            </p:extLst>
          </p:nvPr>
        </p:nvGraphicFramePr>
        <p:xfrm>
          <a:off x="3948112" y="4298950"/>
          <a:ext cx="1614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6" name="Equation" r:id="rId15" imgW="863225" imgH="228501" progId="Equation.3">
                  <p:embed/>
                </p:oleObj>
              </mc:Choice>
              <mc:Fallback>
                <p:oleObj name="Equation" r:id="rId15" imgW="863225" imgH="228501" progId="Equation.3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2" y="4298950"/>
                        <a:ext cx="16144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95059"/>
              </p:ext>
            </p:extLst>
          </p:nvPr>
        </p:nvGraphicFramePr>
        <p:xfrm>
          <a:off x="5776912" y="4267200"/>
          <a:ext cx="13763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7" name="Equation" r:id="rId17" imgW="748975" imgH="203112" progId="Equation.3">
                  <p:embed/>
                </p:oleObj>
              </mc:Choice>
              <mc:Fallback>
                <p:oleObj name="Equation" r:id="rId17" imgW="748975" imgH="203112" progId="Equation.3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2" y="4267200"/>
                        <a:ext cx="1376363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4298"/>
              </p:ext>
            </p:extLst>
          </p:nvPr>
        </p:nvGraphicFramePr>
        <p:xfrm>
          <a:off x="5562600" y="4775200"/>
          <a:ext cx="2819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8" name="Equation" r:id="rId19" imgW="1473200" imgH="393700" progId="Equation.3">
                  <p:embed/>
                </p:oleObj>
              </mc:Choice>
              <mc:Fallback>
                <p:oleObj name="Equation" r:id="rId19" imgW="1473200" imgH="3937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75200"/>
                        <a:ext cx="2819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07553"/>
              </p:ext>
            </p:extLst>
          </p:nvPr>
        </p:nvGraphicFramePr>
        <p:xfrm>
          <a:off x="228600" y="4818063"/>
          <a:ext cx="2514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9" name="Equation" r:id="rId21" imgW="1524000" imgH="419100" progId="Equation.3">
                  <p:embed/>
                </p:oleObj>
              </mc:Choice>
              <mc:Fallback>
                <p:oleObj name="Equation" r:id="rId21" imgW="1524000" imgH="4191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18063"/>
                        <a:ext cx="251460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08784"/>
              </p:ext>
            </p:extLst>
          </p:nvPr>
        </p:nvGraphicFramePr>
        <p:xfrm>
          <a:off x="2895600" y="4800600"/>
          <a:ext cx="243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0" name="Equation" r:id="rId23" imgW="1409088" imgH="393529" progId="Equation.3">
                  <p:embed/>
                </p:oleObj>
              </mc:Choice>
              <mc:Fallback>
                <p:oleObj name="Equation" r:id="rId23" imgW="1409088" imgH="393529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2438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13694"/>
              </p:ext>
            </p:extLst>
          </p:nvPr>
        </p:nvGraphicFramePr>
        <p:xfrm>
          <a:off x="4267200" y="5637289"/>
          <a:ext cx="3429000" cy="76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1" name="Equation" r:id="rId25" imgW="1536033" imgH="393529" progId="Equation.3">
                  <p:embed/>
                </p:oleObj>
              </mc:Choice>
              <mc:Fallback>
                <p:oleObj name="Equation" r:id="rId25" imgW="1536033" imgH="393529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637289"/>
                        <a:ext cx="3429000" cy="763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33771"/>
              </p:ext>
            </p:extLst>
          </p:nvPr>
        </p:nvGraphicFramePr>
        <p:xfrm>
          <a:off x="304800" y="5638800"/>
          <a:ext cx="3760788" cy="81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2" name="Equation" r:id="rId27" imgW="1841500" imgH="393700" progId="Equation.3">
                  <p:embed/>
                </p:oleObj>
              </mc:Choice>
              <mc:Fallback>
                <p:oleObj name="Equation" r:id="rId27" imgW="1841500" imgH="39370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38800"/>
                        <a:ext cx="3760788" cy="815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884950"/>
              </p:ext>
            </p:extLst>
          </p:nvPr>
        </p:nvGraphicFramePr>
        <p:xfrm>
          <a:off x="3195638" y="6417865"/>
          <a:ext cx="2595562" cy="44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3" name="Equation" r:id="rId29" imgW="1346200" imgH="228600" progId="Equation.3">
                  <p:embed/>
                </p:oleObj>
              </mc:Choice>
              <mc:Fallback>
                <p:oleObj name="Equation" r:id="rId29" imgW="1346200" imgH="22860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6417865"/>
                        <a:ext cx="2595562" cy="440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895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360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4081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4424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4662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4900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513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0" y="107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4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902575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Although substitution method can provide a </a:t>
            </a: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sufficient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proof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that a solution to a recurrence is correct, sometimes difficult to give a </a:t>
            </a: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good guess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Draw a </a:t>
            </a:r>
            <a:r>
              <a:rPr lang="en-US" sz="24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recursion tree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straight forward way to devise a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good guess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 </a:t>
            </a:r>
            <a:r>
              <a:rPr lang="en-US" sz="24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recursion tree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nodes represent costs of a sub-problems in the set of recursive function invocations.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Sum up processing done at each level of the tree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Then sum all per-level costs to determine the total cost of all levels of the recursion.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Useful when recurrence describes running time of divide and conquer algorithms.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40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360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4081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4424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4662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4900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513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0" y="2286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200">
                <a:cs typeface="Times New Roman" panose="02020603050405020304" pitchFamily="18" charset="0"/>
              </a:rPr>
              <a:t> </a:t>
            </a:r>
            <a:endParaRPr lang="en-GB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0" y="107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66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15901" y="1295401"/>
            <a:ext cx="8013699" cy="501332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Using recursion tree to generate a good guess, we can often tolerate a small amount of sloppiness since we have to verify it later on.</a:t>
            </a:r>
          </a:p>
          <a:p>
            <a:pPr eaLnBrk="1" hangingPunct="1"/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If we are careful when drawing out a recursion tree and summing costs, then we can use a recursion tree as a direct proof of a solution to any recurrence of any problem.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301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7" name="Rectangle 18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9" name="Rectangle 20"/>
          <p:cNvSpPr>
            <a:spLocks noChangeArrowheads="1"/>
          </p:cNvSpPr>
          <p:nvPr/>
        </p:nvSpPr>
        <p:spPr bwMode="auto">
          <a:xfrm>
            <a:off x="0" y="2286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200">
                <a:cs typeface="Times New Roman" panose="02020603050405020304" pitchFamily="18" charset="0"/>
              </a:rPr>
              <a:t> </a:t>
            </a:r>
            <a:endParaRPr lang="en-GB"/>
          </a:p>
        </p:txBody>
      </p:sp>
      <p:sp>
        <p:nvSpPr>
          <p:cNvPr id="32780" name="Rectangle 21"/>
          <p:cNvSpPr>
            <a:spLocks noChangeArrowheads="1"/>
          </p:cNvSpPr>
          <p:nvPr/>
        </p:nvSpPr>
        <p:spPr bwMode="auto">
          <a:xfrm>
            <a:off x="0" y="107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81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66800"/>
            <a:ext cx="8642350" cy="56054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9900FF"/>
                </a:solidFill>
              </a:rPr>
              <a:t>Example</a:t>
            </a:r>
            <a:r>
              <a:rPr lang="en-US" sz="2800" dirty="0">
                <a:solidFill>
                  <a:schemeClr val="accent2"/>
                </a:solidFill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Solve the following recurrence using recurrence tree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Solution: The above recurrence can be written in the form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5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9900FF"/>
                </a:solidFill>
              </a:rPr>
              <a:t>Assumption</a:t>
            </a:r>
            <a:r>
              <a:rPr lang="en-US" sz="2400" dirty="0">
                <a:solidFill>
                  <a:schemeClr val="accent2"/>
                </a:solidFill>
              </a:rPr>
              <a:t>: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assume that n is exact power of 4.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 recurrence tree is given in the next slide</a:t>
            </a:r>
          </a:p>
        </p:txBody>
      </p:sp>
      <p:graphicFrame>
        <p:nvGraphicFramePr>
          <p:cNvPr id="32782" name="Object 2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463338"/>
              </p:ext>
            </p:extLst>
          </p:nvPr>
        </p:nvGraphicFramePr>
        <p:xfrm>
          <a:off x="1371600" y="1856581"/>
          <a:ext cx="4662488" cy="138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2" name="Equation" r:id="rId3" imgW="2476500" imgH="736600" progId="Equation.3">
                  <p:embed/>
                </p:oleObj>
              </mc:Choice>
              <mc:Fallback>
                <p:oleObj name="Equation" r:id="rId3" imgW="2476500" imgH="736600" progId="Equation.3">
                  <p:embed/>
                  <p:pic>
                    <p:nvPicPr>
                      <p:cNvPr id="0" name="Picture 1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56581"/>
                        <a:ext cx="4662488" cy="1386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2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11508868"/>
              </p:ext>
            </p:extLst>
          </p:nvPr>
        </p:nvGraphicFramePr>
        <p:xfrm>
          <a:off x="1371600" y="3795083"/>
          <a:ext cx="4905375" cy="150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3" name="Equation" r:id="rId5" imgW="2400300" imgH="736600" progId="Equation.3">
                  <p:embed/>
                </p:oleObj>
              </mc:Choice>
              <mc:Fallback>
                <p:oleObj name="Equation" r:id="rId5" imgW="2400300" imgH="736600" progId="Equation.3">
                  <p:embed/>
                  <p:pic>
                    <p:nvPicPr>
                      <p:cNvPr id="0" name="Picture 1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95083"/>
                        <a:ext cx="4905375" cy="1505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143B-99B6-4B27-B043-E574855ABF90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21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2286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200">
                <a:cs typeface="Times New Roman" panose="02020603050405020304" pitchFamily="18" charset="0"/>
              </a:rPr>
              <a:t> </a:t>
            </a:r>
            <a:endParaRPr lang="en-GB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107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3805" name="Object 1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1253827"/>
              </p:ext>
            </p:extLst>
          </p:nvPr>
        </p:nvGraphicFramePr>
        <p:xfrm>
          <a:off x="259325" y="1219200"/>
          <a:ext cx="8046475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Visio" r:id="rId3" imgW="5232806" imgH="4380586" progId="">
                  <p:embed/>
                </p:oleObj>
              </mc:Choice>
              <mc:Fallback>
                <p:oleObj name="Visio" r:id="rId3" imgW="5232806" imgH="4380586" progId="">
                  <p:embed/>
                  <p:pic>
                    <p:nvPicPr>
                      <p:cNvPr id="0" name="Picture 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25" y="1219200"/>
                        <a:ext cx="8046475" cy="507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8971-3FDC-4323-BE22-69C0E5D579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88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2286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200">
                <a:cs typeface="Times New Roman" panose="02020603050405020304" pitchFamily="18" charset="0"/>
              </a:rPr>
              <a:t> </a:t>
            </a:r>
            <a:endParaRPr lang="en-GB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107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4829" name="Object 1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159066"/>
              </p:ext>
            </p:extLst>
          </p:nvPr>
        </p:nvGraphicFramePr>
        <p:xfrm>
          <a:off x="76200" y="1219200"/>
          <a:ext cx="8383588" cy="497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3" imgW="6432804" imgH="3817620" progId="Equation.3">
                  <p:embed/>
                </p:oleObj>
              </mc:Choice>
              <mc:Fallback>
                <p:oleObj name="Equation" r:id="rId3" imgW="6432804" imgH="3817620" progId="Equation.3">
                  <p:embed/>
                  <p:pic>
                    <p:nvPicPr>
                      <p:cNvPr id="0" name="Picture 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19200"/>
                        <a:ext cx="8383588" cy="497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837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2286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200">
                <a:cs typeface="Times New Roman" panose="02020603050405020304" pitchFamily="18" charset="0"/>
              </a:rPr>
              <a:t> </a:t>
            </a:r>
            <a:endParaRPr lang="en-GB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107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5853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746974"/>
              </p:ext>
            </p:extLst>
          </p:nvPr>
        </p:nvGraphicFramePr>
        <p:xfrm>
          <a:off x="-76200" y="1201738"/>
          <a:ext cx="8585200" cy="550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Visio" r:id="rId3" imgW="7710678" imgH="4943475" progId="">
                  <p:embed/>
                </p:oleObj>
              </mc:Choice>
              <mc:Fallback>
                <p:oleObj name="Visio" r:id="rId3" imgW="7710678" imgH="4943475" progId="">
                  <p:embed/>
                  <p:pic>
                    <p:nvPicPr>
                      <p:cNvPr id="0" name="Picture 6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1201738"/>
                        <a:ext cx="8585200" cy="550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Text Box 19"/>
          <p:cNvSpPr txBox="1">
            <a:spLocks noChangeArrowheads="1"/>
          </p:cNvSpPr>
          <p:nvPr/>
        </p:nvSpPr>
        <p:spPr bwMode="auto">
          <a:xfrm>
            <a:off x="7384185" y="6110287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9900FF"/>
                </a:solidFill>
                <a:sym typeface="Symbol" panose="05050102010706020507" pitchFamily="18" charset="2"/>
              </a:rPr>
              <a:t>(n</a:t>
            </a:r>
            <a:r>
              <a:rPr lang="en-US" baseline="30000" dirty="0">
                <a:solidFill>
                  <a:srgbClr val="9900FF"/>
                </a:solidFill>
                <a:sym typeface="Symbol" panose="05050102010706020507" pitchFamily="18" charset="2"/>
              </a:rPr>
              <a:t>log</a:t>
            </a:r>
            <a:r>
              <a:rPr lang="en-US" baseline="-25000" dirty="0">
                <a:solidFill>
                  <a:srgbClr val="9900FF"/>
                </a:solidFill>
                <a:sym typeface="Symbol" panose="05050102010706020507" pitchFamily="18" charset="2"/>
              </a:rPr>
              <a:t>4</a:t>
            </a:r>
            <a:r>
              <a:rPr lang="en-US" baseline="30000" dirty="0">
                <a:solidFill>
                  <a:srgbClr val="9900FF"/>
                </a:solidFill>
                <a:sym typeface="Symbol" panose="05050102010706020507" pitchFamily="18" charset="2"/>
              </a:rPr>
              <a:t>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3397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43000"/>
            <a:ext cx="8362950" cy="2819400"/>
          </a:xfrm>
        </p:spPr>
        <p:txBody>
          <a:bodyPr>
            <a:normAutofit/>
          </a:bodyPr>
          <a:lstStyle/>
          <a:p>
            <a:pPr marL="114300" indent="0" eaLnBrk="1" hangingPunct="1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Total computation cost   </a:t>
            </a:r>
            <a:r>
              <a:rPr lang="en-US" sz="2400" dirty="0">
                <a:solidFill>
                  <a:schemeClr val="accent2"/>
                </a:solidFill>
              </a:rPr>
              <a:t>=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Cost of Children  </a:t>
            </a:r>
          </a:p>
          <a:p>
            <a:pPr marL="114300" indent="0" eaLnBrk="1" hangingPunct="1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				    </a:t>
            </a:r>
            <a:r>
              <a:rPr lang="en-US" sz="2400" dirty="0"/>
              <a:t>+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Cost of tree excluding children</a:t>
            </a:r>
            <a:endParaRPr lang="en-US" sz="2400" dirty="0"/>
          </a:p>
          <a:p>
            <a:pPr marL="114300" indent="0" eaLnBrk="1" hangingPunct="1">
              <a:buNone/>
            </a:pPr>
            <a:r>
              <a:rPr lang="en-US" sz="2400" b="1" dirty="0"/>
              <a:t>= Cost of Child</a:t>
            </a:r>
            <a:r>
              <a:rPr lang="en-US" sz="2400" dirty="0"/>
              <a:t> x </a:t>
            </a:r>
            <a:r>
              <a:rPr lang="en-US" sz="2400" b="1" dirty="0"/>
              <a:t>total number of Children </a:t>
            </a:r>
          </a:p>
          <a:p>
            <a:pPr marL="114300" indent="0" eaLnBrk="1" hangingPunct="1">
              <a:buNone/>
            </a:pPr>
            <a:r>
              <a:rPr lang="en-US" sz="2400" b="1" dirty="0"/>
              <a:t>			</a:t>
            </a:r>
            <a:r>
              <a:rPr lang="en-US" sz="2400" dirty="0"/>
              <a:t>+ </a:t>
            </a:r>
            <a:r>
              <a:rPr lang="en-US" sz="2400" b="1" dirty="0"/>
              <a:t>Cost of all levels excluding children level </a:t>
            </a:r>
            <a:endParaRPr lang="en-US" sz="1800" b="1" dirty="0"/>
          </a:p>
          <a:p>
            <a:pPr eaLnBrk="1" hangingPunct="1">
              <a:buFontTx/>
              <a:buNone/>
            </a:pPr>
            <a:r>
              <a:rPr lang="en-US" sz="2400" dirty="0"/>
              <a:t>= total number of Children + sum of costs at each  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level excluding children level.</a:t>
            </a:r>
          </a:p>
        </p:txBody>
      </p:sp>
      <p:graphicFrame>
        <p:nvGraphicFramePr>
          <p:cNvPr id="36867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73766899"/>
              </p:ext>
            </p:extLst>
          </p:nvPr>
        </p:nvGraphicFramePr>
        <p:xfrm>
          <a:off x="381001" y="4495800"/>
          <a:ext cx="6172199" cy="85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7" name="Equation" r:id="rId3" imgW="3111500" imgH="431800" progId="Equation.3">
                  <p:embed/>
                </p:oleObj>
              </mc:Choice>
              <mc:Fallback>
                <p:oleObj name="Equation" r:id="rId3" imgW="3111500" imgH="431800" progId="Equation.3">
                  <p:embed/>
                  <p:pic>
                    <p:nvPicPr>
                      <p:cNvPr id="0" name="Picture 1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4495800"/>
                        <a:ext cx="6172199" cy="855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2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7273448"/>
              </p:ext>
            </p:extLst>
          </p:nvPr>
        </p:nvGraphicFramePr>
        <p:xfrm>
          <a:off x="381000" y="3980146"/>
          <a:ext cx="5410200" cy="500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8" name="Equation" r:id="rId5" imgW="2743200" imgH="254000" progId="Equation.3">
                  <p:embed/>
                </p:oleObj>
              </mc:Choice>
              <mc:Fallback>
                <p:oleObj name="Equation" r:id="rId5" imgW="2743200" imgH="254000" progId="Equation.3">
                  <p:embed/>
                  <p:pic>
                    <p:nvPicPr>
                      <p:cNvPr id="0" name="Picture 1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80146"/>
                        <a:ext cx="5410200" cy="5002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143B-99B6-4B27-B043-E574855ABF90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37464573"/>
              </p:ext>
            </p:extLst>
          </p:nvPr>
        </p:nvGraphicFramePr>
        <p:xfrm>
          <a:off x="5867400" y="3733800"/>
          <a:ext cx="256771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9" name="Equation" r:id="rId7" imgW="1282680" imgH="228600" progId="Equation.3">
                  <p:embed/>
                </p:oleObj>
              </mc:Choice>
              <mc:Fallback>
                <p:oleObj name="Equation" r:id="rId7" imgW="1282680" imgH="228600" progId="Equation.3">
                  <p:embed/>
                  <p:pic>
                    <p:nvPicPr>
                      <p:cNvPr id="0" name="Picture 19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33800"/>
                        <a:ext cx="256771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94588"/>
              </p:ext>
            </p:extLst>
          </p:nvPr>
        </p:nvGraphicFramePr>
        <p:xfrm>
          <a:off x="440909" y="5410200"/>
          <a:ext cx="5731291" cy="107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0" name="Equation" r:id="rId9" imgW="3124200" imgH="584200" progId="Equation.3">
                  <p:embed/>
                </p:oleObj>
              </mc:Choice>
              <mc:Fallback>
                <p:oleObj name="Equation" r:id="rId9" imgW="3124200" imgH="5842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09" y="5410200"/>
                        <a:ext cx="5731291" cy="1071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00117"/>
              </p:ext>
            </p:extLst>
          </p:nvPr>
        </p:nvGraphicFramePr>
        <p:xfrm>
          <a:off x="5638800" y="6349198"/>
          <a:ext cx="2570163" cy="43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Equation" r:id="rId11" imgW="1358640" imgH="228600" progId="Equation.3">
                  <p:embed/>
                </p:oleObj>
              </mc:Choice>
              <mc:Fallback>
                <p:oleObj name="Equation" r:id="rId11" imgW="1358640" imgH="2286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49198"/>
                        <a:ext cx="2570163" cy="432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4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509588"/>
          </a:xfrm>
        </p:spPr>
        <p:txBody>
          <a:bodyPr/>
          <a:lstStyle/>
          <a:p>
            <a:r>
              <a:rPr lang="en-US" sz="4000" dirty="0"/>
              <a:t>Recurrence 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924800" cy="49530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Factorial (n)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if (n == 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   return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    return (n * Factorial(n-1));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expression: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is a </a:t>
            </a:r>
            <a:r>
              <a:rPr lang="en-US" i="1" dirty="0">
                <a:solidFill>
                  <a:srgbClr val="FF3300"/>
                </a:solidFill>
              </a:rPr>
              <a:t>recurrence</a:t>
            </a:r>
            <a:r>
              <a:rPr lang="en-US" dirty="0"/>
              <a:t>.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36096"/>
              </p:ext>
            </p:extLst>
          </p:nvPr>
        </p:nvGraphicFramePr>
        <p:xfrm>
          <a:off x="2514600" y="4313237"/>
          <a:ext cx="3303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3" imgW="1675673" imgH="634725" progId="Equation.3">
                  <p:embed/>
                </p:oleObj>
              </mc:Choice>
              <mc:Fallback>
                <p:oleObj name="Equation" r:id="rId3" imgW="1675673" imgH="634725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13237"/>
                        <a:ext cx="3303400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 descr="C:\Documents and Settings\syousaf\Desktop\ex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71662"/>
            <a:ext cx="7561262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403350" y="1295400"/>
            <a:ext cx="219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T(n) = 2T(n/2) +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31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 descr="C:\Documents and Settings\syousaf\Desktop\Ex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" y="1828800"/>
            <a:ext cx="77231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8305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85800" y="1417638"/>
            <a:ext cx="294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T(n) = T(n/3) + T(2n/3) + n.</a:t>
            </a:r>
          </a:p>
        </p:txBody>
      </p:sp>
      <p:pic>
        <p:nvPicPr>
          <p:cNvPr id="40964" name="Picture 2" descr="C:\Documents and Settings\syousaf\Desktop\Exa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12601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18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8783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5546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19466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7538919"/>
      </p:ext>
    </p:extLst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Line 19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20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0487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0488" name="Line 22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23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24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5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Rectangle 2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0493" name="Rectangle 2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0494" name="Rectangle 12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20495" name="Rectangle 13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20496" name="Rectangle 14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20497" name="Rectangle 15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5438642"/>
      </p:ext>
    </p:extLst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Line 21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22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/>
              <a:t>…</a:t>
            </a:r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2072587"/>
      </p:ext>
    </p:extLst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4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4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4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2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2536" name="Line 2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2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3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3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3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Rectangle 3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42" name="Rectangle 3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43" name="Rectangle 3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44" name="Rectangle 3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45" name="Rectangle 3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46" name="Rectangle 3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47" name="Rectangle 3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2548" name="Text Box 40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22549" name="Object 43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3" imgW="329040" imgH="327960" progId="Equation.3">
                  <p:embed/>
                </p:oleObj>
              </mc:Choice>
              <mc:Fallback>
                <p:oleObj name="Equation" r:id="rId3" imgW="329040" imgH="3279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Rectangle 4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3433927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48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4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2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3561" name="Line 2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31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32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33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34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67" name="Rectangle 36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68" name="Rectangle 37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69" name="Rectangle 38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70" name="Rectangle 39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71" name="Rectangle 40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72" name="Rectangle 41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3573" name="Text Box 42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23574" name="Object 43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3" imgW="696600" imgH="662760" progId="Equation.3">
                  <p:embed/>
                </p:oleObj>
              </mc:Choice>
              <mc:Fallback>
                <p:oleObj name="Equation" r:id="rId3" imgW="696600" imgH="6627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44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3" name="Equation" r:id="rId5" imgW="329040" imgH="327960" progId="Equation.3">
                  <p:embed/>
                </p:oleObj>
              </mc:Choice>
              <mc:Fallback>
                <p:oleObj name="Equation" r:id="rId5" imgW="329040" imgH="32796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47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743850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509588"/>
          </a:xfrm>
        </p:spPr>
        <p:txBody>
          <a:bodyPr/>
          <a:lstStyle/>
          <a:p>
            <a:r>
              <a:rPr lang="en-US" sz="4000" dirty="0"/>
              <a:t>Recurrence Example: </a:t>
            </a:r>
            <a:r>
              <a:rPr lang="en-US" sz="4000" dirty="0" err="1"/>
              <a:t>n</a:t>
            </a:r>
            <a:r>
              <a:rPr lang="en-US" sz="4000" baseline="30000" dirty="0" err="1"/>
              <a:t>Y</a:t>
            </a:r>
            <a:endParaRPr lang="en-US" sz="4000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924800" cy="49530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Power (n, y)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if (y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   return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+mj-lt"/>
              </a:rPr>
              <a:t>       return (n * Power(n, y-1));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expression: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134886"/>
              </p:ext>
            </p:extLst>
          </p:nvPr>
        </p:nvGraphicFramePr>
        <p:xfrm>
          <a:off x="2514600" y="4313238"/>
          <a:ext cx="33782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3" imgW="1714500" imgH="635000" progId="Equation.3">
                  <p:embed/>
                </p:oleObj>
              </mc:Choice>
              <mc:Fallback>
                <p:oleObj name="Equation" r:id="rId3" imgW="1714500" imgH="635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13238"/>
                        <a:ext cx="3378200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Line 50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51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2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4585" name="Line 30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34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35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36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37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38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91" name="Rectangle 39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92" name="Rectangle 40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93" name="Rectangle 41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94" name="Rectangle 42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95" name="Rectangle 44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4596" name="Text Box 45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/>
              <a:t>…</a:t>
            </a:r>
          </a:p>
        </p:txBody>
      </p:sp>
      <p:sp>
        <p:nvSpPr>
          <p:cNvPr id="24597" name="Line 5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98" name="Object 55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5" name="Equation" r:id="rId3" imgW="696600" imgH="662760" progId="Equation.3">
                  <p:embed/>
                </p:oleObj>
              </mc:Choice>
              <mc:Fallback>
                <p:oleObj name="Equation" r:id="rId3" imgW="696600" imgH="66276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56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6" name="Equation" r:id="rId5" imgW="329040" imgH="327960" progId="Equation.3">
                  <p:embed/>
                </p:oleObj>
              </mc:Choice>
              <mc:Fallback>
                <p:oleObj name="Equation" r:id="rId5" imgW="329040" imgH="3279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61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7" name="Equation" r:id="rId7" imgW="909360" imgH="662760" progId="Equation.3">
                  <p:embed/>
                </p:oleObj>
              </mc:Choice>
              <mc:Fallback>
                <p:oleObj name="Equation" r:id="rId7" imgW="909360" imgH="6627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Rectangle 52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602" name="Line 63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Rectangle 43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604" name="Text Box 64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2723298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/>
              <a:t>…</a:t>
            </a:r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623" name="Object 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8" name="Equation" r:id="rId3" imgW="696600" imgH="662760" progId="Equation.3">
                  <p:embed/>
                </p:oleObj>
              </mc:Choice>
              <mc:Fallback>
                <p:oleObj name="Equation" r:id="rId3" imgW="696600" imgH="66276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9" name="Equation" r:id="rId5" imgW="329040" imgH="327960" progId="Equation.3">
                  <p:embed/>
                </p:oleObj>
              </mc:Choice>
              <mc:Fallback>
                <p:oleObj name="Equation" r:id="rId5" imgW="329040" imgH="32796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0" name="Equation" r:id="rId7" imgW="909360" imgH="662760" progId="Equation.3">
                  <p:embed/>
                </p:oleObj>
              </mc:Choice>
              <mc:Fallback>
                <p:oleObj name="Equation" r:id="rId7" imgW="909360" imgH="66276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Line 27"/>
          <p:cNvSpPr>
            <a:spLocks noChangeShapeType="1"/>
          </p:cNvSpPr>
          <p:nvPr/>
        </p:nvSpPr>
        <p:spPr bwMode="auto">
          <a:xfrm>
            <a:off x="3657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6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38732"/>
              </p:ext>
            </p:extLst>
          </p:nvPr>
        </p:nvGraphicFramePr>
        <p:xfrm>
          <a:off x="38163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1" name="Equation" r:id="rId9" imgW="3741120" imgH="598320" progId="Equation.3">
                  <p:embed/>
                </p:oleObj>
              </mc:Choice>
              <mc:Fallback>
                <p:oleObj name="Equation" r:id="rId9" imgW="3741120" imgH="5983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5629" name="Text Box 30"/>
          <p:cNvSpPr txBox="1">
            <a:spLocks noChangeArrowheads="1"/>
          </p:cNvSpPr>
          <p:nvPr/>
        </p:nvSpPr>
        <p:spPr bwMode="auto">
          <a:xfrm>
            <a:off x="2362200" y="5364163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r"/>
            <a:r>
              <a:rPr lang="en-US" altLang="en-US"/>
              <a:t>Total  </a:t>
            </a:r>
            <a:r>
              <a:rPr lang="en-US" altLang="en-US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25630" name="Text Box 31"/>
          <p:cNvSpPr txBox="1">
            <a:spLocks noChangeArrowheads="1"/>
          </p:cNvSpPr>
          <p:nvPr/>
        </p:nvSpPr>
        <p:spPr bwMode="auto">
          <a:xfrm>
            <a:off x="3413125" y="5897563"/>
            <a:ext cx="142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>
                <a:solidFill>
                  <a:srgbClr val="009999"/>
                </a:solidFill>
              </a:rPr>
              <a:t>= </a:t>
            </a:r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25631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63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5165725" y="5897563"/>
            <a:ext cx="286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i="1" dirty="0">
                <a:solidFill>
                  <a:schemeClr val="accent2"/>
                </a:solidFill>
              </a:rPr>
              <a:t>geometric series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595252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900">
              <a:srgbClr val="FFFFFF"/>
            </a:gs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 Method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6752"/>
            <a:ext cx="8001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8971-3FDC-4323-BE22-69C0E5D5795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63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 </a:t>
            </a:r>
            <a:r>
              <a:rPr lang="en-US" i="1" dirty="0">
                <a:latin typeface="Times" panose="02020603050405020304" pitchFamily="18" charset="0"/>
                <a:ea typeface="MS PGothic" panose="020B0600070205080204" pitchFamily="34" charset="-128"/>
              </a:rPr>
              <a:t>T(n) = 9T(n/3) + 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f(n) = n,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log</a:t>
            </a:r>
            <a:r>
              <a:rPr lang="en-US" baseline="30000" dirty="0" err="1">
                <a:latin typeface="Times" panose="02020603050405020304" pitchFamily="18" charset="0"/>
                <a:ea typeface="MS PGothic" panose="020B0600070205080204" pitchFamily="34" charset="-128"/>
              </a:rPr>
              <a:t>b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n-US" baseline="50000" dirty="0">
                <a:latin typeface="Times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= 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2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compare f(n) = n with the cost of 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recursiveness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.. 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 </a:t>
            </a: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	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n = O(n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2 -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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)  (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 =1,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so f(n) =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log</a:t>
            </a:r>
            <a:r>
              <a:rPr lang="en-US" baseline="30000" dirty="0" err="1">
                <a:latin typeface="Times" panose="02020603050405020304" pitchFamily="18" charset="0"/>
                <a:ea typeface="MS PGothic" panose="020B0600070205080204" pitchFamily="34" charset="-128"/>
              </a:rPr>
              <a:t>b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),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case 1 will apply here  T(n) =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(n</a:t>
            </a:r>
            <a:r>
              <a:rPr lang="en-US" baseline="50000" dirty="0">
                <a:latin typeface="Times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Binary Search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00600"/>
          </a:xfrm>
        </p:spPr>
        <p:txBody>
          <a:bodyPr/>
          <a:lstStyle/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i="1" dirty="0">
                <a:latin typeface="Times" panose="02020603050405020304" pitchFamily="18" charset="0"/>
                <a:ea typeface="MS PGothic" panose="020B0600070205080204" pitchFamily="34" charset="-128"/>
              </a:rPr>
              <a:t>T(n) = T(n/2) + 1</a:t>
            </a: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f(n) = 1, 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log</a:t>
            </a:r>
            <a:r>
              <a:rPr lang="en-US" baseline="30000" dirty="0" err="1">
                <a:latin typeface="Times" panose="02020603050405020304" pitchFamily="18" charset="0"/>
                <a:ea typeface="MS PGothic" panose="020B0600070205080204" pitchFamily="34" charset="-128"/>
              </a:rPr>
              <a:t>b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n-US" baseline="50000" dirty="0">
                <a:latin typeface="Times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= 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0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= 1</a:t>
            </a:r>
            <a:endParaRPr lang="en-US" baseline="30000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	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1 =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(n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0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) 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(driving cost f(n) is polynomial equal to the cost of 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recursiveness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, 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log</a:t>
            </a:r>
            <a:r>
              <a:rPr lang="en-US" baseline="30000" dirty="0" err="1">
                <a:latin typeface="Times" panose="02020603050405020304" pitchFamily="18" charset="0"/>
                <a:ea typeface="MS PGothic" panose="020B0600070205080204" pitchFamily="34" charset="-128"/>
              </a:rPr>
              <a:t>b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)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case 2 applies:  T(n) =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(n</a:t>
            </a:r>
            <a:r>
              <a:rPr lang="en-US" baseline="50000" dirty="0">
                <a:latin typeface="Times" panose="02020603050405020304" pitchFamily="18" charset="0"/>
                <a:ea typeface="MS PGothic" panose="020B0600070205080204" pitchFamily="34" charset="-128"/>
              </a:rPr>
              <a:t>0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lgn) =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(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lgn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391400" cy="193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7391400" cy="136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5240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T(n) = T(n/2) + n</a:t>
            </a:r>
            <a:r>
              <a:rPr lang="en-US" altLang="en-US" sz="2800" baseline="30000" dirty="0"/>
              <a:t>2</a:t>
            </a:r>
          </a:p>
          <a:p>
            <a:pPr lvl="1"/>
            <a:endParaRPr lang="en-US" altLang="en-US" sz="2400" baseline="30000" dirty="0"/>
          </a:p>
          <a:p>
            <a:pPr lvl="1"/>
            <a:r>
              <a:rPr lang="en-US" altLang="en-US" dirty="0" err="1"/>
              <a:t>n</a:t>
            </a:r>
            <a:r>
              <a:rPr lang="en-US" altLang="en-US" baseline="30000" dirty="0" err="1"/>
              <a:t>log</a:t>
            </a:r>
            <a:r>
              <a:rPr lang="en-US" altLang="en-US" sz="1600" baseline="30000" dirty="0" err="1"/>
              <a:t>b</a:t>
            </a:r>
            <a:r>
              <a:rPr lang="en-US" altLang="en-US" baseline="30000" dirty="0"/>
              <a:t> a</a:t>
            </a:r>
            <a:r>
              <a:rPr lang="en-US" altLang="en-US" dirty="0"/>
              <a:t> = n</a:t>
            </a:r>
            <a:r>
              <a:rPr lang="en-US" altLang="en-US" baseline="30000" dirty="0"/>
              <a:t>log</a:t>
            </a:r>
            <a:r>
              <a:rPr lang="en-US" altLang="en-US" sz="1600" baseline="30000" dirty="0"/>
              <a:t>2</a:t>
            </a:r>
            <a:r>
              <a:rPr lang="en-US" altLang="en-US" baseline="30000" dirty="0"/>
              <a:t> 1</a:t>
            </a:r>
            <a:r>
              <a:rPr lang="en-US" altLang="en-US" sz="2400" dirty="0"/>
              <a:t> = </a:t>
            </a:r>
            <a:r>
              <a:rPr lang="en-US" altLang="en-US" sz="2400" dirty="0">
                <a:sym typeface="Symbol" pitchFamily="18" charset="2"/>
              </a:rPr>
              <a:t>n</a:t>
            </a:r>
            <a:r>
              <a:rPr lang="en-US" altLang="en-US" sz="2400" baseline="30000" dirty="0">
                <a:sym typeface="Symbol" pitchFamily="18" charset="2"/>
              </a:rPr>
              <a:t>0</a:t>
            </a:r>
            <a:r>
              <a:rPr lang="en-US" altLang="en-US" sz="2400" dirty="0">
                <a:sym typeface="Symbol" pitchFamily="18" charset="2"/>
              </a:rPr>
              <a:t> = 1 where =2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Since f(n) = O(</a:t>
            </a:r>
            <a:r>
              <a:rPr lang="en-US" altLang="en-US" b="1" dirty="0"/>
              <a:t>n</a:t>
            </a:r>
            <a:r>
              <a:rPr lang="en-US" altLang="en-US" b="1" baseline="30000" dirty="0"/>
              <a:t>log</a:t>
            </a:r>
            <a:r>
              <a:rPr lang="en-US" altLang="en-US" sz="1600" b="1" baseline="30000" dirty="0"/>
              <a:t>2</a:t>
            </a:r>
            <a:r>
              <a:rPr lang="en-US" altLang="en-US" b="1" baseline="30000" dirty="0"/>
              <a:t> 1 + 2</a:t>
            </a:r>
            <a:r>
              <a:rPr lang="en-US" altLang="en-US" sz="2400" dirty="0">
                <a:sym typeface="Symbol" pitchFamily="18" charset="2"/>
              </a:rPr>
              <a:t>)= n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, where =2, case III applies: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Case III if f(n)= </a:t>
            </a:r>
            <a:r>
              <a:rPr lang="en-US" altLang="en-US" i="1" dirty="0">
                <a:solidFill>
                  <a:schemeClr val="tx2"/>
                </a:solidFill>
                <a:sym typeface="Symbol" pitchFamily="18" charset="2"/>
              </a:rPr>
              <a:t>(</a:t>
            </a:r>
            <a:r>
              <a:rPr lang="en-US" altLang="en-US" b="1" dirty="0" err="1"/>
              <a:t>n</a:t>
            </a:r>
            <a:r>
              <a:rPr lang="en-US" altLang="en-US" b="1" baseline="30000" dirty="0" err="1"/>
              <a:t>log</a:t>
            </a:r>
            <a:r>
              <a:rPr lang="en-US" altLang="en-US" sz="1600" b="1" baseline="30000" dirty="0" err="1"/>
              <a:t>B</a:t>
            </a:r>
            <a:r>
              <a:rPr lang="en-US" altLang="en-US" b="1" baseline="30000" dirty="0"/>
              <a:t> a + </a:t>
            </a:r>
            <a:r>
              <a:rPr lang="en-US" altLang="en-US" b="1" baseline="30000" dirty="0">
                <a:sym typeface="Symbol" pitchFamily="18" charset="2"/>
              </a:rPr>
              <a:t></a:t>
            </a:r>
            <a:r>
              <a:rPr lang="en-US" altLang="en-US" sz="2400" dirty="0">
                <a:sym typeface="Symbol" pitchFamily="18" charset="2"/>
              </a:rPr>
              <a:t>) for some constant &gt;0, and if </a:t>
            </a:r>
            <a:r>
              <a:rPr lang="en-US" altLang="en-US" sz="2400" dirty="0" err="1">
                <a:sym typeface="Symbol" pitchFamily="18" charset="2"/>
              </a:rPr>
              <a:t>af</a:t>
            </a:r>
            <a:r>
              <a:rPr lang="en-US" altLang="en-US" sz="2400" dirty="0">
                <a:sym typeface="Symbol" pitchFamily="18" charset="2"/>
              </a:rPr>
              <a:t>(n/b)&lt;=</a:t>
            </a:r>
            <a:r>
              <a:rPr lang="en-US" altLang="en-US" sz="2400" dirty="0" err="1">
                <a:sym typeface="Symbol" pitchFamily="18" charset="2"/>
              </a:rPr>
              <a:t>cf</a:t>
            </a:r>
            <a:r>
              <a:rPr lang="en-US" altLang="en-US" sz="2400" dirty="0">
                <a:sym typeface="Symbol" pitchFamily="18" charset="2"/>
              </a:rPr>
              <a:t>(n) for some constant c&lt;1 and all sufficient large n, then T(n) =  (f(n))</a:t>
            </a:r>
          </a:p>
          <a:p>
            <a:pPr lvl="1"/>
            <a:endParaRPr lang="en-US" altLang="en-US" sz="2400" dirty="0">
              <a:sym typeface="Symbol" pitchFamily="18" charset="2"/>
            </a:endParaRPr>
          </a:p>
          <a:p>
            <a:pPr lvl="1"/>
            <a:r>
              <a:rPr lang="en-US" altLang="en-US" sz="2400" dirty="0" err="1">
                <a:sym typeface="Symbol" pitchFamily="18" charset="2"/>
              </a:rPr>
              <a:t>af</a:t>
            </a:r>
            <a:r>
              <a:rPr lang="en-US" altLang="en-US" sz="2400" dirty="0">
                <a:sym typeface="Symbol" pitchFamily="18" charset="2"/>
              </a:rPr>
              <a:t>(n/b)&lt;=</a:t>
            </a:r>
            <a:r>
              <a:rPr lang="en-US" altLang="en-US" sz="2400" dirty="0" err="1">
                <a:sym typeface="Symbol" pitchFamily="18" charset="2"/>
              </a:rPr>
              <a:t>cf</a:t>
            </a:r>
            <a:r>
              <a:rPr lang="en-US" altLang="en-US" sz="2400" dirty="0">
                <a:sym typeface="Symbol" pitchFamily="18" charset="2"/>
              </a:rPr>
              <a:t>(n)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n</a:t>
            </a:r>
            <a:r>
              <a:rPr lang="en-US" altLang="en-US" i="1" baseline="30000" dirty="0">
                <a:latin typeface="Arial" charset="0"/>
              </a:rPr>
              <a:t>2</a:t>
            </a:r>
            <a:r>
              <a:rPr lang="en-US" altLang="en-US" i="1" dirty="0">
                <a:latin typeface="Arial" charset="0"/>
              </a:rPr>
              <a:t>/4</a:t>
            </a:r>
            <a:r>
              <a:rPr lang="en-US" altLang="en-US" sz="2400" dirty="0">
                <a:sym typeface="Symbol" pitchFamily="18" charset="2"/>
              </a:rPr>
              <a:t> &lt;= cn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ym typeface="Symbol" pitchFamily="18" charset="2"/>
              </a:rPr>
              <a:t> 1/4&lt;=c</a:t>
            </a:r>
          </a:p>
          <a:p>
            <a:pPr lvl="1"/>
            <a:endParaRPr lang="en-US" altLang="en-US" sz="2400" dirty="0">
              <a:sym typeface="Symbol" pitchFamily="18" charset="2"/>
            </a:endParaRPr>
          </a:p>
          <a:p>
            <a:pPr lvl="1"/>
            <a:r>
              <a:rPr lang="en-US" altLang="en-US" sz="2400" dirty="0">
                <a:sym typeface="Symbol" pitchFamily="18" charset="2"/>
              </a:rPr>
              <a:t>Thus the solution is T(n) = (n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) </a:t>
            </a:r>
          </a:p>
          <a:p>
            <a:pPr lvl="1"/>
            <a:endParaRPr lang="en-US" alt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261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5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i="1" dirty="0">
                <a:latin typeface="Times" panose="02020603050405020304" pitchFamily="18" charset="0"/>
                <a:ea typeface="MS PGothic" panose="020B0600070205080204" pitchFamily="34" charset="-128"/>
              </a:rPr>
              <a:t>T(n) = 4T(n/2) + n</a:t>
            </a:r>
            <a:r>
              <a:rPr lang="en-US" i="1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2</a:t>
            </a: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imes" panose="02020603050405020304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  D(n) = 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, 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log</a:t>
            </a:r>
            <a:r>
              <a:rPr lang="en-US" baseline="30000" dirty="0" err="1">
                <a:latin typeface="Times" panose="02020603050405020304" pitchFamily="18" charset="0"/>
                <a:ea typeface="MS PGothic" panose="020B0600070205080204" pitchFamily="34" charset="-128"/>
              </a:rPr>
              <a:t>b</a:t>
            </a:r>
            <a:r>
              <a:rPr lang="en-US" baseline="50000" dirty="0" err="1">
                <a:latin typeface="Times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 = 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lg4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= 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  compare both sides, D(n) with 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  </a:t>
            </a:r>
            <a:r>
              <a:rPr lang="en-US" dirty="0" err="1">
                <a:latin typeface="Times" panose="02020603050405020304" pitchFamily="18" charset="0"/>
                <a:ea typeface="MS PGothic" panose="020B0600070205080204" pitchFamily="34" charset="-128"/>
              </a:rPr>
              <a:t>polynomially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 equal, case 2 holds, T(n) =  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(n</a:t>
            </a:r>
            <a:r>
              <a:rPr lang="en-US" baseline="30000" dirty="0">
                <a:latin typeface="Times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dirty="0">
                <a:latin typeface="Times" panose="02020603050405020304" pitchFamily="18" charset="0"/>
                <a:ea typeface="MS PGothic" panose="020B0600070205080204" pitchFamily="34" charset="-128"/>
              </a:rPr>
              <a:t>lgn)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i="1" dirty="0">
                <a:ea typeface="MS PGothic" pitchFamily="34" charset="-128"/>
              </a:rPr>
              <a:t>T(n) = 7T(n/3) + n</a:t>
            </a:r>
            <a:r>
              <a:rPr lang="en-US" baseline="30000" dirty="0">
                <a:ea typeface="MS PGothic" pitchFamily="34" charset="-128"/>
              </a:rPr>
              <a:t>2</a:t>
            </a:r>
          </a:p>
          <a:p>
            <a:pPr>
              <a:buFont typeface="Times" pitchFamily="19" charset="0"/>
              <a:buChar char="•"/>
              <a:defRPr/>
            </a:pPr>
            <a:r>
              <a:rPr lang="en-US" dirty="0">
                <a:ea typeface="MS PGothic" pitchFamily="34" charset="-128"/>
              </a:rPr>
              <a:t>   f(n) = n</a:t>
            </a:r>
            <a:r>
              <a:rPr lang="en-US" baseline="30000" dirty="0">
                <a:ea typeface="MS PGothic" pitchFamily="34" charset="-128"/>
              </a:rPr>
              <a:t>2</a:t>
            </a:r>
            <a:r>
              <a:rPr lang="en-US" dirty="0">
                <a:ea typeface="MS PGothic" pitchFamily="34" charset="-128"/>
              </a:rPr>
              <a:t>, </a:t>
            </a:r>
            <a:r>
              <a:rPr lang="en-US" dirty="0" err="1">
                <a:ea typeface="MS PGothic" pitchFamily="34" charset="-128"/>
              </a:rPr>
              <a:t>n</a:t>
            </a:r>
            <a:r>
              <a:rPr lang="en-US" baseline="50000" dirty="0" err="1">
                <a:ea typeface="MS PGothic" pitchFamily="34" charset="-128"/>
              </a:rPr>
              <a:t>log</a:t>
            </a:r>
            <a:r>
              <a:rPr lang="en-US" baseline="30000" dirty="0" err="1">
                <a:ea typeface="MS PGothic" pitchFamily="34" charset="-128"/>
              </a:rPr>
              <a:t>b</a:t>
            </a:r>
            <a:r>
              <a:rPr lang="en-US" baseline="50000" dirty="0" err="1">
                <a:ea typeface="MS PGothic" pitchFamily="34" charset="-128"/>
              </a:rPr>
              <a:t>a</a:t>
            </a:r>
            <a:r>
              <a:rPr lang="en-US" baseline="50000" dirty="0"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 = n</a:t>
            </a:r>
            <a:r>
              <a:rPr lang="en-US" baseline="50000" dirty="0">
                <a:ea typeface="MS PGothic" pitchFamily="34" charset="-128"/>
              </a:rPr>
              <a:t>log</a:t>
            </a:r>
            <a:r>
              <a:rPr lang="en-US" baseline="30000" dirty="0">
                <a:ea typeface="MS PGothic" pitchFamily="34" charset="-128"/>
              </a:rPr>
              <a:t>3</a:t>
            </a:r>
            <a:r>
              <a:rPr lang="en-US" baseline="50000" dirty="0">
                <a:ea typeface="MS PGothic" pitchFamily="34" charset="-128"/>
              </a:rPr>
              <a:t>7 </a:t>
            </a:r>
            <a:r>
              <a:rPr lang="en-US" dirty="0">
                <a:ea typeface="MS PGothic" pitchFamily="34" charset="-128"/>
              </a:rPr>
              <a:t>= n</a:t>
            </a:r>
            <a:r>
              <a:rPr lang="en-US" baseline="30000" dirty="0">
                <a:ea typeface="MS PGothic" pitchFamily="34" charset="-128"/>
              </a:rPr>
              <a:t>1+ </a:t>
            </a:r>
            <a:r>
              <a:rPr lang="en-US" baseline="30000" dirty="0">
                <a:ea typeface="MS PGothic" pitchFamily="34" charset="-128"/>
                <a:sym typeface="Symbol" pitchFamily="18" charset="2"/>
              </a:rPr>
              <a:t></a:t>
            </a:r>
            <a:r>
              <a:rPr lang="en-US" baseline="30000" dirty="0">
                <a:ea typeface="MS PGothic" pitchFamily="34" charset="-128"/>
              </a:rPr>
              <a:t> </a:t>
            </a:r>
          </a:p>
          <a:p>
            <a:pPr>
              <a:buFont typeface="Times" pitchFamily="19" charset="0"/>
              <a:buChar char="•"/>
              <a:defRPr/>
            </a:pPr>
            <a:r>
              <a:rPr lang="en-US" dirty="0">
                <a:ea typeface="MS PGothic" pitchFamily="34" charset="-128"/>
              </a:rPr>
              <a:t>   compare f(n) = n</a:t>
            </a:r>
            <a:r>
              <a:rPr lang="en-US" baseline="30000" dirty="0">
                <a:ea typeface="MS PGothic" pitchFamily="34" charset="-128"/>
              </a:rPr>
              <a:t>2</a:t>
            </a:r>
            <a:r>
              <a:rPr lang="en-US" dirty="0">
                <a:ea typeface="MS PGothic" pitchFamily="34" charset="-128"/>
              </a:rPr>
              <a:t> with n</a:t>
            </a:r>
            <a:r>
              <a:rPr lang="en-US" baseline="30000" dirty="0">
                <a:ea typeface="MS PGothic" pitchFamily="34" charset="-128"/>
              </a:rPr>
              <a:t>1+ </a:t>
            </a:r>
            <a:r>
              <a:rPr lang="en-US" baseline="30000" dirty="0">
                <a:ea typeface="MS PGothic" pitchFamily="34" charset="-128"/>
                <a:sym typeface="Symbol" pitchFamily="18" charset="2"/>
              </a:rPr>
              <a:t></a:t>
            </a:r>
            <a:r>
              <a:rPr lang="en-US" dirty="0">
                <a:ea typeface="MS PGothic" pitchFamily="34" charset="-128"/>
              </a:rPr>
              <a:t>, n</a:t>
            </a:r>
            <a:r>
              <a:rPr lang="en-US" baseline="30000" dirty="0">
                <a:ea typeface="MS PGothic" pitchFamily="34" charset="-128"/>
              </a:rPr>
              <a:t>2</a:t>
            </a:r>
            <a:r>
              <a:rPr lang="en-US" dirty="0">
                <a:ea typeface="MS PGothic" pitchFamily="34" charset="-128"/>
              </a:rPr>
              <a:t> = </a:t>
            </a:r>
            <a:r>
              <a:rPr lang="en-US" dirty="0">
                <a:ea typeface="MS PGothic" pitchFamily="34" charset="-128"/>
                <a:sym typeface="Symbol" pitchFamily="18" charset="2"/>
              </a:rPr>
              <a:t></a:t>
            </a:r>
            <a:r>
              <a:rPr lang="en-US" dirty="0">
                <a:ea typeface="MS PGothic" pitchFamily="34" charset="-128"/>
              </a:rPr>
              <a:t>(n</a:t>
            </a:r>
            <a:r>
              <a:rPr lang="en-US" baseline="30000" dirty="0">
                <a:ea typeface="MS PGothic" pitchFamily="34" charset="-128"/>
              </a:rPr>
              <a:t>1+</a:t>
            </a:r>
            <a:r>
              <a:rPr lang="en-US" baseline="30000" dirty="0">
                <a:ea typeface="MS PGothic" pitchFamily="34" charset="-128"/>
                <a:sym typeface="Symbol" pitchFamily="18" charset="2"/>
              </a:rPr>
              <a:t></a:t>
            </a:r>
            <a:r>
              <a:rPr lang="en-US" dirty="0">
                <a:ea typeface="MS PGothic" pitchFamily="34" charset="-128"/>
              </a:rPr>
              <a:t>)  so f(n) is </a:t>
            </a:r>
            <a:r>
              <a:rPr lang="en-US" dirty="0" err="1">
                <a:ea typeface="MS PGothic" pitchFamily="34" charset="-128"/>
              </a:rPr>
              <a:t>polynomially</a:t>
            </a:r>
            <a:r>
              <a:rPr lang="en-US" dirty="0">
                <a:ea typeface="MS PGothic" pitchFamily="34" charset="-128"/>
              </a:rPr>
              <a:t> larger</a:t>
            </a:r>
          </a:p>
          <a:p>
            <a:pPr>
              <a:buFont typeface="Times" pitchFamily="19" charset="0"/>
              <a:buChar char="•"/>
              <a:defRPr/>
            </a:pPr>
            <a:r>
              <a:rPr lang="en-US" dirty="0">
                <a:ea typeface="MS PGothic" pitchFamily="34" charset="-128"/>
              </a:rPr>
              <a:t>   Since f(n) is a polynomial in n, case 3 holds and T(n) =  </a:t>
            </a:r>
            <a:r>
              <a:rPr lang="en-US" dirty="0">
                <a:ea typeface="MS PGothic" pitchFamily="34" charset="-128"/>
                <a:sym typeface="Symbol" pitchFamily="18" charset="2"/>
              </a:rPr>
              <a:t></a:t>
            </a:r>
            <a:r>
              <a:rPr lang="en-US" dirty="0">
                <a:ea typeface="MS PGothic" pitchFamily="34" charset="-128"/>
              </a:rPr>
              <a:t>(n</a:t>
            </a:r>
            <a:r>
              <a:rPr lang="en-US" baseline="30000" dirty="0">
                <a:ea typeface="MS PGothic" pitchFamily="34" charset="-128"/>
              </a:rPr>
              <a:t>2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i="1" dirty="0">
                <a:ea typeface="MS PGothic" pitchFamily="34" charset="-128"/>
              </a:rPr>
              <a:t>T(n) = 7T(n/2) + n</a:t>
            </a:r>
            <a:r>
              <a:rPr lang="en-US" baseline="30000" dirty="0">
                <a:ea typeface="MS PGothic" pitchFamily="34" charset="-128"/>
              </a:rPr>
              <a:t>2</a:t>
            </a:r>
          </a:p>
          <a:p>
            <a:pPr>
              <a:buFont typeface="Times" pitchFamily="19" charset="0"/>
              <a:buChar char="•"/>
              <a:defRPr/>
            </a:pPr>
            <a:endParaRPr lang="en-US" dirty="0">
              <a:ea typeface="MS PGothic" pitchFamily="34" charset="-128"/>
            </a:endParaRPr>
          </a:p>
          <a:p>
            <a:pPr>
              <a:buFont typeface="Times" pitchFamily="19" charset="0"/>
              <a:buChar char="•"/>
              <a:defRPr/>
            </a:pPr>
            <a:r>
              <a:rPr lang="en-US" dirty="0">
                <a:ea typeface="MS PGothic" pitchFamily="34" charset="-128"/>
              </a:rPr>
              <a:t>   </a:t>
            </a:r>
            <a:r>
              <a:rPr lang="en-US" dirty="0" err="1">
                <a:ea typeface="MS PGothic" pitchFamily="34" charset="-128"/>
              </a:rPr>
              <a:t>n</a:t>
            </a:r>
            <a:r>
              <a:rPr lang="en-US" baseline="50000" dirty="0" err="1">
                <a:ea typeface="MS PGothic" pitchFamily="34" charset="-128"/>
              </a:rPr>
              <a:t>log</a:t>
            </a:r>
            <a:r>
              <a:rPr lang="en-US" baseline="30000" dirty="0" err="1">
                <a:ea typeface="MS PGothic" pitchFamily="34" charset="-128"/>
              </a:rPr>
              <a:t>b</a:t>
            </a:r>
            <a:r>
              <a:rPr lang="en-US" baseline="50000" dirty="0" err="1">
                <a:ea typeface="MS PGothic" pitchFamily="34" charset="-128"/>
              </a:rPr>
              <a:t>a</a:t>
            </a:r>
            <a:r>
              <a:rPr lang="en-US" baseline="50000" dirty="0"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 = n</a:t>
            </a:r>
            <a:r>
              <a:rPr lang="en-US" baseline="50000" dirty="0">
                <a:ea typeface="MS PGothic" pitchFamily="34" charset="-128"/>
              </a:rPr>
              <a:t>log</a:t>
            </a:r>
            <a:r>
              <a:rPr lang="en-US" baseline="30000" dirty="0">
                <a:ea typeface="MS PGothic" pitchFamily="34" charset="-128"/>
              </a:rPr>
              <a:t>2</a:t>
            </a:r>
            <a:r>
              <a:rPr lang="en-US" baseline="50000" dirty="0">
                <a:ea typeface="MS PGothic" pitchFamily="34" charset="-128"/>
              </a:rPr>
              <a:t>7 </a:t>
            </a:r>
            <a:r>
              <a:rPr lang="en-US" dirty="0">
                <a:ea typeface="MS PGothic" pitchFamily="34" charset="-128"/>
              </a:rPr>
              <a:t>= n</a:t>
            </a:r>
            <a:r>
              <a:rPr lang="en-US" baseline="30000" dirty="0">
                <a:ea typeface="MS PGothic" pitchFamily="34" charset="-128"/>
              </a:rPr>
              <a:t>2+ </a:t>
            </a:r>
            <a:r>
              <a:rPr lang="en-US" baseline="30000" dirty="0">
                <a:ea typeface="MS PGothic" pitchFamily="34" charset="-128"/>
                <a:sym typeface="Symbol" pitchFamily="18" charset="2"/>
              </a:rPr>
              <a:t></a:t>
            </a:r>
            <a:endParaRPr lang="en-US" baseline="30000" dirty="0">
              <a:ea typeface="MS PGothic" pitchFamily="34" charset="-128"/>
            </a:endParaRPr>
          </a:p>
          <a:p>
            <a:pPr>
              <a:buFont typeface="Times" pitchFamily="19" charset="0"/>
              <a:buChar char="•"/>
              <a:defRPr/>
            </a:pPr>
            <a:r>
              <a:rPr lang="en-US" dirty="0">
                <a:ea typeface="MS PGothic" pitchFamily="34" charset="-128"/>
              </a:rPr>
              <a:t>   compare f(n) = n</a:t>
            </a:r>
            <a:r>
              <a:rPr lang="en-US" baseline="30000" dirty="0">
                <a:ea typeface="MS PGothic" pitchFamily="34" charset="-128"/>
              </a:rPr>
              <a:t>2</a:t>
            </a:r>
            <a:r>
              <a:rPr lang="en-US" dirty="0">
                <a:ea typeface="MS PGothic" pitchFamily="34" charset="-128"/>
              </a:rPr>
              <a:t> with n</a:t>
            </a:r>
            <a:r>
              <a:rPr lang="en-US" baseline="30000" dirty="0">
                <a:ea typeface="MS PGothic" pitchFamily="34" charset="-128"/>
              </a:rPr>
              <a:t>2+ </a:t>
            </a:r>
            <a:r>
              <a:rPr lang="en-US" baseline="30000" dirty="0">
                <a:ea typeface="MS PGothic" pitchFamily="34" charset="-128"/>
                <a:sym typeface="Symbol" pitchFamily="18" charset="2"/>
              </a:rPr>
              <a:t></a:t>
            </a:r>
            <a:r>
              <a:rPr lang="en-US" baseline="30000" dirty="0"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 f(n) is </a:t>
            </a:r>
            <a:r>
              <a:rPr lang="en-US" dirty="0" err="1">
                <a:ea typeface="MS PGothic" pitchFamily="34" charset="-128"/>
              </a:rPr>
              <a:t>polynomially</a:t>
            </a:r>
            <a:r>
              <a:rPr lang="en-US" dirty="0">
                <a:ea typeface="MS PGothic" pitchFamily="34" charset="-128"/>
              </a:rPr>
              <a:t> smaller</a:t>
            </a:r>
          </a:p>
          <a:p>
            <a:pPr>
              <a:buFont typeface="Times" pitchFamily="19" charset="0"/>
              <a:buChar char="•"/>
              <a:defRPr/>
            </a:pPr>
            <a:r>
              <a:rPr lang="en-US" dirty="0">
                <a:ea typeface="MS PGothic" pitchFamily="34" charset="-128"/>
              </a:rPr>
              <a:t>   Case 1 holds and T(n) =  </a:t>
            </a:r>
            <a:r>
              <a:rPr lang="en-US" dirty="0">
                <a:ea typeface="MS PGothic" pitchFamily="34" charset="-128"/>
                <a:sym typeface="Symbol" pitchFamily="18" charset="2"/>
              </a:rPr>
              <a:t></a:t>
            </a:r>
            <a:r>
              <a:rPr lang="en-US" dirty="0">
                <a:ea typeface="MS PGothic" pitchFamily="34" charset="-128"/>
              </a:rPr>
              <a:t>(n</a:t>
            </a:r>
            <a:r>
              <a:rPr lang="en-US" baseline="50000" dirty="0">
                <a:ea typeface="MS PGothic" pitchFamily="34" charset="-128"/>
              </a:rPr>
              <a:t>log</a:t>
            </a:r>
            <a:r>
              <a:rPr lang="en-US" baseline="30000" dirty="0">
                <a:ea typeface="MS PGothic" pitchFamily="34" charset="-128"/>
              </a:rPr>
              <a:t>2</a:t>
            </a:r>
            <a:r>
              <a:rPr lang="en-US" baseline="50000" dirty="0">
                <a:ea typeface="MS PGothic" pitchFamily="34" charset="-128"/>
              </a:rPr>
              <a:t>7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200DE2A-0DBD-4FA5-8121-8CDADE36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29B9F4-F3CA-4A9B-B40E-234A0525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D8AE40-F186-4970-87D3-397515535F96}"/>
              </a:ext>
            </a:extLst>
          </p:cNvPr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// C++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program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find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factorial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given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number</a:t>
            </a:r>
            <a:endParaRPr lang="ru-RU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#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include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&lt;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iostream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&gt;</a:t>
            </a:r>
          </a:p>
          <a:p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using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namespace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std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Function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find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factorial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given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number</a:t>
            </a:r>
            <a:endParaRPr lang="ru-RU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unsigned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factorial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unsigned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n)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(n == 0 || n == 1)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1;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n *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factorial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(n - 1);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Driver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code</a:t>
            </a:r>
            <a:endParaRPr lang="ru-RU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main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()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num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= 5;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cout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&lt;&lt; "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Factorial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"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     &lt;&lt;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num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&lt;&lt; "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is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" &lt;&lt;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factorial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num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) &lt;&lt;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endl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ru-RU" dirty="0" err="1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 0;</a:t>
            </a:r>
          </a:p>
          <a:p>
            <a:r>
              <a:rPr lang="ru-RU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991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Example 8</a:t>
            </a:r>
            <a:br>
              <a:rPr lang="en-US" altLang="en-US" sz="2800" b="1" dirty="0"/>
            </a:br>
            <a:r>
              <a:rPr lang="en-US" altLang="en-US" sz="2800" b="1" dirty="0"/>
              <a:t>Complexity Of Merge and Quick Sort</a:t>
            </a:r>
            <a:endParaRPr lang="en-US" altLang="en-US" sz="2400" b="1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T(n)=2T(n/2) + 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A=2		b=2		f(n)=n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 err="1"/>
              <a:t>n</a:t>
            </a:r>
            <a:r>
              <a:rPr lang="en-US" altLang="en-US" baseline="30000" dirty="0" err="1"/>
              <a:t>log</a:t>
            </a:r>
            <a:r>
              <a:rPr lang="en-US" altLang="en-US" sz="1800" baseline="30000" dirty="0" err="1"/>
              <a:t>b</a:t>
            </a:r>
            <a:r>
              <a:rPr lang="en-US" altLang="en-US" baseline="30000" dirty="0"/>
              <a:t> a</a:t>
            </a:r>
            <a:r>
              <a:rPr lang="en-US" altLang="en-US" dirty="0"/>
              <a:t> = n</a:t>
            </a:r>
            <a:r>
              <a:rPr lang="en-US" altLang="en-US" baseline="30000" dirty="0"/>
              <a:t>log</a:t>
            </a:r>
            <a:r>
              <a:rPr lang="en-US" altLang="en-US" sz="2000" dirty="0"/>
              <a:t>2</a:t>
            </a:r>
            <a:r>
              <a:rPr lang="en-US" altLang="en-US" baseline="30000" dirty="0"/>
              <a:t>2	</a:t>
            </a:r>
            <a:r>
              <a:rPr lang="en-US" altLang="en-US" dirty="0"/>
              <a:t>= </a:t>
            </a:r>
            <a:r>
              <a:rPr lang="en-US" altLang="en-US" sz="2400" dirty="0"/>
              <a:t>n  which is equal to f(n), 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Condition of Case II are satisfied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T(n) = </a:t>
            </a:r>
            <a:r>
              <a:rPr lang="en-US" altLang="en-US" dirty="0">
                <a:sym typeface="Symbol" pitchFamily="18" charset="2"/>
              </a:rPr>
              <a:t>(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log</a:t>
            </a:r>
            <a:r>
              <a:rPr lang="en-US" altLang="en-US" sz="1800" baseline="30000" dirty="0" err="1"/>
              <a:t>b</a:t>
            </a:r>
            <a:r>
              <a:rPr lang="en-US" altLang="en-US" baseline="30000" dirty="0"/>
              <a:t> a</a:t>
            </a:r>
            <a:r>
              <a:rPr lang="en-US" altLang="en-US" dirty="0"/>
              <a:t> </a:t>
            </a:r>
            <a:r>
              <a:rPr lang="en-US" altLang="en-US" dirty="0" err="1"/>
              <a:t>lgn</a:t>
            </a:r>
            <a:r>
              <a:rPr lang="en-US" altLang="en-US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= </a:t>
            </a:r>
            <a:r>
              <a:rPr lang="en-US" altLang="en-US" dirty="0">
                <a:sym typeface="Symbol" pitchFamily="18" charset="2"/>
              </a:rPr>
              <a:t>(</a:t>
            </a:r>
            <a:r>
              <a:rPr lang="en-US" altLang="en-US" dirty="0" err="1">
                <a:sym typeface="Symbol" pitchFamily="18" charset="2"/>
              </a:rPr>
              <a:t>nlgn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sz="2400" dirty="0"/>
          </a:p>
          <a:p>
            <a:pPr>
              <a:buFont typeface="Monotype Sorts" pitchFamily="2" charset="2"/>
              <a:buNone/>
            </a:pPr>
            <a:endParaRPr lang="en-US" altLang="en-US" sz="2400" baseline="30000" dirty="0"/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4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3200" b="1" dirty="0"/>
              <a:t>Example 9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T(n) = 4T(n/2) + n</a:t>
            </a:r>
            <a:r>
              <a:rPr lang="en-US" altLang="en-US" sz="2800" baseline="30000"/>
              <a:t>3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a=4, b=2, f(n) = n</a:t>
            </a:r>
            <a:r>
              <a:rPr lang="en-US" altLang="en-US" sz="2400" baseline="30000"/>
              <a:t>3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</a:t>
            </a:r>
            <a:r>
              <a:rPr lang="en-US" altLang="en-US" baseline="30000"/>
              <a:t>log</a:t>
            </a:r>
            <a:r>
              <a:rPr lang="en-US" altLang="en-US" sz="1600" baseline="30000"/>
              <a:t>b</a:t>
            </a:r>
            <a:r>
              <a:rPr lang="en-US" altLang="en-US" baseline="30000"/>
              <a:t> a</a:t>
            </a:r>
            <a:r>
              <a:rPr lang="en-US" altLang="en-US"/>
              <a:t> = n</a:t>
            </a:r>
            <a:r>
              <a:rPr lang="en-US" altLang="en-US" baseline="30000"/>
              <a:t>log</a:t>
            </a:r>
            <a:r>
              <a:rPr lang="en-US" altLang="en-US" sz="1600" baseline="30000"/>
              <a:t>2</a:t>
            </a:r>
            <a:r>
              <a:rPr lang="en-US" altLang="en-US" baseline="30000"/>
              <a:t> 4</a:t>
            </a:r>
            <a:r>
              <a:rPr lang="en-US" altLang="en-US" sz="2400"/>
              <a:t> = O</a:t>
            </a:r>
            <a:r>
              <a:rPr lang="en-US" altLang="en-US" sz="2400">
                <a:sym typeface="Symbol" pitchFamily="18" charset="2"/>
              </a:rPr>
              <a:t>(n</a:t>
            </a:r>
            <a:r>
              <a:rPr lang="en-US" altLang="en-US" sz="2400" baseline="30000">
                <a:sym typeface="Symbol" pitchFamily="18" charset="2"/>
              </a:rPr>
              <a:t>2</a:t>
            </a:r>
            <a:r>
              <a:rPr lang="en-US" altLang="en-US" sz="2400">
                <a:sym typeface="Symbol" pitchFamily="18" charset="2"/>
              </a:rPr>
              <a:t>)  where  = 1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18" charset="2"/>
              </a:rPr>
              <a:t>Since f(n) = O(</a:t>
            </a:r>
            <a:r>
              <a:rPr lang="en-US" altLang="en-US" b="1"/>
              <a:t>n</a:t>
            </a:r>
            <a:r>
              <a:rPr lang="en-US" altLang="en-US" b="1" baseline="30000"/>
              <a:t>log</a:t>
            </a:r>
            <a:r>
              <a:rPr lang="en-US" altLang="en-US" sz="1600" b="1" baseline="30000"/>
              <a:t>2</a:t>
            </a:r>
            <a:r>
              <a:rPr lang="en-US" altLang="en-US" b="1" baseline="30000"/>
              <a:t> 4 + </a:t>
            </a:r>
            <a:r>
              <a:rPr lang="en-US" altLang="en-US" b="1" baseline="30000">
                <a:sym typeface="Symbol" pitchFamily="18" charset="2"/>
              </a:rPr>
              <a:t></a:t>
            </a:r>
            <a:r>
              <a:rPr lang="en-US" altLang="en-US" sz="2400">
                <a:sym typeface="Symbol" pitchFamily="18" charset="2"/>
              </a:rPr>
              <a:t>), where =1, case III applies: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18" charset="2"/>
              </a:rPr>
              <a:t>Case III if f(n)= </a:t>
            </a:r>
            <a:r>
              <a:rPr lang="en-US" altLang="en-US" i="1">
                <a:solidFill>
                  <a:schemeClr val="tx2"/>
                </a:solidFill>
                <a:sym typeface="Symbol" pitchFamily="18" charset="2"/>
              </a:rPr>
              <a:t>(</a:t>
            </a:r>
            <a:r>
              <a:rPr lang="en-US" altLang="en-US" b="1"/>
              <a:t>n</a:t>
            </a:r>
            <a:r>
              <a:rPr lang="en-US" altLang="en-US" b="1" baseline="30000"/>
              <a:t>log</a:t>
            </a:r>
            <a:r>
              <a:rPr lang="en-US" altLang="en-US" sz="1600" b="1" baseline="30000"/>
              <a:t>B</a:t>
            </a:r>
            <a:r>
              <a:rPr lang="en-US" altLang="en-US" b="1" baseline="30000"/>
              <a:t> a + </a:t>
            </a:r>
            <a:r>
              <a:rPr lang="en-US" altLang="en-US" b="1" baseline="30000">
                <a:sym typeface="Symbol" pitchFamily="18" charset="2"/>
              </a:rPr>
              <a:t></a:t>
            </a:r>
            <a:r>
              <a:rPr lang="en-US" altLang="en-US" sz="2400">
                <a:sym typeface="Symbol" pitchFamily="18" charset="2"/>
              </a:rPr>
              <a:t>) for some constant &gt;0, and if af(n/b)&lt;=cf(n) for some constant c&lt;1 and all sufficient large n, then T(n) =  (f(n))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18" charset="2"/>
              </a:rPr>
              <a:t>a f(n/b)= </a:t>
            </a:r>
            <a:r>
              <a:rPr lang="en-US" altLang="en-US" sz="2000" i="1">
                <a:latin typeface="Arial" charset="0"/>
              </a:rPr>
              <a:t>4(n/2)</a:t>
            </a:r>
            <a:r>
              <a:rPr lang="en-US" altLang="en-US" sz="2000" i="1" baseline="30000">
                <a:latin typeface="Arial" charset="0"/>
              </a:rPr>
              <a:t>3</a:t>
            </a:r>
            <a:r>
              <a:rPr lang="en-US" altLang="en-US" sz="2400">
                <a:sym typeface="Symbol" pitchFamily="18" charset="2"/>
              </a:rPr>
              <a:t> &lt;=4/2n</a:t>
            </a:r>
            <a:r>
              <a:rPr lang="en-US" altLang="en-US" sz="2400" baseline="30000">
                <a:sym typeface="Symbol" pitchFamily="18" charset="2"/>
              </a:rPr>
              <a:t>3</a:t>
            </a:r>
            <a:r>
              <a:rPr lang="en-US" altLang="en-US" sz="2400">
                <a:sym typeface="Symbol" pitchFamily="18" charset="2"/>
              </a:rPr>
              <a:t>=c f(n) for c=4/2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18" charset="2"/>
              </a:rPr>
              <a:t>af(n/b)=4/8n</a:t>
            </a:r>
            <a:r>
              <a:rPr lang="en-US" altLang="en-US" sz="2400" baseline="30000">
                <a:sym typeface="Symbol" pitchFamily="18" charset="2"/>
              </a:rPr>
              <a:t>3</a:t>
            </a:r>
            <a:r>
              <a:rPr lang="en-US" altLang="en-US" sz="2400">
                <a:sym typeface="Symbol" pitchFamily="18" charset="2"/>
              </a:rPr>
              <a:t>&lt;=4/2n</a:t>
            </a:r>
            <a:r>
              <a:rPr lang="en-US" altLang="en-US" sz="2400" baseline="30000">
                <a:sym typeface="Symbol" pitchFamily="18" charset="2"/>
              </a:rPr>
              <a:t>3</a:t>
            </a:r>
            <a:r>
              <a:rPr lang="en-US" altLang="en-US" sz="2400">
                <a:sym typeface="Symbol" pitchFamily="18" charset="2"/>
              </a:rPr>
              <a:t>=c f(n)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18" charset="2"/>
              </a:rPr>
              <a:t>af(n/b)=n</a:t>
            </a:r>
            <a:r>
              <a:rPr lang="en-US" altLang="en-US" sz="2400" baseline="30000">
                <a:sym typeface="Symbol" pitchFamily="18" charset="2"/>
              </a:rPr>
              <a:t>3</a:t>
            </a:r>
            <a:r>
              <a:rPr lang="en-US" altLang="en-US" sz="2400">
                <a:sym typeface="Symbol" pitchFamily="18" charset="2"/>
              </a:rPr>
              <a:t>/2&lt;=2n</a:t>
            </a:r>
            <a:r>
              <a:rPr lang="en-US" altLang="en-US" sz="2400" baseline="30000">
                <a:sym typeface="Symbol" pitchFamily="18" charset="2"/>
              </a:rPr>
              <a:t>3</a:t>
            </a:r>
            <a:r>
              <a:rPr lang="en-US" altLang="en-US" sz="2400">
                <a:sym typeface="Symbol" pitchFamily="18" charset="2"/>
              </a:rPr>
              <a:t>=c f(n)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18" charset="2"/>
              </a:rPr>
              <a:t>Thus the solution is T(n) = (n</a:t>
            </a:r>
            <a:r>
              <a:rPr lang="en-US" altLang="en-US" sz="2400" baseline="30000">
                <a:sym typeface="Symbol" pitchFamily="18" charset="2"/>
              </a:rPr>
              <a:t>3</a:t>
            </a:r>
            <a:r>
              <a:rPr lang="en-US" altLang="en-US" sz="2400">
                <a:sym typeface="Symbol" pitchFamily="18" charset="2"/>
              </a:rPr>
              <a:t>)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867400" y="5257800"/>
            <a:ext cx="2514600" cy="1349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f(n)= n</a:t>
            </a:r>
            <a:r>
              <a:rPr lang="en-US" altLang="en-US" sz="2000" baseline="30000">
                <a:latin typeface="Arial" charset="0"/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4f(n/2) = 4(n/2)</a:t>
            </a:r>
            <a:r>
              <a:rPr lang="en-US" altLang="en-US" sz="2000" baseline="30000">
                <a:latin typeface="Arial" charset="0"/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af(n/b)=a (n/b)</a:t>
            </a:r>
            <a:r>
              <a:rPr lang="en-US" altLang="en-US" sz="2000" baseline="30000"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9886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Questions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6629400" cy="5589240"/>
          </a:xfrm>
        </p:spPr>
        <p:txBody>
          <a:bodyPr>
            <a:normAutofit lnSpcReduction="10000"/>
          </a:bodyPr>
          <a:lstStyle/>
          <a:p>
            <a:r>
              <a:rPr lang="en-US" altLang="en-US" sz="1400" dirty="0"/>
              <a:t>T (n) = 3T (n/2)+ n</a:t>
            </a:r>
            <a:r>
              <a:rPr lang="en-US" altLang="en-US" sz="1400" baseline="30000" dirty="0"/>
              <a:t>2</a:t>
            </a:r>
          </a:p>
          <a:p>
            <a:r>
              <a:rPr lang="en-US" altLang="en-US" sz="1400" dirty="0"/>
              <a:t> T (n) = 4T (n/2)+ n </a:t>
            </a:r>
          </a:p>
          <a:p>
            <a:r>
              <a:rPr lang="en-US" altLang="en-US" sz="1400" dirty="0"/>
              <a:t> T (n) = T (n/2) + 2n </a:t>
            </a:r>
          </a:p>
          <a:p>
            <a:r>
              <a:rPr lang="en-US" altLang="en-US" sz="1400" dirty="0"/>
              <a:t>T (n) = T (n/2) + 1			Binary Search</a:t>
            </a:r>
          </a:p>
          <a:p>
            <a:r>
              <a:rPr lang="en-US" altLang="en-US" sz="1400" dirty="0"/>
              <a:t> T (n) = 2nT (n/2) + n </a:t>
            </a:r>
          </a:p>
          <a:p>
            <a:r>
              <a:rPr lang="en-US" altLang="en-US" sz="1400" dirty="0"/>
              <a:t> T (n) = 16T (n/4)+ n </a:t>
            </a:r>
          </a:p>
          <a:p>
            <a:r>
              <a:rPr lang="en-US" altLang="en-US" sz="1400" dirty="0"/>
              <a:t> T (n) = 2T (n/2)+ n log n </a:t>
            </a:r>
          </a:p>
          <a:p>
            <a:r>
              <a:rPr lang="en-US" altLang="en-US" sz="1400" dirty="0"/>
              <a:t> T (n) = 2T (n/4)+ n0.51 </a:t>
            </a:r>
          </a:p>
          <a:p>
            <a:r>
              <a:rPr lang="en-US" altLang="en-US" sz="1400" dirty="0"/>
              <a:t> T (n) = 0.5T (n/2)+ 1/n</a:t>
            </a:r>
          </a:p>
          <a:p>
            <a:r>
              <a:rPr lang="en-US" altLang="en-US" sz="1400" dirty="0"/>
              <a:t>T (n) = p2T (n/2) + log n </a:t>
            </a:r>
          </a:p>
          <a:p>
            <a:r>
              <a:rPr lang="en-US" altLang="en-US" sz="1400" dirty="0"/>
              <a:t> T (n) = 3T (n/2)+ n</a:t>
            </a:r>
          </a:p>
          <a:p>
            <a:r>
              <a:rPr lang="en-US" altLang="en-US" sz="1400" dirty="0"/>
              <a:t> T (n) = 3T (n/3)+ </a:t>
            </a:r>
            <a:r>
              <a:rPr lang="en-US" altLang="en-US" sz="1400" dirty="0" err="1"/>
              <a:t>pn</a:t>
            </a:r>
            <a:r>
              <a:rPr lang="en-US" altLang="en-US" sz="1400" dirty="0"/>
              <a:t> </a:t>
            </a:r>
          </a:p>
          <a:p>
            <a:r>
              <a:rPr lang="en-US" altLang="en-US" sz="1400" dirty="0"/>
              <a:t> T (n) = 4T (n/2)+ </a:t>
            </a:r>
            <a:r>
              <a:rPr lang="en-US" altLang="en-US" sz="1400" dirty="0" err="1"/>
              <a:t>cn</a:t>
            </a:r>
            <a:r>
              <a:rPr lang="en-US" altLang="en-US" sz="1400" dirty="0"/>
              <a:t> </a:t>
            </a:r>
          </a:p>
          <a:p>
            <a:r>
              <a:rPr lang="en-US" altLang="en-US" sz="1400" dirty="0"/>
              <a:t> T (n) = 3T (n/4)+ n log n </a:t>
            </a:r>
          </a:p>
          <a:p>
            <a:r>
              <a:rPr lang="en-US" altLang="en-US" sz="1400" dirty="0"/>
              <a:t> T (n) = 3T (n/3)+ n/2 </a:t>
            </a:r>
          </a:p>
          <a:p>
            <a:r>
              <a:rPr lang="en-US" altLang="en-US" sz="1400" dirty="0"/>
              <a:t> T (n) = 6T (n/3)+ n</a:t>
            </a:r>
            <a:r>
              <a:rPr lang="en-US" altLang="en-US" sz="1400" baseline="30000" dirty="0"/>
              <a:t>2</a:t>
            </a:r>
            <a:r>
              <a:rPr lang="en-US" altLang="en-US" sz="1400" dirty="0"/>
              <a:t> log n </a:t>
            </a:r>
          </a:p>
          <a:p>
            <a:r>
              <a:rPr lang="en-US" altLang="en-US" sz="1400" dirty="0"/>
              <a:t> T (n) = 4T (n/2)+ n/ log n </a:t>
            </a:r>
          </a:p>
          <a:p>
            <a:r>
              <a:rPr lang="en-US" altLang="en-US" sz="1400" dirty="0"/>
              <a:t> T (n) = 64T (n/8)− n</a:t>
            </a:r>
            <a:r>
              <a:rPr lang="en-US" altLang="en-US" sz="1400" baseline="30000" dirty="0"/>
              <a:t>2</a:t>
            </a:r>
            <a:r>
              <a:rPr lang="en-US" altLang="en-US" sz="1400" dirty="0"/>
              <a:t> log n </a:t>
            </a:r>
          </a:p>
          <a:p>
            <a:r>
              <a:rPr lang="en-US" altLang="en-US" sz="1400" dirty="0"/>
              <a:t> T (n) = 7T (n/3)+ n</a:t>
            </a:r>
            <a:r>
              <a:rPr lang="en-US" altLang="en-US" sz="1400" baseline="30000" dirty="0"/>
              <a:t>2</a:t>
            </a:r>
            <a:r>
              <a:rPr lang="en-US" altLang="en-US" sz="1400" dirty="0"/>
              <a:t>  </a:t>
            </a:r>
          </a:p>
          <a:p>
            <a:r>
              <a:rPr lang="en-US" altLang="en-US" sz="1400" dirty="0"/>
              <a:t> T (n) = 4T (n/2)+ log n</a:t>
            </a:r>
          </a:p>
          <a:p>
            <a:r>
              <a:rPr lang="en-US" altLang="en-US" sz="1400" dirty="0"/>
              <a:t>T(n)=2T(n-1)+O(n)</a:t>
            </a:r>
          </a:p>
          <a:p>
            <a:r>
              <a:rPr lang="en-US" altLang="en-US" sz="1400" dirty="0"/>
              <a:t>T(n) =3T(n/3) + O(n)</a:t>
            </a:r>
          </a:p>
          <a:p>
            <a:endParaRPr lang="en-US" altLang="en-US" sz="1400" dirty="0"/>
          </a:p>
          <a:p>
            <a:endParaRPr lang="en-US" altLang="en-US" sz="14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41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620000" cy="2362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5400" dirty="0"/>
              <a:t>Backup Slides</a:t>
            </a:r>
          </a:p>
          <a:p>
            <a:pPr marL="114300" indent="0" algn="ctr">
              <a:buNone/>
            </a:pPr>
            <a:r>
              <a:rPr lang="en-US" sz="5400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85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s(n) =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c + s(n-1)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c + c + s(n-2)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2c + s(n-2)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2c + c + s(n-3)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3c + s(n-3)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…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kc + s(n-k) = ck + s(n-k)</a:t>
            </a:r>
          </a:p>
        </p:txBody>
      </p:sp>
      <p:graphicFrame>
        <p:nvGraphicFramePr>
          <p:cNvPr id="3076" name="Object 4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286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28600"/>
                        <a:ext cx="401002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8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 far for n &gt;= k we have </a:t>
            </a:r>
          </a:p>
          <a:p>
            <a:pPr lvl="1"/>
            <a:r>
              <a:rPr lang="en-US" altLang="en-US"/>
              <a:t>s(n) = ck + s(n-k)</a:t>
            </a:r>
          </a:p>
          <a:p>
            <a:r>
              <a:rPr lang="en-US" altLang="en-US"/>
              <a:t>What if k = n?</a:t>
            </a:r>
          </a:p>
          <a:p>
            <a:pPr lvl="1"/>
            <a:r>
              <a:rPr lang="en-US" altLang="en-US"/>
              <a:t>s(n) = cn + s(0) = cn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286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2860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4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 far for n &gt;= k we have </a:t>
            </a:r>
          </a:p>
          <a:p>
            <a:pPr lvl="1"/>
            <a:r>
              <a:rPr lang="en-US" altLang="en-US" dirty="0"/>
              <a:t>s(n) = </a:t>
            </a:r>
            <a:r>
              <a:rPr lang="en-US" altLang="en-US" dirty="0" err="1"/>
              <a:t>ck</a:t>
            </a:r>
            <a:r>
              <a:rPr lang="en-US" altLang="en-US" dirty="0"/>
              <a:t> + s(n-k)</a:t>
            </a:r>
          </a:p>
          <a:p>
            <a:r>
              <a:rPr lang="en-US" altLang="en-US" dirty="0"/>
              <a:t>What if k = n?</a:t>
            </a:r>
          </a:p>
          <a:p>
            <a:pPr lvl="1"/>
            <a:r>
              <a:rPr lang="en-US" altLang="en-US" dirty="0"/>
              <a:t>s(n) = </a:t>
            </a:r>
            <a:r>
              <a:rPr lang="en-US" altLang="en-US" dirty="0" err="1"/>
              <a:t>cn</a:t>
            </a:r>
            <a:r>
              <a:rPr lang="en-US" altLang="en-US" dirty="0"/>
              <a:t> + s(0) = </a:t>
            </a:r>
            <a:r>
              <a:rPr lang="en-US" altLang="en-US" dirty="0" err="1"/>
              <a:t>cn</a:t>
            </a:r>
            <a:endParaRPr lang="en-US" altLang="en-US" dirty="0"/>
          </a:p>
          <a:p>
            <a:r>
              <a:rPr lang="en-US" altLang="en-US" dirty="0"/>
              <a:t>So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Thus in general </a:t>
            </a:r>
          </a:p>
          <a:p>
            <a:pPr lvl="1"/>
            <a:r>
              <a:rPr lang="en-US" altLang="en-US" dirty="0"/>
              <a:t>s(n) = </a:t>
            </a:r>
            <a:r>
              <a:rPr lang="en-US" altLang="en-US" dirty="0" err="1"/>
              <a:t>cn</a:t>
            </a:r>
            <a:endParaRPr lang="en-US" altLang="en-US" dirty="0"/>
          </a:p>
        </p:txBody>
      </p:sp>
      <p:graphicFrame>
        <p:nvGraphicFramePr>
          <p:cNvPr id="5124" name="Object 1024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286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2860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25"/>
          <p:cNvGraphicFramePr>
            <a:graphicFrameLocks noChangeAspect="1"/>
          </p:cNvGraphicFramePr>
          <p:nvPr/>
        </p:nvGraphicFramePr>
        <p:xfrm>
          <a:off x="1323975" y="381635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Equation" r:id="rId6" imgW="1612900" imgH="457200" progId="Equation.3">
                  <p:embed/>
                </p:oleObj>
              </mc:Choice>
              <mc:Fallback>
                <p:oleObj name="Equation" r:id="rId6" imgW="1612900" imgH="457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81635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8928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s(n)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s(n-1)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n-1 + s(n-2)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n-1 + n-2 + s(n-3)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n-1 + n-2 + n-3 + s(n-4)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…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 	n + n-1 + n-2 + n-3 + … + n-(k-1) + s(n-k)</a:t>
            </a:r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  <p:graphicFrame>
        <p:nvGraphicFramePr>
          <p:cNvPr id="6148" name="Object 0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2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s(n)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s(n-1)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n-1 + s(n-2)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n-1 + n-2 + s(n-3)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n + n-1 + n-2 + n-3 + s(n-4)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	…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= 	n + n-1 + n-2 + n-3 + … + n-(k-1) + s(n-k)</a:t>
            </a:r>
          </a:p>
          <a:p>
            <a:pPr>
              <a:buFont typeface="Monotype Sorts" pitchFamily="2" charset="2"/>
              <a:buNone/>
            </a:pPr>
            <a:endParaRPr lang="en-US" altLang="en-US" sz="2800"/>
          </a:p>
          <a:p>
            <a:pPr>
              <a:lnSpc>
                <a:spcPct val="0"/>
              </a:lnSpc>
              <a:buFont typeface="Monotype Sorts" pitchFamily="2" charset="2"/>
              <a:buNone/>
            </a:pPr>
            <a:r>
              <a:rPr lang="en-US" altLang="en-US" sz="2800"/>
              <a:t>= </a:t>
            </a:r>
          </a:p>
        </p:txBody>
      </p:sp>
      <p:graphicFrame>
        <p:nvGraphicFramePr>
          <p:cNvPr id="7172" name="Object 0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2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"/>
          <p:cNvGraphicFramePr>
            <a:graphicFrameLocks noChangeAspect="1"/>
          </p:cNvGraphicFramePr>
          <p:nvPr/>
        </p:nvGraphicFramePr>
        <p:xfrm>
          <a:off x="685800" y="5018088"/>
          <a:ext cx="30527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" name="Equation" r:id="rId6" imgW="1218671" imgH="431613" progId="Equation.3">
                  <p:embed/>
                </p:oleObj>
              </mc:Choice>
              <mc:Fallback>
                <p:oleObj name="Equation" r:id="rId6" imgW="1218671" imgH="431613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18088"/>
                        <a:ext cx="3052763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144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So far for n &gt;= k we have</a:t>
            </a:r>
          </a:p>
        </p:txBody>
      </p:sp>
      <p:graphicFrame>
        <p:nvGraphicFramePr>
          <p:cNvPr id="8196" name="Object 1024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6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25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7" name="Equation" r:id="rId6" imgW="1218671" imgH="431613" progId="Equation.3">
                  <p:embed/>
                </p:oleObj>
              </mc:Choice>
              <mc:Fallback>
                <p:oleObj name="Equation" r:id="rId6" imgW="1218671" imgH="431613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04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062321"/>
              </p:ext>
            </p:extLst>
          </p:nvPr>
        </p:nvGraphicFramePr>
        <p:xfrm>
          <a:off x="500063" y="1658144"/>
          <a:ext cx="34099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5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658144"/>
                        <a:ext cx="3409950" cy="966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29115"/>
              </p:ext>
            </p:extLst>
          </p:nvPr>
        </p:nvGraphicFramePr>
        <p:xfrm>
          <a:off x="4673600" y="1658144"/>
          <a:ext cx="34480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6" name="Equation" r:id="rId5" imgW="1625600" imgH="457200" progId="Equation.3">
                  <p:embed/>
                </p:oleObj>
              </mc:Choice>
              <mc:Fallback>
                <p:oleObj name="Equation" r:id="rId5" imgW="1625600" imgH="457200" progId="Equation.3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1658144"/>
                        <a:ext cx="3448050" cy="969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48618"/>
              </p:ext>
            </p:extLst>
          </p:nvPr>
        </p:nvGraphicFramePr>
        <p:xfrm>
          <a:off x="500063" y="3845719"/>
          <a:ext cx="3394075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7" name="Equation" r:id="rId7" imgW="1600200" imgH="863600" progId="Equation.3">
                  <p:embed/>
                </p:oleObj>
              </mc:Choice>
              <mc:Fallback>
                <p:oleObj name="Equation" r:id="rId7" imgW="1600200" imgH="863600" progId="Equation.3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45719"/>
                        <a:ext cx="3394075" cy="1830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12201"/>
              </p:ext>
            </p:extLst>
          </p:nvPr>
        </p:nvGraphicFramePr>
        <p:xfrm>
          <a:off x="4533900" y="3654425"/>
          <a:ext cx="358775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8" name="Equation" r:id="rId9" imgW="1688367" imgH="1040948" progId="Equation.3">
                  <p:embed/>
                </p:oleObj>
              </mc:Choice>
              <mc:Fallback>
                <p:oleObj name="Equation" r:id="rId9" imgW="1688367" imgH="1040948" progId="Equation.3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654425"/>
                        <a:ext cx="3587750" cy="221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509588"/>
          </a:xfrm>
        </p:spPr>
        <p:txBody>
          <a:bodyPr/>
          <a:lstStyle/>
          <a:p>
            <a:r>
              <a:rPr lang="en-US" sz="4000" dirty="0"/>
              <a:t>Recurrence Examples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17303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So far for n &gt;= k we have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What if k = n?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9220" name="Object 1024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0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5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1" name="Equation" r:id="rId6" imgW="1218671" imgH="431613" progId="Equation.3">
                  <p:embed/>
                </p:oleObj>
              </mc:Choice>
              <mc:Fallback>
                <p:oleObj name="Equation" r:id="rId6" imgW="1218671" imgH="431613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376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So far for n &gt;= k we have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What if k = n?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10244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3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0" name="Picture 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4" name="Equation" r:id="rId6" imgW="1218671" imgH="431613" progId="Equation.3">
                  <p:embed/>
                </p:oleObj>
              </mc:Choice>
              <mc:Fallback>
                <p:oleObj name="Equation" r:id="rId6" imgW="1218671" imgH="431613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1219200" y="3494088"/>
          <a:ext cx="6740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" name="Equation" r:id="rId8" imgW="2692400" imgH="431800" progId="Equation.3">
                  <p:embed/>
                </p:oleObj>
              </mc:Choice>
              <mc:Fallback>
                <p:oleObj name="Equation" r:id="rId8" imgW="2692400" imgH="431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94088"/>
                        <a:ext cx="6740525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4651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So far for n &gt;= k we have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What if k = n?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Thus in general </a:t>
            </a:r>
          </a:p>
        </p:txBody>
      </p:sp>
      <p:graphicFrame>
        <p:nvGraphicFramePr>
          <p:cNvPr id="11268" name="Object 1024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233363"/>
          <a:ext cx="4010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6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0" name="Picture 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3363"/>
                        <a:ext cx="40100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25"/>
          <p:cNvGraphicFramePr>
            <a:graphicFrameLocks noChangeAspect="1"/>
          </p:cNvGraphicFramePr>
          <p:nvPr/>
        </p:nvGraphicFramePr>
        <p:xfrm>
          <a:off x="1219200" y="1981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7" name="Equation" r:id="rId6" imgW="1218671" imgH="431613" progId="Equation.3">
                  <p:embed/>
                </p:oleObj>
              </mc:Choice>
              <mc:Fallback>
                <p:oleObj name="Equation" r:id="rId6" imgW="1218671" imgH="431613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26"/>
          <p:cNvGraphicFramePr>
            <a:graphicFrameLocks noChangeAspect="1"/>
          </p:cNvGraphicFramePr>
          <p:nvPr/>
        </p:nvGraphicFramePr>
        <p:xfrm>
          <a:off x="1371600" y="3505200"/>
          <a:ext cx="67405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8" name="Equation" r:id="rId8" imgW="2692400" imgH="431800" progId="Equation.3">
                  <p:embed/>
                </p:oleObj>
              </mc:Choice>
              <mc:Fallback>
                <p:oleObj name="Equation" r:id="rId8" imgW="2692400" imgH="4318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74052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27"/>
          <p:cNvGraphicFramePr>
            <a:graphicFrameLocks noChangeAspect="1"/>
          </p:cNvGraphicFramePr>
          <p:nvPr/>
        </p:nvGraphicFramePr>
        <p:xfrm>
          <a:off x="1219200" y="5065713"/>
          <a:ext cx="26384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9" name="Equation" r:id="rId10" imgW="1054100" imgH="393700" progId="Equation.3">
                  <p:embed/>
                </p:oleObj>
              </mc:Choice>
              <mc:Fallback>
                <p:oleObj name="Equation" r:id="rId10" imgW="1054100" imgH="3937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65713"/>
                        <a:ext cx="263842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7133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T(n) =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2T(n/2) +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2(2T(n/2/2) + c) +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</a:t>
            </a:r>
            <a:r>
              <a:rPr lang="en-US" altLang="en-US" sz="2400" baseline="30000"/>
              <a:t>2</a:t>
            </a:r>
            <a:r>
              <a:rPr lang="en-US" altLang="en-US" sz="2400"/>
              <a:t>T(n/2</a:t>
            </a:r>
            <a:r>
              <a:rPr lang="en-US" altLang="en-US" sz="2400" baseline="30000"/>
              <a:t>2</a:t>
            </a:r>
            <a:r>
              <a:rPr lang="en-US" altLang="en-US" sz="2400"/>
              <a:t>) + 2c +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</a:t>
            </a:r>
            <a:r>
              <a:rPr lang="en-US" altLang="en-US" sz="2400" baseline="30000"/>
              <a:t>2</a:t>
            </a:r>
            <a:r>
              <a:rPr lang="en-US" altLang="en-US" sz="2400"/>
              <a:t>(2T(n/2</a:t>
            </a:r>
            <a:r>
              <a:rPr lang="en-US" altLang="en-US" sz="2400" baseline="30000"/>
              <a:t>2</a:t>
            </a:r>
            <a:r>
              <a:rPr lang="en-US" altLang="en-US" sz="2400"/>
              <a:t>/2) + c) + 3c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</a:t>
            </a:r>
            <a:r>
              <a:rPr lang="en-US" altLang="en-US" sz="2400" baseline="30000"/>
              <a:t>3</a:t>
            </a:r>
            <a:r>
              <a:rPr lang="en-US" altLang="en-US" sz="2400"/>
              <a:t>T(n/2</a:t>
            </a:r>
            <a:r>
              <a:rPr lang="en-US" altLang="en-US" sz="2400" baseline="30000"/>
              <a:t>3</a:t>
            </a:r>
            <a:r>
              <a:rPr lang="en-US" altLang="en-US" sz="2400"/>
              <a:t>) + 4c + 3c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</a:t>
            </a:r>
            <a:r>
              <a:rPr lang="en-US" altLang="en-US" sz="2400" baseline="30000"/>
              <a:t>3</a:t>
            </a:r>
            <a:r>
              <a:rPr lang="en-US" altLang="en-US" sz="2400"/>
              <a:t>T(n/2</a:t>
            </a:r>
            <a:r>
              <a:rPr lang="en-US" altLang="en-US" sz="2400" baseline="30000"/>
              <a:t>3</a:t>
            </a:r>
            <a:r>
              <a:rPr lang="en-US" altLang="en-US" sz="2400"/>
              <a:t>) + 7c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</a:t>
            </a:r>
            <a:r>
              <a:rPr lang="en-US" altLang="en-US" sz="2400" baseline="30000"/>
              <a:t>3</a:t>
            </a:r>
            <a:r>
              <a:rPr lang="en-US" altLang="en-US" sz="2400"/>
              <a:t>(2T(n/2</a:t>
            </a:r>
            <a:r>
              <a:rPr lang="en-US" altLang="en-US" sz="2400" baseline="30000"/>
              <a:t>3</a:t>
            </a:r>
            <a:r>
              <a:rPr lang="en-US" altLang="en-US" sz="2400"/>
              <a:t>/2) + c) + 7c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</a:t>
            </a:r>
            <a:r>
              <a:rPr lang="en-US" altLang="en-US" sz="2400" baseline="30000"/>
              <a:t>4</a:t>
            </a:r>
            <a:r>
              <a:rPr lang="en-US" altLang="en-US" sz="2400"/>
              <a:t>T(n/2</a:t>
            </a:r>
            <a:r>
              <a:rPr lang="en-US" altLang="en-US" sz="2400" baseline="30000"/>
              <a:t>4</a:t>
            </a:r>
            <a:r>
              <a:rPr lang="en-US" altLang="en-US" sz="2400"/>
              <a:t>) + 15c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…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</a:t>
            </a:r>
            <a:r>
              <a:rPr lang="en-US" altLang="en-US" sz="2400" baseline="30000"/>
              <a:t>k</a:t>
            </a:r>
            <a:r>
              <a:rPr lang="en-US" altLang="en-US" sz="2400"/>
              <a:t>T(n/2</a:t>
            </a:r>
            <a:r>
              <a:rPr lang="en-US" altLang="en-US" sz="2400" baseline="30000"/>
              <a:t>k</a:t>
            </a:r>
            <a:r>
              <a:rPr lang="en-US" altLang="en-US" sz="2400"/>
              <a:t>) + (2</a:t>
            </a:r>
            <a:r>
              <a:rPr lang="en-US" altLang="en-US" sz="2400" baseline="30000"/>
              <a:t>k</a:t>
            </a:r>
            <a:r>
              <a:rPr lang="en-US" altLang="en-US" sz="2400"/>
              <a:t> - 1)c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</a:t>
            </a:r>
            <a:r>
              <a:rPr lang="en-US" altLang="en-US" sz="2800"/>
              <a:t>	</a:t>
            </a:r>
            <a:endParaRPr lang="en-US" altLang="en-US"/>
          </a:p>
        </p:txBody>
      </p:sp>
      <p:graphicFrame>
        <p:nvGraphicFramePr>
          <p:cNvPr id="12292" name="Object 1024"/>
          <p:cNvGraphicFramePr>
            <a:graphicFrameLocks noChangeAspect="1"/>
          </p:cNvGraphicFramePr>
          <p:nvPr/>
        </p:nvGraphicFramePr>
        <p:xfrm>
          <a:off x="2514600" y="76200"/>
          <a:ext cx="39862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4" imgW="1600200" imgH="609600" progId="Equation.3">
                  <p:embed/>
                </p:oleObj>
              </mc:Choice>
              <mc:Fallback>
                <p:oleObj name="Equation" r:id="rId4" imgW="16002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"/>
                        <a:ext cx="3986213" cy="152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9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 far for n &gt; 2</a:t>
            </a:r>
            <a:r>
              <a:rPr lang="en-US" altLang="en-US" baseline="30000"/>
              <a:t>k</a:t>
            </a:r>
            <a:r>
              <a:rPr lang="en-US" altLang="en-US"/>
              <a:t> we have </a:t>
            </a:r>
          </a:p>
          <a:p>
            <a:pPr marL="1030288" lvl="1"/>
            <a:r>
              <a:rPr lang="en-US" altLang="en-US"/>
              <a:t>T(n) = 2</a:t>
            </a:r>
            <a:r>
              <a:rPr lang="en-US" altLang="en-US" baseline="30000"/>
              <a:t>k</a:t>
            </a:r>
            <a:r>
              <a:rPr lang="en-US" altLang="en-US"/>
              <a:t>T(n/2</a:t>
            </a:r>
            <a:r>
              <a:rPr lang="en-US" altLang="en-US" baseline="30000"/>
              <a:t>k</a:t>
            </a:r>
            <a:r>
              <a:rPr lang="en-US" altLang="en-US"/>
              <a:t>) + (2</a:t>
            </a:r>
            <a:r>
              <a:rPr lang="en-US" altLang="en-US" baseline="30000"/>
              <a:t>k</a:t>
            </a:r>
            <a:r>
              <a:rPr lang="en-US" altLang="en-US"/>
              <a:t> - 1)c</a:t>
            </a:r>
          </a:p>
          <a:p>
            <a:r>
              <a:rPr lang="en-US" altLang="en-US"/>
              <a:t>What if k = lg n?</a:t>
            </a:r>
          </a:p>
          <a:p>
            <a:pPr marL="1030288" lvl="1"/>
            <a:r>
              <a:rPr lang="en-US" altLang="en-US"/>
              <a:t>T(n) = 2</a:t>
            </a:r>
            <a:r>
              <a:rPr lang="en-US" altLang="en-US" baseline="30000"/>
              <a:t>lg n</a:t>
            </a:r>
            <a:r>
              <a:rPr lang="en-US" altLang="en-US"/>
              <a:t> T(n/2</a:t>
            </a:r>
            <a:r>
              <a:rPr lang="en-US" altLang="en-US" baseline="30000"/>
              <a:t>lg n</a:t>
            </a:r>
            <a:r>
              <a:rPr lang="en-US" altLang="en-US"/>
              <a:t>) + (2</a:t>
            </a:r>
            <a:r>
              <a:rPr lang="en-US" altLang="en-US" baseline="30000"/>
              <a:t>lg n</a:t>
            </a:r>
            <a:r>
              <a:rPr lang="en-US" altLang="en-US"/>
              <a:t> - 1)c</a:t>
            </a:r>
          </a:p>
          <a:p>
            <a:pPr marL="1030288" lvl="1">
              <a:buFont typeface="Monotype Sorts" pitchFamily="2" charset="2"/>
              <a:buNone/>
            </a:pPr>
            <a:r>
              <a:rPr lang="en-US" altLang="en-US"/>
              <a:t>	= n T(n/n) + (n - 1)c</a:t>
            </a:r>
          </a:p>
          <a:p>
            <a:pPr marL="1030288" lvl="1">
              <a:buFont typeface="Monotype Sorts" pitchFamily="2" charset="2"/>
              <a:buNone/>
            </a:pPr>
            <a:r>
              <a:rPr lang="en-US" altLang="en-US"/>
              <a:t>	= n T(1) + (n-1)c</a:t>
            </a:r>
          </a:p>
          <a:p>
            <a:pPr marL="1030288" lvl="1">
              <a:buFont typeface="Monotype Sorts" pitchFamily="2" charset="2"/>
              <a:buNone/>
            </a:pPr>
            <a:r>
              <a:rPr lang="en-US" altLang="en-US"/>
              <a:t>	= nc + (n-1)c = (2n - 1)c</a:t>
            </a:r>
          </a:p>
        </p:txBody>
      </p:sp>
      <p:graphicFrame>
        <p:nvGraphicFramePr>
          <p:cNvPr id="13316" name="Object 2048"/>
          <p:cNvGraphicFramePr>
            <a:graphicFrameLocks noChangeAspect="1"/>
          </p:cNvGraphicFramePr>
          <p:nvPr/>
        </p:nvGraphicFramePr>
        <p:xfrm>
          <a:off x="2514600" y="76200"/>
          <a:ext cx="39862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4" imgW="1600200" imgH="609600" progId="Equation.3">
                  <p:embed/>
                </p:oleObj>
              </mc:Choice>
              <mc:Fallback>
                <p:oleObj name="Equation" r:id="rId4" imgW="16002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"/>
                        <a:ext cx="3986213" cy="152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2" grpId="0" build="p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10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T(n) =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aT(n/b) + cn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a(aT(n/b/b) + cn/b) + cn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</a:t>
            </a:r>
            <a:r>
              <a:rPr lang="en-US" altLang="en-US" sz="2400" baseline="30000"/>
              <a:t>2</a:t>
            </a:r>
            <a:r>
              <a:rPr lang="en-US" altLang="en-US" sz="2400"/>
              <a:t>T(n/b</a:t>
            </a:r>
            <a:r>
              <a:rPr lang="en-US" altLang="en-US" sz="2400" baseline="30000"/>
              <a:t>2</a:t>
            </a:r>
            <a:r>
              <a:rPr lang="en-US" altLang="en-US" sz="2400"/>
              <a:t>) + cna/b + cn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</a:t>
            </a:r>
            <a:r>
              <a:rPr lang="en-US" altLang="en-US" sz="2400" baseline="30000"/>
              <a:t>2</a:t>
            </a:r>
            <a:r>
              <a:rPr lang="en-US" altLang="en-US" sz="2400"/>
              <a:t>T(n/b</a:t>
            </a:r>
            <a:r>
              <a:rPr lang="en-US" altLang="en-US" sz="2400" baseline="30000"/>
              <a:t>2</a:t>
            </a:r>
            <a:r>
              <a:rPr lang="en-US" altLang="en-US" sz="2400"/>
              <a:t>) + cn(a/b + 1)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</a:t>
            </a:r>
            <a:r>
              <a:rPr lang="en-US" altLang="en-US" sz="2400" baseline="30000"/>
              <a:t>2</a:t>
            </a:r>
            <a:r>
              <a:rPr lang="en-US" altLang="en-US" sz="2400"/>
              <a:t>(aT(n/b</a:t>
            </a:r>
            <a:r>
              <a:rPr lang="en-US" altLang="en-US" sz="2400" baseline="30000"/>
              <a:t>2</a:t>
            </a:r>
            <a:r>
              <a:rPr lang="en-US" altLang="en-US" sz="2400"/>
              <a:t>/b) + cn/b</a:t>
            </a:r>
            <a:r>
              <a:rPr lang="en-US" altLang="en-US" sz="2400" baseline="30000"/>
              <a:t>2</a:t>
            </a:r>
            <a:r>
              <a:rPr lang="en-US" altLang="en-US" sz="2400"/>
              <a:t>) + cn(a/b + 1)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</a:t>
            </a:r>
            <a:r>
              <a:rPr lang="en-US" altLang="en-US" sz="2400" baseline="30000"/>
              <a:t>3</a:t>
            </a:r>
            <a:r>
              <a:rPr lang="en-US" altLang="en-US" sz="2400"/>
              <a:t>T(n/b</a:t>
            </a:r>
            <a:r>
              <a:rPr lang="en-US" altLang="en-US" sz="2400" baseline="30000"/>
              <a:t>3</a:t>
            </a:r>
            <a:r>
              <a:rPr lang="en-US" altLang="en-US" sz="2400"/>
              <a:t>) + cn(a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</a:t>
            </a:r>
            <a:r>
              <a:rPr lang="en-US" altLang="en-US" sz="2400"/>
              <a:t>) + cn(a/b + 1)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</a:t>
            </a:r>
            <a:r>
              <a:rPr lang="en-US" altLang="en-US" sz="2400" baseline="30000"/>
              <a:t>3</a:t>
            </a:r>
            <a:r>
              <a:rPr lang="en-US" altLang="en-US" sz="2400"/>
              <a:t>T(n/b</a:t>
            </a:r>
            <a:r>
              <a:rPr lang="en-US" altLang="en-US" sz="2400" baseline="30000"/>
              <a:t>3</a:t>
            </a:r>
            <a:r>
              <a:rPr lang="en-US" altLang="en-US" sz="2400"/>
              <a:t>) + cn(a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</a:t>
            </a:r>
            <a:r>
              <a:rPr lang="en-US" altLang="en-US" sz="2400"/>
              <a:t> + a/b + 1)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a</a:t>
            </a:r>
            <a:r>
              <a:rPr lang="en-US" altLang="en-US" sz="2400" baseline="30000"/>
              <a:t>k</a:t>
            </a:r>
            <a:r>
              <a:rPr lang="en-US" altLang="en-US" sz="2400"/>
              <a:t>T(n/b</a:t>
            </a:r>
            <a:r>
              <a:rPr lang="en-US" altLang="en-US" sz="2400" baseline="30000"/>
              <a:t>k</a:t>
            </a:r>
            <a:r>
              <a:rPr lang="en-US" altLang="en-US" sz="2400"/>
              <a:t>) + cn(a</a:t>
            </a:r>
            <a:r>
              <a:rPr lang="en-US" altLang="en-US" sz="2400" baseline="30000"/>
              <a:t>k-1</a:t>
            </a:r>
            <a:r>
              <a:rPr lang="en-US" altLang="en-US" sz="2400"/>
              <a:t>/b</a:t>
            </a:r>
            <a:r>
              <a:rPr lang="en-US" altLang="en-US" sz="2400" baseline="30000"/>
              <a:t>k-1</a:t>
            </a:r>
            <a:r>
              <a:rPr lang="en-US" altLang="en-US" sz="2400"/>
              <a:t> + a</a:t>
            </a:r>
            <a:r>
              <a:rPr lang="en-US" altLang="en-US" sz="2400" baseline="30000"/>
              <a:t>k-2</a:t>
            </a:r>
            <a:r>
              <a:rPr lang="en-US" altLang="en-US" sz="2400"/>
              <a:t>/b</a:t>
            </a:r>
            <a:r>
              <a:rPr lang="en-US" altLang="en-US" sz="2400" baseline="30000"/>
              <a:t>k-2</a:t>
            </a:r>
            <a:r>
              <a:rPr lang="en-US" altLang="en-US" sz="2400"/>
              <a:t> + … + 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</a:t>
            </a:r>
            <a:r>
              <a:rPr lang="en-US" altLang="en-US" sz="2400"/>
              <a:t> + a/b + 1)</a:t>
            </a:r>
          </a:p>
        </p:txBody>
      </p:sp>
      <p:graphicFrame>
        <p:nvGraphicFramePr>
          <p:cNvPr id="14340" name="Object 1024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1028"/>
          <p:cNvSpPr txBox="1">
            <a:spLocks noChangeArrowheads="1"/>
          </p:cNvSpPr>
          <p:nvPr/>
        </p:nvSpPr>
        <p:spPr bwMode="auto">
          <a:xfrm>
            <a:off x="304800" y="2286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037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8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10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2800"/>
              <a:t>So we have</a:t>
            </a:r>
          </a:p>
          <a:p>
            <a:pPr lvl="1">
              <a:tabLst>
                <a:tab pos="1370013" algn="l"/>
              </a:tabLst>
            </a:pPr>
            <a:r>
              <a:rPr lang="en-US" altLang="en-US" sz="2400"/>
              <a:t>T(n) = a</a:t>
            </a:r>
            <a:r>
              <a:rPr lang="en-US" altLang="en-US" sz="2400" baseline="30000"/>
              <a:t>k</a:t>
            </a:r>
            <a:r>
              <a:rPr lang="en-US" altLang="en-US" sz="2400"/>
              <a:t>T(n/b</a:t>
            </a:r>
            <a:r>
              <a:rPr lang="en-US" altLang="en-US" sz="2400" baseline="30000"/>
              <a:t>k</a:t>
            </a:r>
            <a:r>
              <a:rPr lang="en-US" altLang="en-US" sz="2400"/>
              <a:t>) + cn(a</a:t>
            </a:r>
            <a:r>
              <a:rPr lang="en-US" altLang="en-US" sz="2400" baseline="30000"/>
              <a:t>k-1</a:t>
            </a:r>
            <a:r>
              <a:rPr lang="en-US" altLang="en-US" sz="2400"/>
              <a:t>/b</a:t>
            </a:r>
            <a:r>
              <a:rPr lang="en-US" altLang="en-US" sz="2400" baseline="30000"/>
              <a:t>k-1 </a:t>
            </a:r>
            <a:r>
              <a:rPr lang="en-US" altLang="en-US" sz="2400"/>
              <a:t>+ ... + 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 </a:t>
            </a:r>
            <a:r>
              <a:rPr lang="en-US" altLang="en-US" sz="2400"/>
              <a:t>+ a/b + 1)</a:t>
            </a:r>
          </a:p>
          <a:p>
            <a:pPr>
              <a:tabLst>
                <a:tab pos="1370013" algn="l"/>
              </a:tabLst>
            </a:pPr>
            <a:r>
              <a:rPr lang="en-US" altLang="en-US" sz="2800"/>
              <a:t>For k = log</a:t>
            </a:r>
            <a:r>
              <a:rPr lang="en-US" altLang="en-US" sz="2800" baseline="-25000"/>
              <a:t>b</a:t>
            </a:r>
            <a:r>
              <a:rPr lang="en-US" altLang="en-US" sz="2800"/>
              <a:t> n</a:t>
            </a:r>
          </a:p>
          <a:p>
            <a:pPr lvl="1">
              <a:tabLst>
                <a:tab pos="1370013" algn="l"/>
              </a:tabLst>
            </a:pPr>
            <a:r>
              <a:rPr lang="en-US" altLang="en-US" sz="2400"/>
              <a:t>n = b</a:t>
            </a:r>
            <a:r>
              <a:rPr lang="en-US" altLang="en-US" sz="2400" baseline="30000"/>
              <a:t>k</a:t>
            </a:r>
            <a:endParaRPr lang="en-US" altLang="en-US" sz="2400"/>
          </a:p>
          <a:p>
            <a:pPr lvl="1">
              <a:tabLst>
                <a:tab pos="1370013" algn="l"/>
              </a:tabLst>
            </a:pPr>
            <a:r>
              <a:rPr lang="en-US" altLang="en-US" sz="2400"/>
              <a:t>T(n)	= a</a:t>
            </a:r>
            <a:r>
              <a:rPr lang="en-US" altLang="en-US" sz="2400" baseline="30000"/>
              <a:t>k</a:t>
            </a:r>
            <a:r>
              <a:rPr lang="en-US" altLang="en-US" sz="2400"/>
              <a:t>T(1) + cn(a</a:t>
            </a:r>
            <a:r>
              <a:rPr lang="en-US" altLang="en-US" sz="2400" baseline="30000"/>
              <a:t>k-1</a:t>
            </a:r>
            <a:r>
              <a:rPr lang="en-US" altLang="en-US" sz="2400"/>
              <a:t>/b</a:t>
            </a:r>
            <a:r>
              <a:rPr lang="en-US" altLang="en-US" sz="2400" baseline="30000"/>
              <a:t>k-1 </a:t>
            </a:r>
            <a:r>
              <a:rPr lang="en-US" altLang="en-US" sz="2400"/>
              <a:t>+ ... + 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 </a:t>
            </a:r>
            <a:r>
              <a:rPr lang="en-US" altLang="en-US" sz="2400"/>
              <a:t>+ a/b + 1)</a:t>
            </a:r>
          </a:p>
          <a:p>
            <a:pPr lvl="1"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altLang="en-US" sz="2400"/>
              <a:t>		= a</a:t>
            </a:r>
            <a:r>
              <a:rPr lang="en-US" altLang="en-US" sz="2400" baseline="30000"/>
              <a:t>k</a:t>
            </a:r>
            <a:r>
              <a:rPr lang="en-US" altLang="en-US" sz="2400"/>
              <a:t>c + cn(a</a:t>
            </a:r>
            <a:r>
              <a:rPr lang="en-US" altLang="en-US" sz="2400" baseline="30000"/>
              <a:t>k-1</a:t>
            </a:r>
            <a:r>
              <a:rPr lang="en-US" altLang="en-US" sz="2400"/>
              <a:t>/b</a:t>
            </a:r>
            <a:r>
              <a:rPr lang="en-US" altLang="en-US" sz="2400" baseline="30000"/>
              <a:t>k-1 </a:t>
            </a:r>
            <a:r>
              <a:rPr lang="en-US" altLang="en-US" sz="2400"/>
              <a:t>+ ... + 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 </a:t>
            </a:r>
            <a:r>
              <a:rPr lang="en-US" altLang="en-US" sz="2400"/>
              <a:t>+ a/b + 1)</a:t>
            </a:r>
          </a:p>
          <a:p>
            <a:pPr lvl="1"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altLang="en-US" sz="2400"/>
              <a:t>		= ca</a:t>
            </a:r>
            <a:r>
              <a:rPr lang="en-US" altLang="en-US" sz="2400" baseline="30000"/>
              <a:t>k</a:t>
            </a:r>
            <a:r>
              <a:rPr lang="en-US" altLang="en-US" sz="2400"/>
              <a:t> + cn(a</a:t>
            </a:r>
            <a:r>
              <a:rPr lang="en-US" altLang="en-US" sz="2400" baseline="30000"/>
              <a:t>k-1</a:t>
            </a:r>
            <a:r>
              <a:rPr lang="en-US" altLang="en-US" sz="2400"/>
              <a:t>/b</a:t>
            </a:r>
            <a:r>
              <a:rPr lang="en-US" altLang="en-US" sz="2400" baseline="30000"/>
              <a:t>k-1 </a:t>
            </a:r>
            <a:r>
              <a:rPr lang="en-US" altLang="en-US" sz="2400"/>
              <a:t>+ ... + 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 </a:t>
            </a:r>
            <a:r>
              <a:rPr lang="en-US" altLang="en-US" sz="2400"/>
              <a:t>+ a/b + 1)</a:t>
            </a:r>
          </a:p>
          <a:p>
            <a:pPr lvl="1"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altLang="en-US" sz="2400"/>
              <a:t>		= cna</a:t>
            </a:r>
            <a:r>
              <a:rPr lang="en-US" altLang="en-US" sz="2400" baseline="30000"/>
              <a:t>k </a:t>
            </a:r>
            <a:r>
              <a:rPr lang="en-US" altLang="en-US" sz="2400"/>
              <a:t>/b</a:t>
            </a:r>
            <a:r>
              <a:rPr lang="en-US" altLang="en-US" sz="2400" baseline="30000"/>
              <a:t>k</a:t>
            </a:r>
            <a:r>
              <a:rPr lang="en-US" altLang="en-US" sz="2400"/>
              <a:t> + cn(a</a:t>
            </a:r>
            <a:r>
              <a:rPr lang="en-US" altLang="en-US" sz="2400" baseline="30000"/>
              <a:t>k-1</a:t>
            </a:r>
            <a:r>
              <a:rPr lang="en-US" altLang="en-US" sz="2400"/>
              <a:t>/b</a:t>
            </a:r>
            <a:r>
              <a:rPr lang="en-US" altLang="en-US" sz="2400" baseline="30000"/>
              <a:t>k-1 </a:t>
            </a:r>
            <a:r>
              <a:rPr lang="en-US" altLang="en-US" sz="2400"/>
              <a:t>+ ... + 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 </a:t>
            </a:r>
            <a:r>
              <a:rPr lang="en-US" altLang="en-US" sz="2400"/>
              <a:t>+ a/b + 1)</a:t>
            </a:r>
          </a:p>
          <a:p>
            <a:pPr lvl="1"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altLang="en-US" sz="2400"/>
              <a:t>		= cn(a</a:t>
            </a:r>
            <a:r>
              <a:rPr lang="en-US" altLang="en-US" sz="2400" baseline="30000"/>
              <a:t>k</a:t>
            </a:r>
            <a:r>
              <a:rPr lang="en-US" altLang="en-US" sz="2400"/>
              <a:t>/b</a:t>
            </a:r>
            <a:r>
              <a:rPr lang="en-US" altLang="en-US" sz="2400" baseline="30000"/>
              <a:t>k </a:t>
            </a:r>
            <a:r>
              <a:rPr lang="en-US" altLang="en-US" sz="2400"/>
              <a:t>+ ... + a</a:t>
            </a:r>
            <a:r>
              <a:rPr lang="en-US" altLang="en-US" sz="2400" baseline="30000"/>
              <a:t>2</a:t>
            </a:r>
            <a:r>
              <a:rPr lang="en-US" altLang="en-US" sz="2400"/>
              <a:t>/b</a:t>
            </a:r>
            <a:r>
              <a:rPr lang="en-US" altLang="en-US" sz="2400" baseline="30000"/>
              <a:t>2 </a:t>
            </a:r>
            <a:r>
              <a:rPr lang="en-US" altLang="en-US" sz="2400"/>
              <a:t>+ a/b + 1)</a:t>
            </a:r>
          </a:p>
        </p:txBody>
      </p:sp>
      <p:graphicFrame>
        <p:nvGraphicFramePr>
          <p:cNvPr id="15364" name="Object 1024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2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 altLang="en-US"/>
              <a:t>So with k = log</a:t>
            </a:r>
            <a:r>
              <a:rPr lang="en-US" altLang="en-US" baseline="-25000"/>
              <a:t>b </a:t>
            </a:r>
            <a:r>
              <a:rPr lang="en-US" altLang="en-US"/>
              <a:t>n</a:t>
            </a:r>
          </a:p>
          <a:p>
            <a:pPr lvl="1">
              <a:tabLst>
                <a:tab pos="1487488" algn="l"/>
              </a:tabLst>
            </a:pPr>
            <a:r>
              <a:rPr lang="en-US" altLang="en-US"/>
              <a:t>T(n) = cn(a</a:t>
            </a:r>
            <a:r>
              <a:rPr lang="en-US" altLang="en-US" baseline="30000"/>
              <a:t>k</a:t>
            </a:r>
            <a:r>
              <a:rPr lang="en-US" altLang="en-US"/>
              <a:t>/b</a:t>
            </a:r>
            <a:r>
              <a:rPr lang="en-US" altLang="en-US" baseline="30000"/>
              <a:t>k </a:t>
            </a:r>
            <a:r>
              <a:rPr lang="en-US" altLang="en-US"/>
              <a:t>+ ... + a</a:t>
            </a:r>
            <a:r>
              <a:rPr lang="en-US" altLang="en-US" baseline="30000"/>
              <a:t>2</a:t>
            </a:r>
            <a:r>
              <a:rPr lang="en-US" altLang="en-US"/>
              <a:t>/b</a:t>
            </a:r>
            <a:r>
              <a:rPr lang="en-US" altLang="en-US" baseline="30000"/>
              <a:t>2 </a:t>
            </a:r>
            <a:r>
              <a:rPr lang="en-US" altLang="en-US"/>
              <a:t>+ a/b + 1)</a:t>
            </a:r>
          </a:p>
          <a:p>
            <a:pPr>
              <a:tabLst>
                <a:tab pos="1487488" algn="l"/>
              </a:tabLst>
            </a:pPr>
            <a:r>
              <a:rPr lang="en-US" altLang="en-US"/>
              <a:t>What if a = b?</a:t>
            </a:r>
          </a:p>
          <a:p>
            <a:pPr lvl="1">
              <a:tabLst>
                <a:tab pos="1487488" algn="l"/>
              </a:tabLst>
            </a:pPr>
            <a:r>
              <a:rPr lang="en-US" altLang="en-US"/>
              <a:t>T(n)	= cn(k + 1)</a:t>
            </a:r>
          </a:p>
          <a:p>
            <a:pPr lvl="1"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/>
              <a:t>		= cn(log</a:t>
            </a:r>
            <a:r>
              <a:rPr lang="en-US" altLang="en-US" baseline="-25000"/>
              <a:t>b</a:t>
            </a:r>
            <a:r>
              <a:rPr lang="en-US" altLang="en-US"/>
              <a:t> n + 1)</a:t>
            </a:r>
          </a:p>
          <a:p>
            <a:pPr lvl="1"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/>
              <a:t>		= </a:t>
            </a:r>
            <a:r>
              <a:rPr lang="en-US" altLang="en-US">
                <a:sym typeface="Symbol" pitchFamily="18" charset="2"/>
              </a:rPr>
              <a:t>(n log n)</a:t>
            </a:r>
          </a:p>
        </p:txBody>
      </p:sp>
      <p:graphicFrame>
        <p:nvGraphicFramePr>
          <p:cNvPr id="16388" name="Object 1024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6" grpId="0" build="p" bldLvl="2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/>
              <a:t>So with k = log</a:t>
            </a:r>
            <a:r>
              <a:rPr lang="en-US" altLang="en-US" baseline="-25000"/>
              <a:t>b </a:t>
            </a:r>
            <a:r>
              <a:rPr lang="en-US" altLang="en-US"/>
              <a:t>n</a:t>
            </a:r>
          </a:p>
          <a:p>
            <a:pPr lvl="1"/>
            <a:r>
              <a:rPr lang="en-US" altLang="en-US"/>
              <a:t>T(n) = cn(a</a:t>
            </a:r>
            <a:r>
              <a:rPr lang="en-US" altLang="en-US" baseline="30000"/>
              <a:t>k</a:t>
            </a:r>
            <a:r>
              <a:rPr lang="en-US" altLang="en-US"/>
              <a:t>/b</a:t>
            </a:r>
            <a:r>
              <a:rPr lang="en-US" altLang="en-US" baseline="30000"/>
              <a:t>k </a:t>
            </a:r>
            <a:r>
              <a:rPr lang="en-US" altLang="en-US"/>
              <a:t>+ ... + a</a:t>
            </a:r>
            <a:r>
              <a:rPr lang="en-US" altLang="en-US" baseline="30000"/>
              <a:t>2</a:t>
            </a:r>
            <a:r>
              <a:rPr lang="en-US" altLang="en-US"/>
              <a:t>/b</a:t>
            </a:r>
            <a:r>
              <a:rPr lang="en-US" altLang="en-US" baseline="30000"/>
              <a:t>2 </a:t>
            </a:r>
            <a:r>
              <a:rPr lang="en-US" altLang="en-US"/>
              <a:t>+ a/b + 1)</a:t>
            </a:r>
          </a:p>
          <a:p>
            <a:r>
              <a:rPr lang="en-US" altLang="en-US"/>
              <a:t>What if a &lt; b?</a:t>
            </a:r>
          </a:p>
        </p:txBody>
      </p:sp>
      <p:graphicFrame>
        <p:nvGraphicFramePr>
          <p:cNvPr id="17412" name="Object 1024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2464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/>
              <a:t>So with k = log</a:t>
            </a:r>
            <a:r>
              <a:rPr lang="en-US" altLang="en-US" baseline="-25000"/>
              <a:t>b </a:t>
            </a:r>
            <a:r>
              <a:rPr lang="en-US" altLang="en-US"/>
              <a:t>n</a:t>
            </a:r>
          </a:p>
          <a:p>
            <a:pPr lvl="1"/>
            <a:r>
              <a:rPr lang="en-US" altLang="en-US"/>
              <a:t>T(n) = cn(a</a:t>
            </a:r>
            <a:r>
              <a:rPr lang="en-US" altLang="en-US" baseline="30000"/>
              <a:t>k</a:t>
            </a:r>
            <a:r>
              <a:rPr lang="en-US" altLang="en-US"/>
              <a:t>/b</a:t>
            </a:r>
            <a:r>
              <a:rPr lang="en-US" altLang="en-US" baseline="30000"/>
              <a:t>k </a:t>
            </a:r>
            <a:r>
              <a:rPr lang="en-US" altLang="en-US"/>
              <a:t>+ ... + a</a:t>
            </a:r>
            <a:r>
              <a:rPr lang="en-US" altLang="en-US" baseline="30000"/>
              <a:t>2</a:t>
            </a:r>
            <a:r>
              <a:rPr lang="en-US" altLang="en-US"/>
              <a:t>/b</a:t>
            </a:r>
            <a:r>
              <a:rPr lang="en-US" altLang="en-US" baseline="30000"/>
              <a:t>2 </a:t>
            </a:r>
            <a:r>
              <a:rPr lang="en-US" altLang="en-US"/>
              <a:t>+ a/b + 1)</a:t>
            </a:r>
          </a:p>
          <a:p>
            <a:r>
              <a:rPr lang="en-US" altLang="en-US"/>
              <a:t>What if a &lt; b?</a:t>
            </a:r>
          </a:p>
          <a:p>
            <a:pPr lvl="1"/>
            <a:r>
              <a:rPr lang="en-US" altLang="en-US"/>
              <a:t>Recall that </a:t>
            </a:r>
            <a:r>
              <a:rPr lang="en-US" altLang="en-US">
                <a:sym typeface="Symbol" pitchFamily="18" charset="2"/>
              </a:rPr>
              <a:t>(x</a:t>
            </a:r>
            <a:r>
              <a:rPr lang="en-US" altLang="en-US" baseline="30000">
                <a:sym typeface="Symbol" pitchFamily="18" charset="2"/>
              </a:rPr>
              <a:t>k</a:t>
            </a:r>
            <a:r>
              <a:rPr lang="en-US" altLang="en-US">
                <a:sym typeface="Symbol" pitchFamily="18" charset="2"/>
              </a:rPr>
              <a:t> + x</a:t>
            </a:r>
            <a:r>
              <a:rPr lang="en-US" altLang="en-US" baseline="30000">
                <a:sym typeface="Symbol" pitchFamily="18" charset="2"/>
              </a:rPr>
              <a:t>k-1</a:t>
            </a:r>
            <a:r>
              <a:rPr lang="en-US" altLang="en-US">
                <a:sym typeface="Symbol" pitchFamily="18" charset="2"/>
              </a:rPr>
              <a:t> + … + x + 1) = (x</a:t>
            </a:r>
            <a:r>
              <a:rPr lang="en-US" altLang="en-US" baseline="30000">
                <a:sym typeface="Symbol" pitchFamily="18" charset="2"/>
              </a:rPr>
              <a:t>k+1</a:t>
            </a:r>
            <a:r>
              <a:rPr lang="en-US" altLang="en-US">
                <a:sym typeface="Symbol" pitchFamily="18" charset="2"/>
              </a:rPr>
              <a:t> -1)/(x-1)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7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72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2"/>
            <a:ext cx="8229600" cy="731838"/>
          </a:xfrm>
        </p:spPr>
        <p:txBody>
          <a:bodyPr/>
          <a:lstStyle/>
          <a:p>
            <a:r>
              <a:rPr lang="en-US" sz="4000" dirty="0"/>
              <a:t>Running Time of Recurrence Equation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Algorithm</a:t>
            </a:r>
            <a:r>
              <a:rPr lang="en-US" sz="2400" dirty="0"/>
              <a:t>      </a:t>
            </a:r>
            <a:r>
              <a:rPr lang="en-US" sz="2400" b="1" dirty="0"/>
              <a:t>min1</a:t>
            </a:r>
            <a:r>
              <a:rPr lang="en-US" sz="2400" i="1" dirty="0"/>
              <a:t>(a[1],a[2],…,a[n]):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/>
              <a:t>1. If  n = = 1,  return  </a:t>
            </a:r>
            <a:r>
              <a:rPr lang="en-US" sz="2400" i="1" dirty="0"/>
              <a:t>a[1].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    	2. </a:t>
            </a:r>
            <a:r>
              <a:rPr lang="en-US" sz="2400" i="1" dirty="0"/>
              <a:t>m</a:t>
            </a:r>
            <a:r>
              <a:rPr lang="en-US" sz="24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</a:t>
            </a:r>
            <a:r>
              <a:rPr lang="en-US" sz="2400" b="1" dirty="0"/>
              <a:t> min1</a:t>
            </a:r>
            <a:r>
              <a:rPr lang="en-US" sz="2400" dirty="0"/>
              <a:t>(</a:t>
            </a:r>
            <a:r>
              <a:rPr lang="en-US" sz="2400" i="1" dirty="0"/>
              <a:t>a[1],a[2],…,a[n-1]</a:t>
            </a:r>
            <a:r>
              <a:rPr lang="en-US" sz="2400" dirty="0"/>
              <a:t>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    	3. If</a:t>
            </a:r>
            <a:r>
              <a:rPr lang="en-US" sz="2400" i="1" dirty="0"/>
              <a:t> m</a:t>
            </a:r>
            <a:r>
              <a:rPr lang="en-US" sz="2400" dirty="0"/>
              <a:t>  &gt;  </a:t>
            </a:r>
            <a:r>
              <a:rPr lang="en-US" sz="2400" i="1" dirty="0"/>
              <a:t>a[n]</a:t>
            </a:r>
            <a:r>
              <a:rPr lang="en-US" sz="2400" dirty="0"/>
              <a:t>,  return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], else return </a:t>
            </a:r>
            <a:r>
              <a:rPr lang="en-US" sz="2400" i="1" dirty="0"/>
              <a:t>m</a:t>
            </a:r>
          </a:p>
          <a:p>
            <a:pPr>
              <a:buFont typeface="Wingdings" panose="05000000000000000000" pitchFamily="2" charset="2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/>
              <a:t>Now, let’s count the number of comparisons.</a:t>
            </a:r>
          </a:p>
          <a:p>
            <a:r>
              <a:rPr lang="en-US" dirty="0"/>
              <a:t>Steps 1 and 3 will run in constant time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US" dirty="0"/>
              <a:t>(c). </a:t>
            </a:r>
          </a:p>
          <a:p>
            <a:r>
              <a:rPr lang="en-US" dirty="0"/>
              <a:t>Step 2 will run time recurrence on an input of size n-1</a:t>
            </a:r>
          </a:p>
          <a:p>
            <a:pPr lvl="1">
              <a:buFontTx/>
              <a:buNone/>
            </a:pPr>
            <a:endParaRPr lang="en-US" sz="2200" dirty="0"/>
          </a:p>
          <a:p>
            <a:pPr lvl="1">
              <a:buFontTx/>
              <a:buNone/>
            </a:pPr>
            <a:r>
              <a:rPr lang="en-US" sz="2200" dirty="0"/>
              <a:t>T(n) = T(n -1)  + </a:t>
            </a:r>
            <a:r>
              <a:rPr lang="en-US" altLang="en-US" sz="2400" b="1" dirty="0">
                <a:sym typeface="Symbol" pitchFamily="18" charset="2"/>
              </a:rPr>
              <a:t></a:t>
            </a:r>
            <a:r>
              <a:rPr lang="en-US" sz="2200" dirty="0"/>
              <a:t>(c);</a:t>
            </a:r>
          </a:p>
          <a:p>
            <a:pPr lvl="1">
              <a:buFontTx/>
              <a:buNone/>
            </a:pPr>
            <a:r>
              <a:rPr lang="en-US" sz="2200" dirty="0"/>
              <a:t>T(1) = 1;</a:t>
            </a:r>
          </a:p>
          <a:p>
            <a:pPr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/>
              <a:t>So with k = log</a:t>
            </a:r>
            <a:r>
              <a:rPr lang="en-US" altLang="en-US" baseline="-25000"/>
              <a:t>b </a:t>
            </a:r>
            <a:r>
              <a:rPr lang="en-US" altLang="en-US"/>
              <a:t>n</a:t>
            </a:r>
          </a:p>
          <a:p>
            <a:pPr lvl="1"/>
            <a:r>
              <a:rPr lang="en-US" altLang="en-US"/>
              <a:t>T(n) = cn(a</a:t>
            </a:r>
            <a:r>
              <a:rPr lang="en-US" altLang="en-US" baseline="30000"/>
              <a:t>k</a:t>
            </a:r>
            <a:r>
              <a:rPr lang="en-US" altLang="en-US"/>
              <a:t>/b</a:t>
            </a:r>
            <a:r>
              <a:rPr lang="en-US" altLang="en-US" baseline="30000"/>
              <a:t>k </a:t>
            </a:r>
            <a:r>
              <a:rPr lang="en-US" altLang="en-US"/>
              <a:t>+ ... + a</a:t>
            </a:r>
            <a:r>
              <a:rPr lang="en-US" altLang="en-US" baseline="30000"/>
              <a:t>2</a:t>
            </a:r>
            <a:r>
              <a:rPr lang="en-US" altLang="en-US"/>
              <a:t>/b</a:t>
            </a:r>
            <a:r>
              <a:rPr lang="en-US" altLang="en-US" baseline="30000"/>
              <a:t>2 </a:t>
            </a:r>
            <a:r>
              <a:rPr lang="en-US" altLang="en-US"/>
              <a:t>+ a/b + 1)</a:t>
            </a:r>
          </a:p>
          <a:p>
            <a:r>
              <a:rPr lang="en-US" altLang="en-US"/>
              <a:t>What if a &lt; b?</a:t>
            </a:r>
          </a:p>
          <a:p>
            <a:pPr lvl="1"/>
            <a:r>
              <a:rPr lang="en-US" altLang="en-US"/>
              <a:t>Recall that </a:t>
            </a:r>
            <a:r>
              <a:rPr lang="en-US" altLang="en-US">
                <a:sym typeface="Symbol" pitchFamily="18" charset="2"/>
              </a:rPr>
              <a:t>(x</a:t>
            </a:r>
            <a:r>
              <a:rPr lang="en-US" altLang="en-US" baseline="30000">
                <a:sym typeface="Symbol" pitchFamily="18" charset="2"/>
              </a:rPr>
              <a:t>k</a:t>
            </a:r>
            <a:r>
              <a:rPr lang="en-US" altLang="en-US">
                <a:sym typeface="Symbol" pitchFamily="18" charset="2"/>
              </a:rPr>
              <a:t> + x</a:t>
            </a:r>
            <a:r>
              <a:rPr lang="en-US" altLang="en-US" baseline="30000">
                <a:sym typeface="Symbol" pitchFamily="18" charset="2"/>
              </a:rPr>
              <a:t>k-1</a:t>
            </a:r>
            <a:r>
              <a:rPr lang="en-US" altLang="en-US">
                <a:sym typeface="Symbol" pitchFamily="18" charset="2"/>
              </a:rPr>
              <a:t> + … + x + 1) = (x</a:t>
            </a:r>
            <a:r>
              <a:rPr lang="en-US" altLang="en-US" baseline="30000">
                <a:sym typeface="Symbol" pitchFamily="18" charset="2"/>
              </a:rPr>
              <a:t>k+1</a:t>
            </a:r>
            <a:r>
              <a:rPr lang="en-US" altLang="en-US">
                <a:sym typeface="Symbol" pitchFamily="18" charset="2"/>
              </a:rPr>
              <a:t> -1)/(x-1)</a:t>
            </a:r>
          </a:p>
          <a:p>
            <a:pPr lvl="1"/>
            <a:r>
              <a:rPr lang="en-US" altLang="en-US"/>
              <a:t>So:</a:t>
            </a:r>
          </a:p>
        </p:txBody>
      </p:sp>
      <p:graphicFrame>
        <p:nvGraphicFramePr>
          <p:cNvPr id="19460" name="Object 2048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0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2049"/>
          <p:cNvGraphicFramePr>
            <a:graphicFrameLocks noChangeAspect="1"/>
          </p:cNvGraphicFramePr>
          <p:nvPr/>
        </p:nvGraphicFramePr>
        <p:xfrm>
          <a:off x="355600" y="4248150"/>
          <a:ext cx="8483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1" name="Equation" r:id="rId6" imgW="4229100" imgH="469900" progId="Equation.3">
                  <p:embed/>
                </p:oleObj>
              </mc:Choice>
              <mc:Fallback>
                <p:oleObj name="Equation" r:id="rId6" imgW="42291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248150"/>
                        <a:ext cx="84836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29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 dirty="0"/>
              <a:t>So with k =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 </a:t>
            </a:r>
            <a:r>
              <a:rPr lang="en-US" altLang="en-US" dirty="0"/>
              <a:t>n</a:t>
            </a:r>
          </a:p>
          <a:p>
            <a:pPr lvl="1"/>
            <a:r>
              <a:rPr lang="en-US" altLang="en-US" dirty="0"/>
              <a:t>T(n) = </a:t>
            </a:r>
            <a:r>
              <a:rPr lang="en-US" altLang="en-US" dirty="0" err="1"/>
              <a:t>cn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k</a:t>
            </a:r>
            <a:r>
              <a:rPr lang="en-US" altLang="en-US" dirty="0"/>
              <a:t>/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k</a:t>
            </a:r>
            <a:r>
              <a:rPr lang="en-US" altLang="en-US" baseline="30000" dirty="0"/>
              <a:t> </a:t>
            </a:r>
            <a:r>
              <a:rPr lang="en-US" altLang="en-US" dirty="0"/>
              <a:t>+ ... + a</a:t>
            </a:r>
            <a:r>
              <a:rPr lang="en-US" altLang="en-US" baseline="30000" dirty="0"/>
              <a:t>2</a:t>
            </a:r>
            <a:r>
              <a:rPr lang="en-US" altLang="en-US" dirty="0"/>
              <a:t>/b</a:t>
            </a:r>
            <a:r>
              <a:rPr lang="en-US" altLang="en-US" baseline="30000" dirty="0"/>
              <a:t>2 </a:t>
            </a:r>
            <a:r>
              <a:rPr lang="en-US" altLang="en-US" dirty="0"/>
              <a:t>+ a/b + 1)</a:t>
            </a:r>
          </a:p>
          <a:p>
            <a:r>
              <a:rPr lang="en-US" altLang="en-US" dirty="0"/>
              <a:t>What if a &lt; b?</a:t>
            </a:r>
          </a:p>
          <a:p>
            <a:pPr lvl="1"/>
            <a:r>
              <a:rPr lang="en-US" altLang="en-US" dirty="0"/>
              <a:t>Recall that </a:t>
            </a:r>
            <a:r>
              <a:rPr lang="en-US" altLang="en-US" dirty="0">
                <a:sym typeface="Symbol" pitchFamily="18" charset="2"/>
              </a:rPr>
              <a:t>(</a:t>
            </a:r>
            <a:r>
              <a:rPr lang="en-US" altLang="en-US" dirty="0" err="1">
                <a:sym typeface="Symbol" pitchFamily="18" charset="2"/>
              </a:rPr>
              <a:t>x</a:t>
            </a:r>
            <a:r>
              <a:rPr lang="en-US" altLang="en-US" baseline="30000" dirty="0" err="1">
                <a:sym typeface="Symbol" pitchFamily="18" charset="2"/>
              </a:rPr>
              <a:t>k</a:t>
            </a:r>
            <a:r>
              <a:rPr lang="en-US" altLang="en-US" dirty="0">
                <a:sym typeface="Symbol" pitchFamily="18" charset="2"/>
              </a:rPr>
              <a:t> + x</a:t>
            </a:r>
            <a:r>
              <a:rPr lang="en-US" altLang="en-US" baseline="30000" dirty="0">
                <a:sym typeface="Symbol" pitchFamily="18" charset="2"/>
              </a:rPr>
              <a:t>k-1</a:t>
            </a:r>
            <a:r>
              <a:rPr lang="en-US" altLang="en-US" dirty="0">
                <a:sym typeface="Symbol" pitchFamily="18" charset="2"/>
              </a:rPr>
              <a:t> + … + x + 1) = (x</a:t>
            </a:r>
            <a:r>
              <a:rPr lang="en-US" altLang="en-US" baseline="30000" dirty="0">
                <a:sym typeface="Symbol" pitchFamily="18" charset="2"/>
              </a:rPr>
              <a:t>k+1</a:t>
            </a:r>
            <a:r>
              <a:rPr lang="en-US" altLang="en-US" dirty="0">
                <a:sym typeface="Symbol" pitchFamily="18" charset="2"/>
              </a:rPr>
              <a:t> -1)/(x-1)</a:t>
            </a:r>
          </a:p>
          <a:p>
            <a:pPr lvl="1"/>
            <a:r>
              <a:rPr lang="en-US" altLang="en-US" dirty="0"/>
              <a:t>So: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T(n) = </a:t>
            </a:r>
            <a:r>
              <a:rPr lang="en-US" altLang="en-US" dirty="0" err="1"/>
              <a:t>cn</a:t>
            </a:r>
            <a:r>
              <a:rPr lang="en-US" altLang="en-US" dirty="0"/>
              <a:t> ·</a:t>
            </a:r>
            <a:r>
              <a:rPr lang="en-US" altLang="en-US" dirty="0">
                <a:sym typeface="Symbol" pitchFamily="18" charset="2"/>
              </a:rPr>
              <a:t>(1) = (n)</a:t>
            </a: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4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48414"/>
              </p:ext>
            </p:extLst>
          </p:nvPr>
        </p:nvGraphicFramePr>
        <p:xfrm>
          <a:off x="355600" y="3657600"/>
          <a:ext cx="8483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Equation" r:id="rId6" imgW="4229100" imgH="469900" progId="Equation.3">
                  <p:embed/>
                </p:oleObj>
              </mc:Choice>
              <mc:Fallback>
                <p:oleObj name="Equation" r:id="rId6" imgW="42291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657600"/>
                        <a:ext cx="84836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1020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/>
              <a:t>So with k = log</a:t>
            </a:r>
            <a:r>
              <a:rPr lang="en-US" altLang="en-US" baseline="-25000"/>
              <a:t>b</a:t>
            </a:r>
            <a:r>
              <a:rPr lang="en-US" altLang="en-US"/>
              <a:t> n</a:t>
            </a:r>
          </a:p>
          <a:p>
            <a:pPr lvl="1"/>
            <a:r>
              <a:rPr lang="en-US" altLang="en-US"/>
              <a:t>T(n) = cn(a</a:t>
            </a:r>
            <a:r>
              <a:rPr lang="en-US" altLang="en-US" baseline="30000"/>
              <a:t>k</a:t>
            </a:r>
            <a:r>
              <a:rPr lang="en-US" altLang="en-US"/>
              <a:t>/b</a:t>
            </a:r>
            <a:r>
              <a:rPr lang="en-US" altLang="en-US" baseline="30000"/>
              <a:t>k </a:t>
            </a:r>
            <a:r>
              <a:rPr lang="en-US" altLang="en-US"/>
              <a:t>+ ... + a</a:t>
            </a:r>
            <a:r>
              <a:rPr lang="en-US" altLang="en-US" baseline="30000"/>
              <a:t>2</a:t>
            </a:r>
            <a:r>
              <a:rPr lang="en-US" altLang="en-US"/>
              <a:t>/b</a:t>
            </a:r>
            <a:r>
              <a:rPr lang="en-US" altLang="en-US" baseline="30000"/>
              <a:t>2 </a:t>
            </a:r>
            <a:r>
              <a:rPr lang="en-US" altLang="en-US"/>
              <a:t>+ a/b + 1)</a:t>
            </a:r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What if a &gt; b?</a:t>
            </a:r>
          </a:p>
          <a:p>
            <a:pPr lvl="1"/>
            <a:endParaRPr lang="en-US" altLang="en-US" sz="3200">
              <a:sym typeface="Symbol" pitchFamily="18" charset="2"/>
            </a:endParaRP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9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953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/>
              <a:t>So with k = log</a:t>
            </a:r>
            <a:r>
              <a:rPr lang="en-US" altLang="en-US" baseline="-25000"/>
              <a:t>b</a:t>
            </a:r>
            <a:r>
              <a:rPr lang="en-US" altLang="en-US"/>
              <a:t> n</a:t>
            </a:r>
          </a:p>
          <a:p>
            <a:pPr lvl="1"/>
            <a:r>
              <a:rPr lang="en-US" altLang="en-US"/>
              <a:t>T(n) = cn(a</a:t>
            </a:r>
            <a:r>
              <a:rPr lang="en-US" altLang="en-US" baseline="30000"/>
              <a:t>k</a:t>
            </a:r>
            <a:r>
              <a:rPr lang="en-US" altLang="en-US"/>
              <a:t>/b</a:t>
            </a:r>
            <a:r>
              <a:rPr lang="en-US" altLang="en-US" baseline="30000"/>
              <a:t>k </a:t>
            </a:r>
            <a:r>
              <a:rPr lang="en-US" altLang="en-US"/>
              <a:t>+ ... + a</a:t>
            </a:r>
            <a:r>
              <a:rPr lang="en-US" altLang="en-US" baseline="30000"/>
              <a:t>2</a:t>
            </a:r>
            <a:r>
              <a:rPr lang="en-US" altLang="en-US"/>
              <a:t>/b</a:t>
            </a:r>
            <a:r>
              <a:rPr lang="en-US" altLang="en-US" baseline="30000"/>
              <a:t>2 </a:t>
            </a:r>
            <a:r>
              <a:rPr lang="en-US" altLang="en-US"/>
              <a:t>+ a/b + 1)</a:t>
            </a:r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What if a &gt; b?</a:t>
            </a:r>
            <a:endParaRPr lang="en-US" altLang="en-US" sz="3600">
              <a:sym typeface="Symbol" pitchFamily="18" charset="2"/>
            </a:endParaRP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2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3" name="Equation" r:id="rId6" imgW="3327400" imgH="469900" progId="Equation.3">
                  <p:embed/>
                </p:oleObj>
              </mc:Choice>
              <mc:Fallback>
                <p:oleObj name="Equation" r:id="rId6" imgW="33274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070225"/>
                        <a:ext cx="66738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876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 dirty="0"/>
              <a:t>So with k =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dirty="0"/>
              <a:t> n</a:t>
            </a:r>
          </a:p>
          <a:p>
            <a:pPr lvl="1"/>
            <a:r>
              <a:rPr lang="en-US" altLang="en-US" dirty="0"/>
              <a:t>T(n) = </a:t>
            </a:r>
            <a:r>
              <a:rPr lang="en-US" altLang="en-US" dirty="0" err="1"/>
              <a:t>cn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k</a:t>
            </a:r>
            <a:r>
              <a:rPr lang="en-US" altLang="en-US" dirty="0"/>
              <a:t>/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k</a:t>
            </a:r>
            <a:r>
              <a:rPr lang="en-US" altLang="en-US" baseline="30000" dirty="0"/>
              <a:t> </a:t>
            </a:r>
            <a:r>
              <a:rPr lang="en-US" altLang="en-US" dirty="0"/>
              <a:t>+ ... + a</a:t>
            </a:r>
            <a:r>
              <a:rPr lang="en-US" altLang="en-US" baseline="30000" dirty="0"/>
              <a:t>2</a:t>
            </a:r>
            <a:r>
              <a:rPr lang="en-US" altLang="en-US" dirty="0"/>
              <a:t>/b</a:t>
            </a:r>
            <a:r>
              <a:rPr lang="en-US" altLang="en-US" baseline="30000" dirty="0"/>
              <a:t>2 </a:t>
            </a:r>
            <a:r>
              <a:rPr lang="en-US" altLang="en-US" dirty="0"/>
              <a:t>+ a/b + 1)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What if a &gt; b?</a:t>
            </a:r>
          </a:p>
          <a:p>
            <a:pPr lvl="1"/>
            <a:endParaRPr lang="en-US" altLang="en-US" sz="3200" dirty="0">
              <a:sym typeface="Symbol" pitchFamily="18" charset="2"/>
            </a:endParaRPr>
          </a:p>
          <a:p>
            <a:pPr lvl="1"/>
            <a:endParaRPr lang="en-US" altLang="en-US" sz="3200" dirty="0">
              <a:sym typeface="Symbol" pitchFamily="18" charset="2"/>
            </a:endParaRPr>
          </a:p>
          <a:p>
            <a:pPr lvl="1"/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itchFamily="18" charset="2"/>
              </a:rPr>
              <a:t>T(n) 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 / </a:t>
            </a:r>
            <a:r>
              <a:rPr lang="en-US" altLang="en-US" sz="2400" dirty="0" err="1">
                <a:sym typeface="Symbol" pitchFamily="18" charset="2"/>
              </a:rPr>
              <a:t>b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endParaRPr lang="en-US" altLang="en-US" sz="2400" dirty="0">
              <a:sym typeface="Symbol" pitchFamily="18" charset="2"/>
            </a:endParaRPr>
          </a:p>
        </p:txBody>
      </p:sp>
      <p:graphicFrame>
        <p:nvGraphicFramePr>
          <p:cNvPr id="23556" name="Object 0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7" name="Equation" r:id="rId6" imgW="3327400" imgH="469900" progId="Equation.3">
                  <p:embed/>
                </p:oleObj>
              </mc:Choice>
              <mc:Fallback>
                <p:oleObj name="Equation" r:id="rId6" imgW="33274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070225"/>
                        <a:ext cx="66738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1039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 altLang="en-US" dirty="0"/>
              <a:t>So with k =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dirty="0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 altLang="en-US" dirty="0"/>
              <a:t>T(n) = </a:t>
            </a:r>
            <a:r>
              <a:rPr lang="en-US" altLang="en-US" dirty="0" err="1"/>
              <a:t>cn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k</a:t>
            </a:r>
            <a:r>
              <a:rPr lang="en-US" altLang="en-US" dirty="0"/>
              <a:t>/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k</a:t>
            </a:r>
            <a:r>
              <a:rPr lang="en-US" altLang="en-US" baseline="30000" dirty="0"/>
              <a:t> </a:t>
            </a:r>
            <a:r>
              <a:rPr lang="en-US" altLang="en-US" dirty="0"/>
              <a:t>+ ... + a</a:t>
            </a:r>
            <a:r>
              <a:rPr lang="en-US" altLang="en-US" baseline="30000" dirty="0"/>
              <a:t>2</a:t>
            </a:r>
            <a:r>
              <a:rPr lang="en-US" altLang="en-US" dirty="0"/>
              <a:t>/b</a:t>
            </a:r>
            <a:r>
              <a:rPr lang="en-US" altLang="en-US" baseline="30000" dirty="0"/>
              <a:t>2 </a:t>
            </a:r>
            <a:r>
              <a:rPr lang="en-US" altLang="en-US" dirty="0"/>
              <a:t>+ a/b + 1)</a:t>
            </a:r>
            <a:endParaRPr lang="en-US" altLang="en-US" dirty="0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T(n) 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 / </a:t>
            </a:r>
            <a:r>
              <a:rPr lang="en-US" altLang="en-US" sz="2400" dirty="0" err="1">
                <a:sym typeface="Symbol" pitchFamily="18" charset="2"/>
              </a:rPr>
              <a:t>b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1"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		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b</a:t>
            </a:r>
            <a:r>
              <a:rPr lang="en-US" altLang="en-US" sz="2400" baseline="30000" dirty="0">
                <a:sym typeface="Symbol" pitchFamily="18" charset="2"/>
              </a:rPr>
              <a:t>log n</a:t>
            </a:r>
            <a:r>
              <a:rPr lang="en-US" altLang="en-US" sz="2400" dirty="0">
                <a:sym typeface="Symbol" pitchFamily="18" charset="2"/>
              </a:rPr>
              <a:t>) = 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n)</a:t>
            </a:r>
          </a:p>
          <a:p>
            <a:pPr lvl="1"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	</a:t>
            </a:r>
          </a:p>
        </p:txBody>
      </p:sp>
      <p:graphicFrame>
        <p:nvGraphicFramePr>
          <p:cNvPr id="24580" name="Object 0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0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1" name="Equation" r:id="rId6" imgW="3327400" imgH="469900" progId="Equation.3">
                  <p:embed/>
                </p:oleObj>
              </mc:Choice>
              <mc:Fallback>
                <p:oleObj name="Equation" r:id="rId6" imgW="33274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070225"/>
                        <a:ext cx="66738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774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 altLang="en-US" dirty="0"/>
              <a:t>So with k =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dirty="0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 altLang="en-US" dirty="0"/>
              <a:t>T(n) = </a:t>
            </a:r>
            <a:r>
              <a:rPr lang="en-US" altLang="en-US" dirty="0" err="1"/>
              <a:t>cn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k</a:t>
            </a:r>
            <a:r>
              <a:rPr lang="en-US" altLang="en-US" dirty="0"/>
              <a:t>/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k</a:t>
            </a:r>
            <a:r>
              <a:rPr lang="en-US" altLang="en-US" baseline="30000" dirty="0"/>
              <a:t> </a:t>
            </a:r>
            <a:r>
              <a:rPr lang="en-US" altLang="en-US" dirty="0"/>
              <a:t>+ ... + a</a:t>
            </a:r>
            <a:r>
              <a:rPr lang="en-US" altLang="en-US" baseline="30000" dirty="0"/>
              <a:t>2</a:t>
            </a:r>
            <a:r>
              <a:rPr lang="en-US" altLang="en-US" dirty="0"/>
              <a:t>/b</a:t>
            </a:r>
            <a:r>
              <a:rPr lang="en-US" altLang="en-US" baseline="30000" dirty="0"/>
              <a:t>2 </a:t>
            </a:r>
            <a:r>
              <a:rPr lang="en-US" altLang="en-US" dirty="0"/>
              <a:t>+ a/b + 1)</a:t>
            </a:r>
            <a:endParaRPr lang="en-US" altLang="en-US" dirty="0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T(n) 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 / </a:t>
            </a:r>
            <a:r>
              <a:rPr lang="en-US" altLang="en-US" sz="2400" dirty="0" err="1">
                <a:sym typeface="Symbol" pitchFamily="18" charset="2"/>
              </a:rPr>
              <a:t>b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1"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		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b</a:t>
            </a:r>
            <a:r>
              <a:rPr lang="en-US" altLang="en-US" sz="2400" baseline="30000" dirty="0">
                <a:sym typeface="Symbol" pitchFamily="18" charset="2"/>
              </a:rPr>
              <a:t>log n</a:t>
            </a:r>
            <a:r>
              <a:rPr lang="en-US" altLang="en-US" sz="2400" dirty="0">
                <a:sym typeface="Symbol" pitchFamily="18" charset="2"/>
              </a:rPr>
              <a:t>) = 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n)</a:t>
            </a:r>
          </a:p>
          <a:p>
            <a:pPr lvl="1"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	 </a:t>
            </a:r>
            <a:r>
              <a:rPr lang="en-US" altLang="en-US" sz="2400" i="1" dirty="0">
                <a:sym typeface="Symbol" pitchFamily="18" charset="2"/>
              </a:rPr>
              <a:t>recall logarithm fact: </a:t>
            </a:r>
            <a:r>
              <a:rPr lang="en-US" altLang="en-US" sz="2400" i="1" dirty="0" err="1">
                <a:sym typeface="Symbol" pitchFamily="18" charset="2"/>
              </a:rPr>
              <a:t>a</a:t>
            </a:r>
            <a:r>
              <a:rPr lang="en-US" altLang="en-US" sz="2400" i="1" baseline="30000" dirty="0" err="1">
                <a:sym typeface="Symbol" pitchFamily="18" charset="2"/>
              </a:rPr>
              <a:t>log</a:t>
            </a:r>
            <a:r>
              <a:rPr lang="en-US" altLang="en-US" sz="2400" i="1" baseline="30000" dirty="0">
                <a:sym typeface="Symbol" pitchFamily="18" charset="2"/>
              </a:rPr>
              <a:t> n</a:t>
            </a:r>
            <a:r>
              <a:rPr lang="en-US" altLang="en-US" sz="2400" i="1" dirty="0">
                <a:sym typeface="Symbol" pitchFamily="18" charset="2"/>
              </a:rPr>
              <a:t> = </a:t>
            </a:r>
            <a:r>
              <a:rPr lang="en-US" altLang="en-US" sz="2400" i="1" dirty="0" err="1">
                <a:sym typeface="Symbol" pitchFamily="18" charset="2"/>
              </a:rPr>
              <a:t>n</a:t>
            </a:r>
            <a:r>
              <a:rPr lang="en-US" altLang="en-US" sz="2400" i="1" baseline="30000" dirty="0" err="1">
                <a:sym typeface="Symbol" pitchFamily="18" charset="2"/>
              </a:rPr>
              <a:t>log</a:t>
            </a:r>
            <a:r>
              <a:rPr lang="en-US" altLang="en-US" sz="2400" i="1" baseline="30000" dirty="0">
                <a:sym typeface="Symbol" pitchFamily="18" charset="2"/>
              </a:rPr>
              <a:t> a</a:t>
            </a:r>
            <a:r>
              <a:rPr lang="en-US" altLang="en-US" sz="2400" i="1" dirty="0">
                <a:sym typeface="Symbol" pitchFamily="18" charset="2"/>
              </a:rPr>
              <a:t> </a:t>
            </a:r>
            <a:endParaRPr lang="en-US" altLang="en-US" sz="2400" dirty="0">
              <a:sym typeface="Symbol" pitchFamily="18" charset="2"/>
            </a:endParaRPr>
          </a:p>
        </p:txBody>
      </p:sp>
      <p:graphicFrame>
        <p:nvGraphicFramePr>
          <p:cNvPr id="25604" name="Object 2048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4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049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5" name="Equation" r:id="rId6" imgW="3327400" imgH="469900" progId="Equation.3">
                  <p:embed/>
                </p:oleObj>
              </mc:Choice>
              <mc:Fallback>
                <p:oleObj name="Equation" r:id="rId6" imgW="33274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070225"/>
                        <a:ext cx="66738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9333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7488" algn="l"/>
              </a:tabLst>
            </a:pPr>
            <a:r>
              <a:rPr lang="en-US" altLang="en-US" dirty="0"/>
              <a:t>So with k =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dirty="0"/>
              <a:t> n</a:t>
            </a: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r>
              <a:rPr lang="en-US" altLang="en-US" dirty="0"/>
              <a:t>T(n) = </a:t>
            </a:r>
            <a:r>
              <a:rPr lang="en-US" altLang="en-US" dirty="0" err="1"/>
              <a:t>cn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k</a:t>
            </a:r>
            <a:r>
              <a:rPr lang="en-US" altLang="en-US" dirty="0"/>
              <a:t>/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k</a:t>
            </a:r>
            <a:r>
              <a:rPr lang="en-US" altLang="en-US" baseline="30000" dirty="0"/>
              <a:t> </a:t>
            </a:r>
            <a:r>
              <a:rPr lang="en-US" altLang="en-US" dirty="0"/>
              <a:t>+ ... + a</a:t>
            </a:r>
            <a:r>
              <a:rPr lang="en-US" altLang="en-US" baseline="30000" dirty="0"/>
              <a:t>2</a:t>
            </a:r>
            <a:r>
              <a:rPr lang="en-US" altLang="en-US" dirty="0"/>
              <a:t>/b</a:t>
            </a:r>
            <a:r>
              <a:rPr lang="en-US" altLang="en-US" baseline="30000" dirty="0"/>
              <a:t>2 </a:t>
            </a:r>
            <a:r>
              <a:rPr lang="en-US" altLang="en-US" dirty="0"/>
              <a:t>+ a/b + 1)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What if a &gt; b?</a:t>
            </a: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T(n) 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 / </a:t>
            </a:r>
            <a:r>
              <a:rPr lang="en-US" altLang="en-US" sz="2400" dirty="0" err="1">
                <a:sym typeface="Symbol" pitchFamily="18" charset="2"/>
              </a:rPr>
              <a:t>b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		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b</a:t>
            </a:r>
            <a:r>
              <a:rPr lang="en-US" altLang="en-US" sz="2400" baseline="30000" dirty="0">
                <a:sym typeface="Symbol" pitchFamily="18" charset="2"/>
              </a:rPr>
              <a:t>log n</a:t>
            </a:r>
            <a:r>
              <a:rPr lang="en-US" altLang="en-US" sz="2400" dirty="0">
                <a:sym typeface="Symbol" pitchFamily="18" charset="2"/>
              </a:rPr>
              <a:t>) = 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n)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	 </a:t>
            </a:r>
            <a:r>
              <a:rPr lang="en-US" altLang="en-US" sz="2400" i="1" dirty="0">
                <a:sym typeface="Symbol" pitchFamily="18" charset="2"/>
              </a:rPr>
              <a:t>recall logarithm fact: </a:t>
            </a:r>
            <a:r>
              <a:rPr lang="en-US" altLang="en-US" sz="2400" i="1" dirty="0" err="1">
                <a:sym typeface="Symbol" pitchFamily="18" charset="2"/>
              </a:rPr>
              <a:t>a</a:t>
            </a:r>
            <a:r>
              <a:rPr lang="en-US" altLang="en-US" sz="2400" i="1" baseline="30000" dirty="0" err="1">
                <a:sym typeface="Symbol" pitchFamily="18" charset="2"/>
              </a:rPr>
              <a:t>log</a:t>
            </a:r>
            <a:r>
              <a:rPr lang="en-US" altLang="en-US" sz="2400" i="1" baseline="30000" dirty="0">
                <a:sym typeface="Symbol" pitchFamily="18" charset="2"/>
              </a:rPr>
              <a:t> n</a:t>
            </a:r>
            <a:r>
              <a:rPr lang="en-US" altLang="en-US" sz="2400" i="1" dirty="0">
                <a:sym typeface="Symbol" pitchFamily="18" charset="2"/>
              </a:rPr>
              <a:t> = </a:t>
            </a:r>
            <a:r>
              <a:rPr lang="en-US" altLang="en-US" sz="2400" i="1" dirty="0" err="1">
                <a:sym typeface="Symbol" pitchFamily="18" charset="2"/>
              </a:rPr>
              <a:t>n</a:t>
            </a:r>
            <a:r>
              <a:rPr lang="en-US" altLang="en-US" sz="2400" i="1" baseline="30000" dirty="0" err="1">
                <a:sym typeface="Symbol" pitchFamily="18" charset="2"/>
              </a:rPr>
              <a:t>log</a:t>
            </a:r>
            <a:r>
              <a:rPr lang="en-US" altLang="en-US" sz="2400" i="1" baseline="30000" dirty="0">
                <a:sym typeface="Symbol" pitchFamily="18" charset="2"/>
              </a:rPr>
              <a:t> a</a:t>
            </a:r>
            <a:r>
              <a:rPr lang="en-US" altLang="en-US" sz="2400" i="1" dirty="0">
                <a:sym typeface="Symbol" pitchFamily="18" charset="2"/>
              </a:rPr>
              <a:t> </a:t>
            </a: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= 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n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a</a:t>
            </a:r>
            <a:r>
              <a:rPr lang="en-US" altLang="en-US" sz="2400" dirty="0">
                <a:sym typeface="Symbol" pitchFamily="18" charset="2"/>
              </a:rPr>
              <a:t> / n) = (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 err="1">
                <a:sym typeface="Symbol" pitchFamily="18" charset="2"/>
              </a:rPr>
              <a:t>n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a</a:t>
            </a:r>
            <a:r>
              <a:rPr lang="en-US" altLang="en-US" sz="2400" dirty="0">
                <a:sym typeface="Symbol" pitchFamily="18" charset="2"/>
              </a:rPr>
              <a:t> / n)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</a:t>
            </a:r>
          </a:p>
        </p:txBody>
      </p:sp>
      <p:graphicFrame>
        <p:nvGraphicFramePr>
          <p:cNvPr id="26628" name="Object 0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8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Equation" r:id="rId6" imgW="3327400" imgH="469900" progId="Equation.3">
                  <p:embed/>
                </p:oleObj>
              </mc:Choice>
              <mc:Fallback>
                <p:oleObj name="Equation" r:id="rId6" imgW="33274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070225"/>
                        <a:ext cx="66738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00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7488" algn="l"/>
              </a:tabLst>
            </a:pPr>
            <a:r>
              <a:rPr lang="en-US" altLang="en-US" dirty="0"/>
              <a:t>So with k =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dirty="0"/>
              <a:t> n</a:t>
            </a: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r>
              <a:rPr lang="en-US" altLang="en-US" dirty="0"/>
              <a:t>T(n) = </a:t>
            </a:r>
            <a:r>
              <a:rPr lang="en-US" altLang="en-US" dirty="0" err="1"/>
              <a:t>cn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k</a:t>
            </a:r>
            <a:r>
              <a:rPr lang="en-US" altLang="en-US" dirty="0"/>
              <a:t>/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k</a:t>
            </a:r>
            <a:r>
              <a:rPr lang="en-US" altLang="en-US" baseline="30000" dirty="0"/>
              <a:t> </a:t>
            </a:r>
            <a:r>
              <a:rPr lang="en-US" altLang="en-US" dirty="0"/>
              <a:t>+ ... + a</a:t>
            </a:r>
            <a:r>
              <a:rPr lang="en-US" altLang="en-US" baseline="30000" dirty="0"/>
              <a:t>2</a:t>
            </a:r>
            <a:r>
              <a:rPr lang="en-US" altLang="en-US" dirty="0"/>
              <a:t>/b</a:t>
            </a:r>
            <a:r>
              <a:rPr lang="en-US" altLang="en-US" baseline="30000" dirty="0"/>
              <a:t>2 </a:t>
            </a:r>
            <a:r>
              <a:rPr lang="en-US" altLang="en-US" dirty="0"/>
              <a:t>+ a/b + 1)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What if a &gt; b?</a:t>
            </a: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1487488" algn="l"/>
              </a:tabLst>
            </a:pPr>
            <a:endParaRPr lang="en-US" altLang="en-US" sz="3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T(n) 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 / </a:t>
            </a:r>
            <a:r>
              <a:rPr lang="en-US" altLang="en-US" sz="2400" dirty="0" err="1">
                <a:sym typeface="Symbol" pitchFamily="18" charset="2"/>
              </a:rPr>
              <a:t>b</a:t>
            </a:r>
            <a:r>
              <a:rPr lang="en-US" altLang="en-US" sz="2400" baseline="30000" dirty="0" err="1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dirty="0">
                <a:sym typeface="Symbol" pitchFamily="18" charset="2"/>
              </a:rPr>
              <a:t>		= </a:t>
            </a:r>
            <a:r>
              <a:rPr lang="en-US" altLang="en-US" dirty="0" err="1">
                <a:sym typeface="Symbol" pitchFamily="18" charset="2"/>
              </a:rPr>
              <a:t>cn</a:t>
            </a:r>
            <a:r>
              <a:rPr lang="en-US" altLang="en-US" dirty="0">
                <a:sym typeface="Symbol" pitchFamily="18" charset="2"/>
              </a:rPr>
              <a:t> 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b</a:t>
            </a:r>
            <a:r>
              <a:rPr lang="en-US" altLang="en-US" sz="2400" baseline="30000" dirty="0">
                <a:sym typeface="Symbol" pitchFamily="18" charset="2"/>
              </a:rPr>
              <a:t>log n</a:t>
            </a:r>
            <a:r>
              <a:rPr lang="en-US" altLang="en-US" sz="2400" dirty="0">
                <a:sym typeface="Symbol" pitchFamily="18" charset="2"/>
              </a:rPr>
              <a:t>) = 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n</a:t>
            </a:r>
            <a:r>
              <a:rPr lang="en-US" altLang="en-US" sz="2400" dirty="0">
                <a:sym typeface="Symbol" pitchFamily="18" charset="2"/>
              </a:rPr>
              <a:t> / n)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	 </a:t>
            </a:r>
            <a:r>
              <a:rPr lang="en-US" altLang="en-US" sz="2400" i="1" dirty="0">
                <a:sym typeface="Symbol" pitchFamily="18" charset="2"/>
              </a:rPr>
              <a:t>recall logarithm fact: </a:t>
            </a:r>
            <a:r>
              <a:rPr lang="en-US" altLang="en-US" sz="2400" i="1" dirty="0" err="1">
                <a:sym typeface="Symbol" pitchFamily="18" charset="2"/>
              </a:rPr>
              <a:t>a</a:t>
            </a:r>
            <a:r>
              <a:rPr lang="en-US" altLang="en-US" sz="2400" i="1" baseline="30000" dirty="0" err="1">
                <a:sym typeface="Symbol" pitchFamily="18" charset="2"/>
              </a:rPr>
              <a:t>log</a:t>
            </a:r>
            <a:r>
              <a:rPr lang="en-US" altLang="en-US" sz="2400" i="1" baseline="30000" dirty="0">
                <a:sym typeface="Symbol" pitchFamily="18" charset="2"/>
              </a:rPr>
              <a:t> n</a:t>
            </a:r>
            <a:r>
              <a:rPr lang="en-US" altLang="en-US" sz="2400" i="1" dirty="0">
                <a:sym typeface="Symbol" pitchFamily="18" charset="2"/>
              </a:rPr>
              <a:t> = </a:t>
            </a:r>
            <a:r>
              <a:rPr lang="en-US" altLang="en-US" sz="2400" i="1" dirty="0" err="1">
                <a:sym typeface="Symbol" pitchFamily="18" charset="2"/>
              </a:rPr>
              <a:t>n</a:t>
            </a:r>
            <a:r>
              <a:rPr lang="en-US" altLang="en-US" sz="2400" i="1" baseline="30000" dirty="0" err="1">
                <a:sym typeface="Symbol" pitchFamily="18" charset="2"/>
              </a:rPr>
              <a:t>log</a:t>
            </a:r>
            <a:r>
              <a:rPr lang="en-US" altLang="en-US" sz="2400" i="1" baseline="30000" dirty="0">
                <a:sym typeface="Symbol" pitchFamily="18" charset="2"/>
              </a:rPr>
              <a:t> a</a:t>
            </a:r>
            <a:r>
              <a:rPr lang="en-US" altLang="en-US" sz="2400" i="1" dirty="0">
                <a:sym typeface="Symbol" pitchFamily="18" charset="2"/>
              </a:rPr>
              <a:t> </a:t>
            </a: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= 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dirty="0" err="1">
                <a:sym typeface="Symbol" pitchFamily="18" charset="2"/>
              </a:rPr>
              <a:t>n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a</a:t>
            </a:r>
            <a:r>
              <a:rPr lang="en-US" altLang="en-US" sz="2400" dirty="0">
                <a:sym typeface="Symbol" pitchFamily="18" charset="2"/>
              </a:rPr>
              <a:t> / n) = (</a:t>
            </a:r>
            <a:r>
              <a:rPr lang="en-US" altLang="en-US" sz="2400" dirty="0" err="1">
                <a:sym typeface="Symbol" pitchFamily="18" charset="2"/>
              </a:rPr>
              <a:t>cn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· </a:t>
            </a:r>
            <a:r>
              <a:rPr lang="en-US" altLang="en-US" sz="2400" dirty="0" err="1">
                <a:sym typeface="Symbol" pitchFamily="18" charset="2"/>
              </a:rPr>
              <a:t>n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a</a:t>
            </a:r>
            <a:r>
              <a:rPr lang="en-US" altLang="en-US" sz="2400" dirty="0">
                <a:sym typeface="Symbol" pitchFamily="18" charset="2"/>
              </a:rPr>
              <a:t> / n)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7488" algn="l"/>
              </a:tabLst>
            </a:pPr>
            <a:r>
              <a:rPr lang="en-US" altLang="en-US" sz="2400" dirty="0">
                <a:sym typeface="Symbol" pitchFamily="18" charset="2"/>
              </a:rPr>
              <a:t>		= (</a:t>
            </a:r>
            <a:r>
              <a:rPr lang="en-US" altLang="en-US" sz="2400" dirty="0" err="1">
                <a:sym typeface="Symbol" pitchFamily="18" charset="2"/>
              </a:rPr>
              <a:t>n</a:t>
            </a:r>
            <a:r>
              <a:rPr lang="en-US" altLang="en-US" sz="2400" baseline="30000" dirty="0" err="1">
                <a:sym typeface="Symbol" pitchFamily="18" charset="2"/>
              </a:rPr>
              <a:t>log</a:t>
            </a:r>
            <a:r>
              <a:rPr lang="en-US" altLang="en-US" sz="2400" baseline="30000" dirty="0">
                <a:sym typeface="Symbol" pitchFamily="18" charset="2"/>
              </a:rPr>
              <a:t> a</a:t>
            </a:r>
            <a:r>
              <a:rPr lang="en-US" altLang="en-US" sz="2400" dirty="0">
                <a:sym typeface="Symbol" pitchFamily="18" charset="2"/>
              </a:rPr>
              <a:t> )</a:t>
            </a:r>
          </a:p>
        </p:txBody>
      </p:sp>
      <p:graphicFrame>
        <p:nvGraphicFramePr>
          <p:cNvPr id="27652" name="Object 0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Equation" r:id="rId6" imgW="3327400" imgH="469900" progId="Equation.3">
                  <p:embed/>
                </p:oleObj>
              </mc:Choice>
              <mc:Fallback>
                <p:oleObj name="Equation" r:id="rId6" imgW="3327400" imgH="469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070225"/>
                        <a:ext cx="66738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6890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 altLang="en-US"/>
              <a:t>So…  </a:t>
            </a:r>
          </a:p>
        </p:txBody>
      </p:sp>
      <p:graphicFrame>
        <p:nvGraphicFramePr>
          <p:cNvPr id="28676" name="Object 0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6" name="Equation" r:id="rId4" imgW="1689100" imgH="609600" progId="Equation.3">
                  <p:embed/>
                </p:oleObj>
              </mc:Choice>
              <mc:Fallback>
                <p:oleObj name="Equation" r:id="rId4" imgW="1689100" imgH="609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0"/>
                        <a:ext cx="4235450" cy="152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"/>
          <p:cNvGraphicFramePr>
            <a:graphicFrameLocks noChangeAspect="1"/>
          </p:cNvGraphicFramePr>
          <p:nvPr/>
        </p:nvGraphicFramePr>
        <p:xfrm>
          <a:off x="1676400" y="2665413"/>
          <a:ext cx="571341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7" name="Equation" r:id="rId6" imgW="1905000" imgH="711200" progId="Equation.3">
                  <p:embed/>
                </p:oleObj>
              </mc:Choice>
              <mc:Fallback>
                <p:oleObj name="Equation" r:id="rId6" imgW="1905000" imgH="711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5413"/>
                        <a:ext cx="5713413" cy="213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15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Binary Search </a:t>
            </a:r>
          </a:p>
        </p:txBody>
      </p:sp>
      <p:sp>
        <p:nvSpPr>
          <p:cNvPr id="30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114800" cy="51054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 err="1"/>
              <a:t>BinarySearch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A,low,high,key</a:t>
            </a:r>
            <a:r>
              <a:rPr lang="en-US" altLang="en-US" sz="20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 if (low &gt;high) 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      return (–1)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 mid </a:t>
            </a:r>
            <a:r>
              <a:rPr lang="en-US" altLang="en-US" sz="2000" dirty="0">
                <a:sym typeface="Wingdings" pitchFamily="2" charset="2"/>
              </a:rPr>
              <a:t> (low + high)/2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ym typeface="Wingdings" pitchFamily="2" charset="2"/>
              </a:rPr>
              <a:t> if (key=A[mid])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ym typeface="Wingdings" pitchFamily="2" charset="2"/>
              </a:rPr>
              <a:t>         return mid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ym typeface="Wingdings" pitchFamily="2" charset="2"/>
              </a:rPr>
              <a:t> else if ( key&gt;A[mid])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ym typeface="Wingdings" pitchFamily="2" charset="2"/>
              </a:rPr>
              <a:t>       </a:t>
            </a:r>
            <a:r>
              <a:rPr lang="en-US" altLang="en-US" sz="2000" dirty="0" err="1">
                <a:sym typeface="Wingdings" pitchFamily="2" charset="2"/>
              </a:rPr>
              <a:t>BinarySearch</a:t>
            </a:r>
            <a:r>
              <a:rPr lang="en-US" altLang="en-US" sz="2000" dirty="0">
                <a:sym typeface="Wingdings" pitchFamily="2" charset="2"/>
              </a:rPr>
              <a:t>(A,mid+1,high,key)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ym typeface="Wingdings" pitchFamily="2" charset="2"/>
              </a:rPr>
              <a:t> else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ym typeface="Wingdings" pitchFamily="2" charset="2"/>
              </a:rPr>
              <a:t>        </a:t>
            </a:r>
            <a:r>
              <a:rPr lang="en-US" altLang="en-US" sz="2000" dirty="0" err="1">
                <a:sym typeface="Wingdings" pitchFamily="2" charset="2"/>
              </a:rPr>
              <a:t>BinarySearch</a:t>
            </a:r>
            <a:r>
              <a:rPr lang="en-US" altLang="en-US" sz="2000" dirty="0">
                <a:sym typeface="Wingdings" pitchFamily="2" charset="2"/>
              </a:rPr>
              <a:t>(A,low,mid-1,key)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>
              <a:sym typeface="Wingdings" pitchFamily="2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2000" dirty="0">
              <a:sym typeface="Wingdings" pitchFamily="2" charset="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84225" y="5546725"/>
            <a:ext cx="25194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T(n) = T(n/2) + 1,</a:t>
            </a:r>
          </a:p>
          <a:p>
            <a:pPr eaLnBrk="1" hangingPunct="1"/>
            <a:r>
              <a:rPr lang="en-US" sz="2400" dirty="0"/>
              <a:t>T(1) = 0.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620000" cy="2362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5400" dirty="0"/>
              <a:t>Backup Slides</a:t>
            </a:r>
          </a:p>
          <a:p>
            <a:pPr marL="114300" indent="0" algn="ctr">
              <a:buNone/>
            </a:pPr>
            <a:r>
              <a:rPr lang="en-US" sz="5400" dirty="0"/>
              <a:t>Substitution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103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800" b="1"/>
              <a:t>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T(n) = 2 T[(n/2) + 17 ] + 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          we neglect 17, because when n is large the difference between T(n/2) and T[(n/2)+17) is not that large: both cut n nearly even in half.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T(n) = 2 T(n/2) + 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 Suppose T(n)&lt;=</a:t>
            </a:r>
            <a:r>
              <a:rPr lang="en-US" altLang="en-US" sz="2400" b="1" dirty="0" err="1"/>
              <a:t>nlgn</a:t>
            </a:r>
            <a:endParaRPr lang="en-US" altLang="en-US" sz="2400" b="1" dirty="0"/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               T(n/2)&lt;=n/2lgn/2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T(n)= 2n/2lgn/2 +n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       = nlgn-nlg2+n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        =</a:t>
            </a:r>
            <a:r>
              <a:rPr lang="en-US" altLang="en-US" sz="2400" b="1" dirty="0" err="1"/>
              <a:t>nlgn-n+n</a:t>
            </a:r>
            <a:endParaRPr lang="en-US" altLang="en-US" sz="2400" b="1" dirty="0"/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        = </a:t>
            </a:r>
            <a:r>
              <a:rPr lang="en-US" altLang="en-US" sz="2400" b="1" dirty="0" err="1"/>
              <a:t>lgn</a:t>
            </a:r>
            <a:endParaRPr lang="en-US" altLang="en-US" sz="2400" b="1" dirty="0"/>
          </a:p>
          <a:p>
            <a:pPr>
              <a:buFont typeface="Monotype Sorts" pitchFamily="2" charset="2"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33753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800" b="1"/>
              <a:t>Changing Variables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Sometimes a little algebraic manipulation can make an unknown recurrence similar to one we have seen before.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Consider the following recurrence: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T(n)= 2T(     n  ) +</a:t>
            </a:r>
            <a:r>
              <a:rPr lang="en-US" altLang="en-US" sz="2400" dirty="0" err="1">
                <a:solidFill>
                  <a:schemeClr val="accent1"/>
                </a:solidFill>
              </a:rPr>
              <a:t>lgn</a:t>
            </a:r>
            <a:r>
              <a:rPr lang="en-US" altLang="en-US" sz="2400" dirty="0"/>
              <a:t> </a:t>
            </a:r>
            <a:r>
              <a:rPr lang="en-US" altLang="en-US" sz="2000" i="1" dirty="0"/>
              <a:t>which looks difficult, We can simply the recurrence with a change of variables. 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Introduce two new variables.       Renaming    m=</a:t>
            </a:r>
            <a:r>
              <a:rPr lang="en-US" altLang="en-US" sz="2400" b="1" dirty="0" err="1">
                <a:solidFill>
                  <a:schemeClr val="tx2"/>
                </a:solidFill>
              </a:rPr>
              <a:t>lgn</a:t>
            </a:r>
            <a:r>
              <a:rPr lang="en-US" altLang="en-US" sz="2400" b="1" dirty="0">
                <a:solidFill>
                  <a:schemeClr val="tx2"/>
                </a:solidFill>
              </a:rPr>
              <a:t>            n=2</a:t>
            </a:r>
            <a:r>
              <a:rPr lang="en-US" altLang="en-US" sz="2400" b="1" baseline="30000" dirty="0">
                <a:solidFill>
                  <a:schemeClr val="tx2"/>
                </a:solidFill>
              </a:rPr>
              <a:t>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T(2</a:t>
            </a:r>
            <a:r>
              <a:rPr lang="en-US" altLang="en-US" sz="2800" baseline="30000" dirty="0"/>
              <a:t>m</a:t>
            </a:r>
            <a:r>
              <a:rPr lang="en-US" altLang="en-US" sz="2800" dirty="0"/>
              <a:t>)= 2T(2</a:t>
            </a:r>
            <a:r>
              <a:rPr lang="en-US" altLang="en-US" sz="2800" baseline="30000" dirty="0"/>
              <a:t>m/2</a:t>
            </a:r>
            <a:r>
              <a:rPr lang="en-US" altLang="en-US" sz="2800" dirty="0"/>
              <a:t>) + m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Suppose </a:t>
            </a:r>
            <a:r>
              <a:rPr lang="en-US" altLang="en-US" sz="2800" dirty="0"/>
              <a:t>T(2</a:t>
            </a:r>
            <a:r>
              <a:rPr lang="en-US" altLang="en-US" sz="2800" baseline="30000" dirty="0"/>
              <a:t>m</a:t>
            </a:r>
            <a:r>
              <a:rPr lang="en-US" altLang="en-US" sz="2800" dirty="0"/>
              <a:t>) = S(m)  then T(2</a:t>
            </a:r>
            <a:r>
              <a:rPr lang="en-US" altLang="en-US" sz="2800" baseline="30000" dirty="0"/>
              <a:t>m/2</a:t>
            </a:r>
            <a:r>
              <a:rPr lang="en-US" altLang="en-US" sz="2800" dirty="0"/>
              <a:t>)=s(m/2)</a:t>
            </a:r>
            <a:r>
              <a:rPr lang="en-US" altLang="en-US" sz="1800" dirty="0"/>
              <a:t> (by placing m=m/2)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S(m) = 2S(m/2) + 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	By solving it iteratively O(</a:t>
            </a:r>
            <a:r>
              <a:rPr lang="en-US" altLang="en-US" sz="2400" dirty="0" err="1"/>
              <a:t>mlgm</a:t>
            </a:r>
            <a:r>
              <a:rPr lang="en-US" altLang="en-US" sz="2400" dirty="0"/>
              <a:t>), Changing back from s(m) to T(n)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T(n)=T(2</a:t>
            </a:r>
            <a:r>
              <a:rPr lang="en-US" altLang="en-US" sz="2400" baseline="30000" dirty="0"/>
              <a:t>m</a:t>
            </a:r>
            <a:r>
              <a:rPr lang="en-US" altLang="en-US" sz="2400" dirty="0"/>
              <a:t>)=S(m) = O(</a:t>
            </a:r>
            <a:r>
              <a:rPr lang="en-US" altLang="en-US" sz="2400" dirty="0" err="1"/>
              <a:t>mlgm</a:t>
            </a:r>
            <a:r>
              <a:rPr lang="en-US" altLang="en-US" sz="2400" dirty="0"/>
              <a:t>)=O(</a:t>
            </a:r>
            <a:r>
              <a:rPr lang="en-US" altLang="en-US" sz="2400" dirty="0" err="1"/>
              <a:t>lgn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lgn</a:t>
            </a:r>
            <a:r>
              <a:rPr lang="en-US" altLang="en-US" sz="2400" dirty="0"/>
              <a:t>)	</a:t>
            </a:r>
          </a:p>
        </p:txBody>
      </p: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1371600" y="2743200"/>
            <a:ext cx="609600" cy="228600"/>
            <a:chOff x="864" y="1728"/>
            <a:chExt cx="384" cy="144"/>
          </a:xfrm>
        </p:grpSpPr>
        <p:sp>
          <p:nvSpPr>
            <p:cNvPr id="29702" name="Line 4"/>
            <p:cNvSpPr>
              <a:spLocks noChangeShapeType="1"/>
            </p:cNvSpPr>
            <p:nvPr/>
          </p:nvSpPr>
          <p:spPr bwMode="auto">
            <a:xfrm>
              <a:off x="960" y="1728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03" name="Group 7"/>
            <p:cNvGrpSpPr>
              <a:grpSpLocks/>
            </p:cNvGrpSpPr>
            <p:nvPr/>
          </p:nvGrpSpPr>
          <p:grpSpPr bwMode="auto">
            <a:xfrm flipH="1">
              <a:off x="864" y="1824"/>
              <a:ext cx="48" cy="48"/>
              <a:chOff x="1152" y="1824"/>
              <a:chExt cx="96" cy="96"/>
            </a:xfrm>
          </p:grpSpPr>
          <p:sp>
            <p:nvSpPr>
              <p:cNvPr id="29705" name="Line 5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Line 6"/>
              <p:cNvSpPr>
                <a:spLocks noChangeShapeType="1"/>
              </p:cNvSpPr>
              <p:nvPr/>
            </p:nvSpPr>
            <p:spPr bwMode="auto">
              <a:xfrm flipH="1" flipV="1">
                <a:off x="1152" y="187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V="1">
              <a:off x="912" y="1776"/>
              <a:ext cx="28" cy="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947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800" b="1"/>
              <a:t>Changing Variables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40852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94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Arial" charset="0"/>
              </a:rPr>
              <a:t>M. Shoaib Farooq			         </a:t>
            </a:r>
            <a:fld id="{47881E71-F9F6-49ED-AEAB-FCDD3C5B9405}" type="slidenum">
              <a:rPr lang="en-US" altLang="en-US" sz="9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r>
              <a:rPr lang="en-US" altLang="en-US" sz="900">
                <a:latin typeface="Arial" charset="0"/>
              </a:rPr>
              <a:t> 				            </a:t>
            </a:r>
            <a:fld id="{6988B58D-67CA-4E31-AC64-02E29F75878A}" type="datetime1">
              <a:rPr lang="en-US" altLang="en-US" sz="9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4/4/2023</a:t>
            </a:fld>
            <a:endParaRPr lang="en-US" altLang="en-US" sz="9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T(n) = 2T(   n) +1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       n=2</a:t>
            </a:r>
            <a:r>
              <a:rPr lang="en-US" altLang="en-US" sz="2800" b="1" baseline="30000" dirty="0"/>
              <a:t>m </a:t>
            </a:r>
            <a:r>
              <a:rPr lang="en-US" altLang="en-US" sz="2800" b="1" baseline="30000" dirty="0">
                <a:sym typeface="Wingdings" pitchFamily="2" charset="2"/>
              </a:rPr>
              <a:t></a:t>
            </a:r>
            <a:r>
              <a:rPr lang="en-US" altLang="en-US" sz="2800" b="1" dirty="0"/>
              <a:t> n</a:t>
            </a:r>
            <a:r>
              <a:rPr lang="en-US" altLang="en-US" sz="2800" b="1" baseline="30000" dirty="0"/>
              <a:t>1/2</a:t>
            </a:r>
            <a:r>
              <a:rPr lang="en-US" altLang="en-US" sz="2800" b="1" dirty="0"/>
              <a:t>=2</a:t>
            </a:r>
            <a:r>
              <a:rPr lang="en-US" altLang="en-US" sz="2800" b="1" baseline="30000" dirty="0"/>
              <a:t>m/2		</a:t>
            </a:r>
            <a:r>
              <a:rPr lang="en-US" altLang="en-US" sz="2800" b="1" dirty="0"/>
              <a:t>m=</a:t>
            </a:r>
            <a:r>
              <a:rPr lang="en-US" altLang="en-US" sz="2800" b="1" dirty="0" err="1"/>
              <a:t>logn</a:t>
            </a:r>
            <a:r>
              <a:rPr lang="en-US" altLang="en-US" sz="2800" b="1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T(2</a:t>
            </a:r>
            <a:r>
              <a:rPr lang="en-US" altLang="en-US" sz="2800" b="1" baseline="30000" dirty="0"/>
              <a:t>m</a:t>
            </a:r>
            <a:r>
              <a:rPr lang="en-US" altLang="en-US" sz="2800" b="1" dirty="0"/>
              <a:t>) = 2T(2</a:t>
            </a:r>
            <a:r>
              <a:rPr lang="en-US" altLang="en-US" sz="2800" b="1" baseline="30000" dirty="0"/>
              <a:t>m/2</a:t>
            </a:r>
            <a:r>
              <a:rPr lang="en-US" altLang="en-US" sz="2800" b="1" dirty="0"/>
              <a:t>) +1 		</a:t>
            </a:r>
          </a:p>
          <a:p>
            <a:pPr>
              <a:buFont typeface="Monotype Sorts" pitchFamily="2" charset="2"/>
              <a:buNone/>
            </a:pPr>
            <a:endParaRPr lang="en-US" altLang="en-US" sz="2800" b="1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T(2</a:t>
            </a:r>
            <a:r>
              <a:rPr lang="en-US" altLang="en-US" sz="2800" b="1" baseline="30000" dirty="0"/>
              <a:t>m</a:t>
            </a:r>
            <a:r>
              <a:rPr lang="en-US" altLang="en-US" sz="2800" b="1" dirty="0"/>
              <a:t>)=S(m)  then  T(2</a:t>
            </a:r>
            <a:r>
              <a:rPr lang="en-US" altLang="en-US" sz="2800" b="1" baseline="30000" dirty="0"/>
              <a:t>m/2</a:t>
            </a:r>
            <a:r>
              <a:rPr lang="en-US" altLang="en-US" sz="2800" b="1" dirty="0"/>
              <a:t>)=S(m/2) </a:t>
            </a:r>
            <a:r>
              <a:rPr lang="en-US" altLang="en-US" sz="2000" dirty="0"/>
              <a:t>(by placing m=m/2)</a:t>
            </a:r>
            <a:endParaRPr lang="en-US" altLang="en-US" sz="2800" b="1" dirty="0"/>
          </a:p>
          <a:p>
            <a:pPr>
              <a:buFont typeface="Monotype Sorts" pitchFamily="2" charset="2"/>
              <a:buNone/>
            </a:pPr>
            <a:endParaRPr lang="en-US" altLang="en-US" sz="2800" b="1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S(m) = 2S(m/2) +1 </a:t>
            </a:r>
            <a:r>
              <a:rPr lang="en-US" altLang="en-US" sz="1800" dirty="0"/>
              <a:t>which is much like recurrence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  after solving iteratively          O(m)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S(m) = O(m)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          = O(</a:t>
            </a:r>
            <a:r>
              <a:rPr lang="en-US" altLang="en-US" sz="2800" b="1" dirty="0" err="1"/>
              <a:t>lgn</a:t>
            </a:r>
            <a:r>
              <a:rPr lang="en-US" altLang="en-US" sz="2800" b="1" dirty="0"/>
              <a:t>)	</a:t>
            </a: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3048000" y="723900"/>
            <a:ext cx="609600" cy="228600"/>
            <a:chOff x="864" y="1728"/>
            <a:chExt cx="384" cy="144"/>
          </a:xfrm>
        </p:grpSpPr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>
              <a:off x="960" y="1728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27" name="Group 6"/>
            <p:cNvGrpSpPr>
              <a:grpSpLocks/>
            </p:cNvGrpSpPr>
            <p:nvPr/>
          </p:nvGrpSpPr>
          <p:grpSpPr bwMode="auto">
            <a:xfrm flipH="1">
              <a:off x="864" y="1824"/>
              <a:ext cx="48" cy="48"/>
              <a:chOff x="1152" y="1824"/>
              <a:chExt cx="96" cy="96"/>
            </a:xfrm>
          </p:grpSpPr>
          <p:sp>
            <p:nvSpPr>
              <p:cNvPr id="30729" name="Line 7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0" name="Line 8"/>
              <p:cNvSpPr>
                <a:spLocks noChangeShapeType="1"/>
              </p:cNvSpPr>
              <p:nvPr/>
            </p:nvSpPr>
            <p:spPr bwMode="auto">
              <a:xfrm flipH="1" flipV="1">
                <a:off x="1152" y="187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28" name="Line 9"/>
            <p:cNvSpPr>
              <a:spLocks noChangeShapeType="1"/>
            </p:cNvSpPr>
            <p:nvPr/>
          </p:nvSpPr>
          <p:spPr bwMode="auto">
            <a:xfrm flipV="1">
              <a:off x="912" y="1776"/>
              <a:ext cx="28" cy="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6544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Recursion-tree method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3400" y="1674813"/>
            <a:ext cx="8077200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/>
              <a:t>A recursion tree models the costs (time) of a recursive execution of an algorithm.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/>
              <a:t>The recursion tree method is good for generating guesses for the substitution method.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/>
              <a:t>The recursion-tree method can be unreliable, just like any method that uses ellipses (…).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/>
              <a:t>The recursion-tree method promotes intuition, however.</a:t>
            </a:r>
          </a:p>
        </p:txBody>
      </p:sp>
    </p:spTree>
    <p:extLst>
      <p:ext uri="{BB962C8B-B14F-4D97-AF65-F5344CB8AC3E}">
        <p14:creationId xmlns:p14="http://schemas.microsoft.com/office/powerpoint/2010/main" val="26409921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09600" y="1143000"/>
            <a:ext cx="2069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T(n) = 2T(n/3) + 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1219200"/>
            <a:ext cx="388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667000"/>
            <a:ext cx="8201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300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1388"/>
          </a:xfrm>
        </p:spPr>
        <p:txBody>
          <a:bodyPr/>
          <a:lstStyle/>
          <a:p>
            <a:r>
              <a:rPr lang="en-GB" sz="4000" dirty="0"/>
              <a:t>Recursion Tree Method</a:t>
            </a:r>
            <a:endParaRPr lang="en-US" sz="4000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0" y="1676400"/>
            <a:ext cx="671636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248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method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62000" y="2119313"/>
            <a:ext cx="75596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en-US" dirty="0"/>
              <a:t>A method for solving recurrences of the form</a:t>
            </a:r>
          </a:p>
          <a:p>
            <a:pPr algn="ctr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en-US" i="1" dirty="0">
                <a:solidFill>
                  <a:srgbClr val="009999"/>
                </a:solidFill>
              </a:rPr>
              <a:t>T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) = </a:t>
            </a:r>
            <a:r>
              <a:rPr lang="en-US" altLang="en-US" i="1" dirty="0">
                <a:solidFill>
                  <a:srgbClr val="009999"/>
                </a:solidFill>
              </a:rPr>
              <a:t>a</a:t>
            </a:r>
            <a:r>
              <a:rPr lang="en-US" altLang="en-US" sz="1800" i="1" dirty="0">
                <a:solidFill>
                  <a:srgbClr val="009999"/>
                </a:solidFill>
              </a:rPr>
              <a:t> </a:t>
            </a:r>
            <a:r>
              <a:rPr lang="en-US" altLang="en-US" i="1" dirty="0">
                <a:solidFill>
                  <a:srgbClr val="009999"/>
                </a:solidFill>
              </a:rPr>
              <a:t>T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/</a:t>
            </a:r>
            <a:r>
              <a:rPr lang="en-US" altLang="en-US" i="1" dirty="0">
                <a:solidFill>
                  <a:srgbClr val="009999"/>
                </a:solidFill>
              </a:rPr>
              <a:t>b</a:t>
            </a:r>
            <a:r>
              <a:rPr lang="en-US" altLang="en-US" dirty="0">
                <a:solidFill>
                  <a:srgbClr val="009999"/>
                </a:solidFill>
              </a:rPr>
              <a:t>) + </a:t>
            </a:r>
            <a:r>
              <a:rPr lang="en-US" altLang="en-US" i="1" dirty="0">
                <a:solidFill>
                  <a:srgbClr val="009999"/>
                </a:solidFill>
              </a:rPr>
              <a:t>f</a:t>
            </a:r>
            <a:r>
              <a:rPr lang="en-US" altLang="en-US" sz="1800" i="1" dirty="0">
                <a:solidFill>
                  <a:srgbClr val="009999"/>
                </a:solidFill>
              </a:rPr>
              <a:t> 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) </a:t>
            </a:r>
            <a:r>
              <a:rPr lang="en-US" altLang="en-US" dirty="0"/>
              <a:t>,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endParaRPr lang="en-US" altLang="en-US" dirty="0"/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en-US" dirty="0"/>
              <a:t>If you have a recurrence of this form, the master method allows you to solve these with very little work.</a:t>
            </a:r>
          </a:p>
        </p:txBody>
      </p:sp>
    </p:spTree>
    <p:extLst>
      <p:ext uri="{BB962C8B-B14F-4D97-AF65-F5344CB8AC3E}">
        <p14:creationId xmlns:p14="http://schemas.microsoft.com/office/powerpoint/2010/main" val="41594214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method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800368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755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2654</TotalTime>
  <Words>4669</Words>
  <Application>Microsoft Office PowerPoint</Application>
  <PresentationFormat>Экран (4:3)</PresentationFormat>
  <Paragraphs>961</Paragraphs>
  <Slides>115</Slides>
  <Notes>39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115</vt:i4>
      </vt:variant>
    </vt:vector>
  </HeadingPairs>
  <TitlesOfParts>
    <vt:vector size="129" baseType="lpstr">
      <vt:lpstr>ＭＳ Ｐゴシック</vt:lpstr>
      <vt:lpstr>ＭＳ Ｐゴシック</vt:lpstr>
      <vt:lpstr>Arial</vt:lpstr>
      <vt:lpstr>Calibri</vt:lpstr>
      <vt:lpstr>Cambria</vt:lpstr>
      <vt:lpstr>Cordia New</vt:lpstr>
      <vt:lpstr>Monotype Sorts</vt:lpstr>
      <vt:lpstr>Symbol</vt:lpstr>
      <vt:lpstr>Times</vt:lpstr>
      <vt:lpstr>Times New Roman</vt:lpstr>
      <vt:lpstr>Wingdings</vt:lpstr>
      <vt:lpstr>Adjacency</vt:lpstr>
      <vt:lpstr>Equation</vt:lpstr>
      <vt:lpstr>Visio</vt:lpstr>
      <vt:lpstr>Презентация PowerPoint</vt:lpstr>
      <vt:lpstr>Презентация PowerPoint</vt:lpstr>
      <vt:lpstr>Mathematical Recurrences</vt:lpstr>
      <vt:lpstr>Recurrence Example</vt:lpstr>
      <vt:lpstr>Recurrence Example: nY</vt:lpstr>
      <vt:lpstr>Презентация PowerPoint</vt:lpstr>
      <vt:lpstr>Recurrence Examples</vt:lpstr>
      <vt:lpstr>Running Time of Recurrence Equation</vt:lpstr>
      <vt:lpstr>Binary Search </vt:lpstr>
      <vt:lpstr>Fibonacci Sequence</vt:lpstr>
      <vt:lpstr>Презентация PowerPoint</vt:lpstr>
      <vt:lpstr>Презентация PowerPoint</vt:lpstr>
      <vt:lpstr>Презентация PowerPoint</vt:lpstr>
      <vt:lpstr>The Towers of Hanoi Puzzle</vt:lpstr>
      <vt:lpstr>The Towers of Hanoi Puzzle</vt:lpstr>
      <vt:lpstr>Making an Algorithm</vt:lpstr>
      <vt:lpstr>Презентация PowerPoint</vt:lpstr>
      <vt:lpstr>Презентация PowerPoint</vt:lpstr>
      <vt:lpstr>The Towers of Hanoi Puzzle</vt:lpstr>
      <vt:lpstr>Solving  Recurrences</vt:lpstr>
      <vt:lpstr>Презентация PowerPoint</vt:lpstr>
      <vt:lpstr>Презентация PowerPoint</vt:lpstr>
      <vt:lpstr>Презентация PowerPoint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Master Method</vt:lpstr>
      <vt:lpstr>Example 1</vt:lpstr>
      <vt:lpstr>Example 2: Binary Search</vt:lpstr>
      <vt:lpstr>Example 3</vt:lpstr>
      <vt:lpstr>Example 4</vt:lpstr>
      <vt:lpstr>Example 5</vt:lpstr>
      <vt:lpstr>Example 6</vt:lpstr>
      <vt:lpstr>Example 7</vt:lpstr>
      <vt:lpstr>Example 8 Complexity Of Merge and Quick Sort</vt:lpstr>
      <vt:lpstr>Example 9</vt:lpstr>
      <vt:lpstr>Practice Questions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Example</vt:lpstr>
      <vt:lpstr>Changing Variables</vt:lpstr>
      <vt:lpstr>Changing Variables</vt:lpstr>
      <vt:lpstr>T(n) = 2T(   n) +1</vt:lpstr>
      <vt:lpstr>Recursion-tree method</vt:lpstr>
      <vt:lpstr>Recursion Tree Method</vt:lpstr>
      <vt:lpstr>Recursion Tree Method</vt:lpstr>
      <vt:lpstr>Master method</vt:lpstr>
      <vt:lpstr>Master method</vt:lpstr>
      <vt:lpstr>The master method</vt:lpstr>
      <vt:lpstr>Idea of master theorem</vt:lpstr>
      <vt:lpstr>Three common cases</vt:lpstr>
      <vt:lpstr>Idea of master theorem</vt:lpstr>
      <vt:lpstr>Three common cases</vt:lpstr>
      <vt:lpstr>Idea of master theorem</vt:lpstr>
      <vt:lpstr>Three common cases (cont.)</vt:lpstr>
      <vt:lpstr>Idea of master theorem</vt:lpstr>
      <vt:lpstr>Examples</vt:lpstr>
      <vt:lpstr>Examples</vt:lpstr>
      <vt:lpstr>The Master Theorem (Proof)</vt:lpstr>
      <vt:lpstr>Master Theorem Lemma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CS3534 - Operating Systems</dc:title>
  <dc:creator>Zuhair</dc:creator>
  <cp:lastModifiedBy>1</cp:lastModifiedBy>
  <cp:revision>333</cp:revision>
  <dcterms:created xsi:type="dcterms:W3CDTF">2013-09-17T05:13:36Z</dcterms:created>
  <dcterms:modified xsi:type="dcterms:W3CDTF">2023-04-04T09:00:10Z</dcterms:modified>
</cp:coreProperties>
</file>