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2" r:id="rId4"/>
    <p:sldId id="281" r:id="rId5"/>
    <p:sldId id="258" r:id="rId6"/>
    <p:sldId id="283" r:id="rId7"/>
    <p:sldId id="284" r:id="rId8"/>
    <p:sldId id="285" r:id="rId9"/>
    <p:sldId id="286" r:id="rId10"/>
    <p:sldId id="28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53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10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10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52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18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12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71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56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87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09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C94C-8DDE-4B1A-BDD8-5078A1882F2A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62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AC94C-8DDE-4B1A-BDD8-5078A1882F2A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38E6B-A0F8-423B-BE17-E54F7C88C3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09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SASS/SCSS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Работа и компиляция разными способами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7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 и </a:t>
            </a:r>
            <a:r>
              <a:rPr lang="ru-RU" dirty="0" err="1" smtClean="0"/>
              <a:t>плейсхолдеры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18913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Иногда возникает ситуация, когда несколько элементов на странице используют одинаковую CSS </a:t>
            </a:r>
            <a:r>
              <a:rPr lang="ru-RU" dirty="0" smtClean="0"/>
              <a:t>код</a:t>
            </a:r>
            <a:r>
              <a:rPr lang="ru-RU" dirty="0"/>
              <a:t>.</a:t>
            </a:r>
            <a:endParaRPr lang="ru-RU" dirty="0" smtClean="0"/>
          </a:p>
          <a:p>
            <a:r>
              <a:rPr lang="ru-RU" dirty="0" smtClean="0"/>
              <a:t>При необходимости можно унаследовать стили одного из селекторов, </a:t>
            </a:r>
            <a:r>
              <a:rPr lang="ru-RU" dirty="0"/>
              <a:t>что помогает избежать дублирования </a:t>
            </a:r>
            <a:r>
              <a:rPr lang="ru-RU" dirty="0" smtClean="0"/>
              <a:t>кода.</a:t>
            </a:r>
            <a:r>
              <a:rPr lang="ru-RU" dirty="0"/>
              <a:t> </a:t>
            </a:r>
            <a:r>
              <a:rPr lang="en" dirty="0" smtClean="0"/>
              <a:t>Если </a:t>
            </a:r>
            <a:r>
              <a:rPr lang="en" dirty="0"/>
              <a:t>нам нужно расширить или унаследовать свойства класса, мы можем применить </a:t>
            </a:r>
            <a:r>
              <a:rPr lang="ru-RU" dirty="0" smtClean="0"/>
              <a:t>функцию </a:t>
            </a:r>
            <a:r>
              <a:rPr lang="en" b="1" dirty="0" smtClean="0"/>
              <a:t>@extend</a:t>
            </a:r>
            <a:r>
              <a:rPr lang="ru-RU" b="1" dirty="0" smtClean="0"/>
              <a:t>.</a:t>
            </a:r>
            <a:endParaRPr lang="en" b="1" dirty="0"/>
          </a:p>
          <a:p>
            <a:r>
              <a:rPr lang="ru-RU" dirty="0" smtClean="0"/>
              <a:t>Также можно создать селектор-шаблон </a:t>
            </a:r>
            <a:r>
              <a:rPr lang="ru-RU" dirty="0"/>
              <a:t>для использования в нескольких местах </a:t>
            </a:r>
            <a:r>
              <a:rPr lang="ru-RU" dirty="0" err="1"/>
              <a:t>Sass</a:t>
            </a:r>
            <a:r>
              <a:rPr lang="ru-RU" dirty="0"/>
              <a:t>. </a:t>
            </a:r>
            <a:r>
              <a:rPr lang="ru-RU" dirty="0" smtClean="0"/>
              <a:t>Он начинается со знака </a:t>
            </a:r>
            <a:r>
              <a:rPr lang="ru-RU" b="1" dirty="0" smtClean="0"/>
              <a:t>%</a:t>
            </a:r>
            <a:r>
              <a:rPr lang="ru-RU" dirty="0"/>
              <a:t> </a:t>
            </a:r>
            <a:r>
              <a:rPr lang="ru-RU" dirty="0" smtClean="0"/>
              <a:t>и выводится с помощью</a:t>
            </a:r>
            <a:r>
              <a:rPr lang="ru-RU" dirty="0"/>
              <a:t> </a:t>
            </a:r>
            <a:r>
              <a:rPr lang="ru-RU" b="1" dirty="0"/>
              <a:t>@</a:t>
            </a:r>
            <a:r>
              <a:rPr lang="ru-RU" b="1" dirty="0" err="1"/>
              <a:t>extend</a:t>
            </a:r>
            <a:r>
              <a:rPr lang="ru-RU" dirty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372" y="1572155"/>
            <a:ext cx="3157681" cy="22470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372" y="3819247"/>
            <a:ext cx="3316428" cy="276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7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препроцессоры?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Препроцессоры CSS </a:t>
            </a:r>
            <a:r>
              <a:rPr lang="ru-RU" dirty="0"/>
              <a:t>— это инструменты, которые расширяют функциональность CSS за счёт введения таких функций, как переменные, вложенность и </a:t>
            </a:r>
            <a:r>
              <a:rPr lang="ru-RU" dirty="0" err="1" smtClean="0"/>
              <a:t>миксины</a:t>
            </a:r>
            <a:r>
              <a:rPr lang="ru-RU" dirty="0" smtClean="0"/>
              <a:t> и др. </a:t>
            </a:r>
            <a:r>
              <a:rPr lang="ru-RU" dirty="0"/>
              <a:t>Они повышают удобство обслуживания и организованность таблиц стилей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Препроцессоры так называются потому, что принимают данные </a:t>
            </a:r>
            <a:r>
              <a:rPr lang="ru-RU" dirty="0" smtClean="0"/>
              <a:t>(код </a:t>
            </a:r>
            <a:r>
              <a:rPr lang="ru-RU" dirty="0"/>
              <a:t>в </a:t>
            </a:r>
            <a:r>
              <a:rPr lang="ru-RU" dirty="0" smtClean="0"/>
              <a:t>формате </a:t>
            </a:r>
            <a:r>
              <a:rPr lang="ru-RU" dirty="0" err="1"/>
              <a:t>scss</a:t>
            </a:r>
            <a:r>
              <a:rPr lang="ru-RU" dirty="0"/>
              <a:t> или </a:t>
            </a:r>
            <a:r>
              <a:rPr lang="ru-RU" dirty="0" err="1"/>
              <a:t>less</a:t>
            </a:r>
            <a:r>
              <a:rPr lang="ru-RU" dirty="0"/>
              <a:t>) и потом </a:t>
            </a:r>
            <a:r>
              <a:rPr lang="ru-RU" dirty="0" smtClean="0"/>
              <a:t>компилируют </a:t>
            </a:r>
            <a:r>
              <a:rPr lang="ru-RU" dirty="0"/>
              <a:t>их в обычный CSS-код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Основные препроцессоры — это </a:t>
            </a:r>
            <a:r>
              <a:rPr lang="ru-RU" dirty="0" err="1"/>
              <a:t>Sass</a:t>
            </a:r>
            <a:r>
              <a:rPr lang="ru-RU" dirty="0"/>
              <a:t>, </a:t>
            </a:r>
            <a:r>
              <a:rPr lang="ru-RU" dirty="0" err="1"/>
              <a:t>Less</a:t>
            </a:r>
            <a:r>
              <a:rPr lang="ru-RU" dirty="0"/>
              <a:t> и </a:t>
            </a:r>
            <a:r>
              <a:rPr lang="ru-RU" dirty="0" err="1" smtClean="0"/>
              <a:t>Stylus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012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smtClean="0"/>
              <a:t>SASS?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err="1" smtClean="0"/>
              <a:t>Sass</a:t>
            </a:r>
            <a:r>
              <a:rPr lang="ru-RU" dirty="0" smtClean="0"/>
              <a:t> </a:t>
            </a:r>
            <a:r>
              <a:rPr lang="ru-RU" b="1" dirty="0" smtClean="0"/>
              <a:t>(</a:t>
            </a:r>
            <a:r>
              <a:rPr lang="en-US" b="1" dirty="0" smtClean="0"/>
              <a:t>Syntactically Awesome Style Sheets</a:t>
            </a:r>
            <a:r>
              <a:rPr lang="ru-RU" b="1" dirty="0" smtClean="0"/>
              <a:t>)</a:t>
            </a:r>
            <a:r>
              <a:rPr lang="ru-RU" dirty="0" smtClean="0"/>
              <a:t> — это препроцессор CSS, который расширяет функциональность традиционного CSS и позволяет программистам использовать переменные, функции, </a:t>
            </a:r>
            <a:r>
              <a:rPr lang="ru-RU" dirty="0" err="1" smtClean="0"/>
              <a:t>миксины</a:t>
            </a:r>
            <a:r>
              <a:rPr lang="ru-RU" dirty="0" smtClean="0"/>
              <a:t> и другие возможности.</a:t>
            </a:r>
          </a:p>
          <a:p>
            <a:pPr marL="0" indent="0">
              <a:buNone/>
            </a:pPr>
            <a:r>
              <a:rPr lang="ru-RU" b="1" dirty="0" smtClean="0"/>
              <a:t>SCSS </a:t>
            </a:r>
            <a:r>
              <a:rPr lang="ru-RU" b="1" dirty="0"/>
              <a:t>(</a:t>
            </a:r>
            <a:r>
              <a:rPr lang="ru-RU" b="1" dirty="0" err="1"/>
              <a:t>Sassy</a:t>
            </a:r>
            <a:r>
              <a:rPr lang="ru-RU" b="1" dirty="0"/>
              <a:t> </a:t>
            </a:r>
            <a:r>
              <a:rPr lang="ru-RU" b="1" dirty="0" err="1"/>
              <a:t>Cascading</a:t>
            </a:r>
            <a:r>
              <a:rPr lang="ru-RU" b="1" dirty="0"/>
              <a:t> </a:t>
            </a:r>
            <a:r>
              <a:rPr lang="ru-RU" b="1" dirty="0" err="1"/>
              <a:t>Style</a:t>
            </a:r>
            <a:r>
              <a:rPr lang="ru-RU" b="1" dirty="0"/>
              <a:t> </a:t>
            </a:r>
            <a:r>
              <a:rPr lang="ru-RU" b="1" dirty="0" err="1"/>
              <a:t>Sheets</a:t>
            </a:r>
            <a:r>
              <a:rPr lang="ru-RU" b="1" dirty="0"/>
              <a:t>)</a:t>
            </a:r>
            <a:r>
              <a:rPr lang="ru-RU" dirty="0"/>
              <a:t> — это </a:t>
            </a:r>
            <a:r>
              <a:rPr lang="ru-RU" dirty="0" smtClean="0"/>
              <a:t>тот же препроцессор, синтаксис которого похож на CSS.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Отличительная особенность </a:t>
            </a:r>
            <a:r>
              <a:rPr lang="en-US" dirty="0" smtClean="0"/>
              <a:t>Sass</a:t>
            </a:r>
            <a:r>
              <a:rPr lang="ru-RU" dirty="0" smtClean="0"/>
              <a:t> в препроцессорах</a:t>
            </a:r>
            <a:r>
              <a:rPr lang="en-US" dirty="0" smtClean="0"/>
              <a:t> </a:t>
            </a:r>
            <a:r>
              <a:rPr lang="en-US" dirty="0"/>
              <a:t>— </a:t>
            </a:r>
            <a:r>
              <a:rPr lang="ru-RU" dirty="0"/>
              <a:t>наличие двух </a:t>
            </a:r>
            <a:r>
              <a:rPr lang="ru-RU" dirty="0" smtClean="0"/>
              <a:t>синтаксисов:</a:t>
            </a:r>
            <a:endParaRPr lang="ru-RU" dirty="0"/>
          </a:p>
          <a:p>
            <a:r>
              <a:rPr lang="en-US" b="1" dirty="0" smtClean="0"/>
              <a:t>SASS</a:t>
            </a:r>
            <a:r>
              <a:rPr lang="en-US" dirty="0" smtClean="0"/>
              <a:t> </a:t>
            </a:r>
            <a:r>
              <a:rPr lang="ru-RU" dirty="0"/>
              <a:t>не использует фигурные скобки, характерные для стилей </a:t>
            </a:r>
            <a:r>
              <a:rPr lang="en-US" dirty="0"/>
              <a:t>CSS. </a:t>
            </a:r>
            <a:r>
              <a:rPr lang="ru-RU" dirty="0"/>
              <a:t>Вместо них применяются отступы. Расширение файла — </a:t>
            </a:r>
            <a:r>
              <a:rPr lang="ru-RU" b="1" dirty="0"/>
              <a:t>.</a:t>
            </a:r>
            <a:r>
              <a:rPr lang="en-US" b="1" dirty="0"/>
              <a:t>sass</a:t>
            </a:r>
            <a:r>
              <a:rPr lang="en-US" dirty="0"/>
              <a:t>.</a:t>
            </a:r>
          </a:p>
          <a:p>
            <a:r>
              <a:rPr lang="en-US" b="1" dirty="0" smtClean="0"/>
              <a:t>SCSS</a:t>
            </a:r>
            <a:r>
              <a:rPr lang="en-US" dirty="0" smtClean="0"/>
              <a:t> </a:t>
            </a:r>
            <a:r>
              <a:rPr lang="ru-RU" dirty="0"/>
              <a:t>использует фигурные скобки. Расширение файла — </a:t>
            </a:r>
            <a:r>
              <a:rPr lang="ru-RU" b="1" dirty="0"/>
              <a:t>.</a:t>
            </a:r>
            <a:r>
              <a:rPr lang="en-US" b="1" dirty="0" err="1"/>
              <a:t>scss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28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209" y="405040"/>
            <a:ext cx="9647582" cy="604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81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7376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/>
              <a:t>П</a:t>
            </a:r>
            <a:r>
              <a:rPr lang="ru-RU" b="1" dirty="0" smtClean="0"/>
              <a:t>еременные: </a:t>
            </a:r>
            <a:r>
              <a:rPr lang="ru-RU" dirty="0"/>
              <a:t>В</a:t>
            </a:r>
            <a:r>
              <a:rPr lang="ru-RU" dirty="0" smtClean="0"/>
              <a:t>озможность </a:t>
            </a:r>
            <a:r>
              <a:rPr lang="ru-RU" dirty="0" smtClean="0"/>
              <a:t>определять </a:t>
            </a:r>
            <a:r>
              <a:rPr lang="ru-RU" dirty="0"/>
              <a:t>переменные, которые можно использовать в таблицах </a:t>
            </a:r>
            <a:r>
              <a:rPr lang="ru-RU" dirty="0" smtClean="0"/>
              <a:t>стилей, что </a:t>
            </a:r>
            <a:r>
              <a:rPr lang="ru-RU" dirty="0"/>
              <a:t>позволяет повторно использовать и изменять значения в одном месте, а не обновлять их по всему коду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Вложенность: </a:t>
            </a:r>
            <a:r>
              <a:rPr lang="ru-RU" dirty="0"/>
              <a:t>В</a:t>
            </a:r>
            <a:r>
              <a:rPr lang="ru-RU" dirty="0" smtClean="0"/>
              <a:t>озможность </a:t>
            </a:r>
            <a:r>
              <a:rPr lang="ru-RU" dirty="0" smtClean="0"/>
              <a:t>вкладывать правила CSS друг в друга. Благодаря этому становится проще редактировать стили</a:t>
            </a:r>
            <a:r>
              <a:rPr lang="ru-RU" dirty="0" smtClean="0"/>
              <a:t>.</a:t>
            </a:r>
          </a:p>
          <a:p>
            <a:r>
              <a:rPr lang="ru-RU" b="1" dirty="0" err="1"/>
              <a:t>Миксины</a:t>
            </a:r>
            <a:r>
              <a:rPr lang="ru-RU" dirty="0"/>
              <a:t>: Позволяют создавать повторно используемые блоки кода, которые можно вызывать с различными параметрами.</a:t>
            </a:r>
            <a:endParaRPr lang="ru-RU" b="1" dirty="0" smtClean="0"/>
          </a:p>
          <a:p>
            <a:r>
              <a:rPr lang="ru-RU" b="1" dirty="0" smtClean="0"/>
              <a:t>Модульность</a:t>
            </a:r>
            <a:r>
              <a:rPr lang="ru-RU" b="1" dirty="0"/>
              <a:t>: </a:t>
            </a:r>
            <a:r>
              <a:rPr lang="ru-RU" dirty="0"/>
              <a:t>Разделение </a:t>
            </a:r>
            <a:r>
              <a:rPr lang="en-US" dirty="0"/>
              <a:t>SCSS </a:t>
            </a:r>
            <a:r>
              <a:rPr lang="ru-RU" dirty="0"/>
              <a:t>по </a:t>
            </a:r>
            <a:r>
              <a:rPr lang="ru-RU" dirty="0" smtClean="0"/>
              <a:t>файлам, каждый из которых может хранить переменные, </a:t>
            </a:r>
            <a:r>
              <a:rPr lang="ru-RU" dirty="0" err="1" smtClean="0"/>
              <a:t>миксины</a:t>
            </a:r>
            <a:r>
              <a:rPr lang="ru-RU" dirty="0"/>
              <a:t> </a:t>
            </a:r>
            <a:r>
              <a:rPr lang="ru-RU" dirty="0" smtClean="0"/>
              <a:t>и т.д., для организации и повторного использования кода.</a:t>
            </a:r>
            <a:endParaRPr lang="ru-RU" dirty="0"/>
          </a:p>
          <a:p>
            <a:r>
              <a:rPr lang="ru-RU" b="1" dirty="0" smtClean="0"/>
              <a:t>Наследование: </a:t>
            </a:r>
            <a:r>
              <a:rPr lang="ru-RU" dirty="0"/>
              <a:t>Позволяет одному селектору наследовать стили другого, что помогает избежать дублирования </a:t>
            </a:r>
            <a:r>
              <a:rPr lang="ru-RU" dirty="0" smtClean="0"/>
              <a:t>кода.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7075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47241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Переменные </a:t>
            </a:r>
            <a:r>
              <a:rPr lang="ru-RU" dirty="0" smtClean="0"/>
              <a:t>в </a:t>
            </a:r>
            <a:r>
              <a:rPr lang="en-US" dirty="0" err="1" smtClean="0"/>
              <a:t>Scss</a:t>
            </a:r>
            <a:r>
              <a:rPr lang="en-US" dirty="0" smtClean="0"/>
              <a:t> </a:t>
            </a:r>
            <a:r>
              <a:rPr lang="ru-RU" dirty="0" smtClean="0"/>
              <a:t>объявляются </a:t>
            </a:r>
            <a:r>
              <a:rPr lang="ru-RU" dirty="0"/>
              <a:t>с помощью знака доллара </a:t>
            </a:r>
            <a:r>
              <a:rPr lang="ru-RU" dirty="0" smtClean="0"/>
              <a:t>$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них можно хранить цвета, размеры, шрифты </a:t>
            </a:r>
            <a:r>
              <a:rPr lang="ru-RU" dirty="0"/>
              <a:t>и </a:t>
            </a:r>
            <a:r>
              <a:rPr lang="ru-RU" dirty="0" smtClean="0"/>
              <a:t>другие значения.</a:t>
            </a:r>
          </a:p>
          <a:p>
            <a:pPr marL="0" indent="0">
              <a:buNone/>
            </a:pPr>
            <a:r>
              <a:rPr lang="ru-RU" dirty="0" smtClean="0"/>
              <a:t>При компиляции они не переносятся в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ru-RU" dirty="0" smtClean="0"/>
              <a:t>т.е. в местах применения будет написано значение переменной.</a:t>
            </a:r>
            <a:endParaRPr lang="ru-RU" dirty="0"/>
          </a:p>
        </p:txBody>
      </p:sp>
      <p:grpSp>
        <p:nvGrpSpPr>
          <p:cNvPr id="9" name="Shape 202"/>
          <p:cNvGrpSpPr/>
          <p:nvPr/>
        </p:nvGrpSpPr>
        <p:grpSpPr>
          <a:xfrm>
            <a:off x="5398981" y="1623562"/>
            <a:ext cx="3611017" cy="3252276"/>
            <a:chOff x="1075100" y="2220925"/>
            <a:chExt cx="6945600" cy="2037000"/>
          </a:xfrm>
        </p:grpSpPr>
        <p:sp>
          <p:nvSpPr>
            <p:cNvPr id="10" name="Shape 203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rt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11" name="Shape 204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600" i="1" dirty="0">
                  <a:solidFill>
                    <a:srgbClr val="89DDFF"/>
                  </a:solidFill>
                  <a:highlight>
                    <a:srgbClr val="263238"/>
                  </a:highlight>
                </a:rPr>
                <a:t>$color</a:t>
              </a: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600" dirty="0">
                  <a:solidFill>
                    <a:srgbClr val="6897BB"/>
                  </a:solidFill>
                  <a:highlight>
                    <a:srgbClr val="263238"/>
                  </a:highlight>
                </a:rPr>
                <a:t>#fff</a:t>
              </a: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600" i="1" dirty="0">
                  <a:solidFill>
                    <a:srgbClr val="89DDFF"/>
                  </a:solidFill>
                  <a:highlight>
                    <a:srgbClr val="263238"/>
                  </a:highlight>
                </a:rPr>
                <a:t>$width</a:t>
              </a: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600" dirty="0">
                  <a:solidFill>
                    <a:srgbClr val="F77669"/>
                  </a:solidFill>
                  <a:highlight>
                    <a:srgbClr val="263238"/>
                  </a:highlight>
                </a:rPr>
                <a:t>200</a:t>
              </a:r>
              <a:r>
                <a:rPr lang="en" sz="1600" dirty="0">
                  <a:solidFill>
                    <a:srgbClr val="C3E88D"/>
                  </a:solidFill>
                  <a:highlight>
                    <a:srgbClr val="263238"/>
                  </a:highlight>
                </a:rPr>
                <a:t>px</a:t>
              </a: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600" dirty="0">
                  <a:solidFill>
                    <a:srgbClr val="FF5370"/>
                  </a:solidFill>
                  <a:highlight>
                    <a:srgbClr val="263238"/>
                  </a:highlight>
                </a:rPr>
                <a:t>class </a:t>
              </a: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600" dirty="0">
                  <a:solidFill>
                    <a:srgbClr val="80CBC4"/>
                  </a:solidFill>
                  <a:highlight>
                    <a:srgbClr val="263238"/>
                  </a:highlight>
                </a:rPr>
                <a:t>color</a:t>
              </a: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 </a:t>
              </a:r>
              <a:r>
                <a:rPr lang="en" sz="1600" i="1" dirty="0">
                  <a:solidFill>
                    <a:srgbClr val="89DDFF"/>
                  </a:solidFill>
                  <a:highlight>
                    <a:srgbClr val="263238"/>
                  </a:highlight>
                </a:rPr>
                <a:t>$color</a:t>
              </a: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  </a:t>
              </a:r>
              <a:r>
                <a:rPr lang="en" sz="1600" dirty="0">
                  <a:solidFill>
                    <a:srgbClr val="80CBC4"/>
                  </a:solidFill>
                  <a:highlight>
                    <a:srgbClr val="263238"/>
                  </a:highlight>
                </a:rPr>
                <a:t>width</a:t>
              </a: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600" i="1" dirty="0">
                  <a:solidFill>
                    <a:srgbClr val="89DDFF"/>
                  </a:solidFill>
                  <a:highlight>
                    <a:srgbClr val="263238"/>
                  </a:highlight>
                </a:rPr>
                <a:t>$width </a:t>
              </a: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- </a:t>
              </a:r>
              <a:r>
                <a:rPr lang="en" sz="1600" dirty="0">
                  <a:solidFill>
                    <a:srgbClr val="F77669"/>
                  </a:solidFill>
                  <a:highlight>
                    <a:srgbClr val="263238"/>
                  </a:highlight>
                </a:rPr>
                <a:t>50</a:t>
              </a: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 sz="1600" dirty="0">
                <a:solidFill>
                  <a:srgbClr val="CDD3DE"/>
                </a:solidFill>
                <a:highlight>
                  <a:srgbClr val="263238"/>
                </a:highlight>
              </a:endParaRP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600" i="1" dirty="0">
                  <a:solidFill>
                    <a:srgbClr val="89DDFF"/>
                  </a:solidFill>
                  <a:highlight>
                    <a:srgbClr val="344134"/>
                  </a:highlight>
                </a:rPr>
                <a:t>$content-text</a:t>
              </a: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600" dirty="0">
                  <a:solidFill>
                    <a:srgbClr val="C3E88D"/>
                  </a:solidFill>
                  <a:highlight>
                    <a:srgbClr val="263238"/>
                  </a:highlight>
                </a:rPr>
                <a:t>'контент'</a:t>
              </a: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600" dirty="0">
                  <a:solidFill>
                    <a:srgbClr val="FF5370"/>
                  </a:solidFill>
                  <a:highlight>
                    <a:srgbClr val="263238"/>
                  </a:highlight>
                </a:rPr>
                <a:t>class </a:t>
              </a: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  &amp;:</a:t>
              </a:r>
              <a:r>
                <a:rPr lang="en" sz="1600" dirty="0">
                  <a:solidFill>
                    <a:srgbClr val="FF5370"/>
                  </a:solidFill>
                  <a:highlight>
                    <a:srgbClr val="263238"/>
                  </a:highlight>
                </a:rPr>
                <a:t>after </a:t>
              </a: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     </a:t>
              </a:r>
              <a:r>
                <a:rPr lang="en" sz="1600" dirty="0">
                  <a:solidFill>
                    <a:srgbClr val="80CBC4"/>
                  </a:solidFill>
                  <a:highlight>
                    <a:srgbClr val="263238"/>
                  </a:highlight>
                </a:rPr>
                <a:t>content</a:t>
              </a: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600" i="1" dirty="0">
                  <a:solidFill>
                    <a:srgbClr val="89DDFF"/>
                  </a:solidFill>
                  <a:highlight>
                    <a:srgbClr val="263238"/>
                  </a:highlight>
                </a:rPr>
                <a:t>$</a:t>
              </a:r>
              <a:r>
                <a:rPr lang="en" sz="1600" i="1" dirty="0">
                  <a:solidFill>
                    <a:srgbClr val="89DDFF"/>
                  </a:solidFill>
                  <a:highlight>
                    <a:srgbClr val="344134"/>
                  </a:highlight>
                </a:rPr>
                <a:t>content-text</a:t>
              </a: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  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73333"/>
                <a:buFont typeface="Arial"/>
                <a:buNone/>
              </a:pPr>
              <a:r>
                <a:rPr lang="en" sz="16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  <a:endParaRPr lang="en" sz="1500" dirty="0">
                <a:solidFill>
                  <a:srgbClr val="CDD3DE"/>
                </a:solidFill>
                <a:highlight>
                  <a:srgbClr val="263238"/>
                </a:highlight>
              </a:endParaRPr>
            </a:p>
          </p:txBody>
        </p:sp>
      </p:grpSp>
      <p:grpSp>
        <p:nvGrpSpPr>
          <p:cNvPr id="13" name="Shape 207"/>
          <p:cNvGrpSpPr/>
          <p:nvPr/>
        </p:nvGrpSpPr>
        <p:grpSpPr>
          <a:xfrm>
            <a:off x="8131273" y="2913891"/>
            <a:ext cx="3611017" cy="3263071"/>
            <a:chOff x="1075100" y="2220925"/>
            <a:chExt cx="6945600" cy="2037000"/>
          </a:xfrm>
        </p:grpSpPr>
        <p:sp>
          <p:nvSpPr>
            <p:cNvPr id="14" name="Shape 208"/>
            <p:cNvSpPr/>
            <p:nvPr/>
          </p:nvSpPr>
          <p:spPr>
            <a:xfrm>
              <a:off x="1075100" y="2220925"/>
              <a:ext cx="6945600" cy="2037000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rt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15" name="Shape 209"/>
            <p:cNvSpPr/>
            <p:nvPr/>
          </p:nvSpPr>
          <p:spPr>
            <a:xfrm>
              <a:off x="1124600" y="2263350"/>
              <a:ext cx="6846600" cy="1958999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800" dirty="0">
                  <a:solidFill>
                    <a:srgbClr val="FF5370"/>
                  </a:solidFill>
                  <a:highlight>
                    <a:srgbClr val="263238"/>
                  </a:highlight>
                </a:rPr>
                <a:t>class </a:t>
              </a:r>
              <a:r>
                <a:rPr lang="en" sz="18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 sz="1800" dirty="0">
                  <a:solidFill>
                    <a:srgbClr val="80CBC4"/>
                  </a:solidFill>
                  <a:highlight>
                    <a:srgbClr val="263238"/>
                  </a:highlight>
                </a:rPr>
                <a:t>color</a:t>
              </a:r>
              <a:r>
                <a:rPr lang="en" sz="18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 dirty="0">
                  <a:solidFill>
                    <a:srgbClr val="6897BB"/>
                  </a:solidFill>
                  <a:highlight>
                    <a:srgbClr val="263238"/>
                  </a:highlight>
                </a:rPr>
                <a:t>#fff</a:t>
              </a:r>
              <a:r>
                <a:rPr lang="en" sz="18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 sz="1800" dirty="0">
                  <a:solidFill>
                    <a:srgbClr val="80CBC4"/>
                  </a:solidFill>
                  <a:highlight>
                    <a:srgbClr val="263238"/>
                  </a:highlight>
                </a:rPr>
                <a:t>width</a:t>
              </a:r>
              <a:r>
                <a:rPr lang="en" sz="18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 dirty="0">
                  <a:solidFill>
                    <a:srgbClr val="F77669"/>
                  </a:solidFill>
                  <a:highlight>
                    <a:srgbClr val="263238"/>
                  </a:highlight>
                </a:rPr>
                <a:t>150</a:t>
              </a:r>
              <a:r>
                <a:rPr lang="en" sz="1800" dirty="0">
                  <a:solidFill>
                    <a:srgbClr val="C3E88D"/>
                  </a:solidFill>
                  <a:highlight>
                    <a:srgbClr val="263238"/>
                  </a:highlight>
                </a:rPr>
                <a:t>px</a:t>
              </a:r>
              <a:r>
                <a:rPr lang="en" sz="18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 sz="1800" dirty="0">
                <a:solidFill>
                  <a:srgbClr val="CDD3DE"/>
                </a:solidFill>
                <a:highlight>
                  <a:srgbClr val="263238"/>
                </a:highlight>
              </a:endParaRP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.</a:t>
              </a:r>
              <a:r>
                <a:rPr lang="en" sz="1800" dirty="0">
                  <a:solidFill>
                    <a:srgbClr val="FF5370"/>
                  </a:solidFill>
                  <a:highlight>
                    <a:srgbClr val="263238"/>
                  </a:highlight>
                </a:rPr>
                <a:t>class</a:t>
              </a:r>
              <a:r>
                <a:rPr lang="en" sz="18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</a:t>
              </a:r>
              <a:r>
                <a:rPr lang="en" sz="1800" dirty="0">
                  <a:solidFill>
                    <a:srgbClr val="FF5370"/>
                  </a:solidFill>
                  <a:highlight>
                    <a:srgbClr val="263238"/>
                  </a:highlight>
                </a:rPr>
                <a:t>after </a:t>
              </a:r>
              <a:r>
                <a:rPr lang="en" sz="18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{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 </a:t>
              </a:r>
              <a:r>
                <a:rPr lang="en" sz="1800" dirty="0">
                  <a:solidFill>
                    <a:srgbClr val="80CBC4"/>
                  </a:solidFill>
                  <a:highlight>
                    <a:srgbClr val="263238"/>
                  </a:highlight>
                </a:rPr>
                <a:t>content</a:t>
              </a:r>
              <a:r>
                <a:rPr lang="en" sz="18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: </a:t>
              </a:r>
              <a:r>
                <a:rPr lang="en" sz="1800" dirty="0">
                  <a:solidFill>
                    <a:srgbClr val="C3E88D"/>
                  </a:solidFill>
                  <a:highlight>
                    <a:srgbClr val="263238"/>
                  </a:highlight>
                </a:rPr>
                <a:t>"контент"</a:t>
              </a:r>
              <a:r>
                <a:rPr lang="en" sz="18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;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SzPct val="61111"/>
                <a:buFont typeface="Arial"/>
                <a:buNone/>
              </a:pPr>
              <a:r>
                <a:rPr lang="en" sz="1800" dirty="0">
                  <a:solidFill>
                    <a:srgbClr val="CDD3DE"/>
                  </a:solidFill>
                  <a:highlight>
                    <a:srgbClr val="263238"/>
                  </a:highlight>
                </a:rPr>
                <a:t>}</a:t>
              </a:r>
            </a:p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endParaRPr sz="1800" dirty="0">
                <a:solidFill>
                  <a:srgbClr val="CDD3DE"/>
                </a:solidFill>
                <a:highlight>
                  <a:srgbClr val="263238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38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59646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В S</a:t>
            </a:r>
            <a:r>
              <a:rPr lang="en-US" dirty="0" smtClean="0"/>
              <a:t>c</a:t>
            </a:r>
            <a:r>
              <a:rPr lang="ru-RU" dirty="0" err="1" smtClean="0"/>
              <a:t>ss</a:t>
            </a:r>
            <a:r>
              <a:rPr lang="ru-RU" dirty="0" smtClean="0"/>
              <a:t> есть возможность </a:t>
            </a:r>
            <a:r>
              <a:rPr lang="ru-RU" dirty="0"/>
              <a:t>использовать вложение одних CSS правил в другие, тем самым сокращая время на написание/копирование длинных селекторов и делая код более </a:t>
            </a:r>
            <a:r>
              <a:rPr lang="ru-RU" dirty="0" smtClean="0"/>
              <a:t>структурированным.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Селектор можно расширить. Не </a:t>
            </a:r>
            <a:r>
              <a:rPr lang="ru-RU" dirty="0"/>
              <a:t>создавая нового правила, вы можете привязать к готовому селектору </a:t>
            </a:r>
            <a:r>
              <a:rPr lang="ru-RU" dirty="0" smtClean="0"/>
              <a:t>дополнительные, </a:t>
            </a:r>
            <a:r>
              <a:rPr lang="ru-RU" dirty="0"/>
              <a:t>используя знак </a:t>
            </a:r>
            <a:r>
              <a:rPr lang="ru-RU" b="1" dirty="0" smtClean="0"/>
              <a:t>&amp;</a:t>
            </a:r>
            <a:r>
              <a:rPr lang="ru-RU" dirty="0" smtClean="0"/>
              <a:t>. За счёт этого можно написать стили для </a:t>
            </a:r>
            <a:r>
              <a:rPr lang="ru-RU" b="1" dirty="0" smtClean="0"/>
              <a:t>БЭМ</a:t>
            </a:r>
            <a:r>
              <a:rPr lang="ru-RU" dirty="0" smtClean="0"/>
              <a:t> классов.</a:t>
            </a:r>
          </a:p>
          <a:p>
            <a:pPr marL="0" indent="0">
              <a:buNone/>
            </a:pPr>
            <a:r>
              <a:rPr lang="ru-RU" dirty="0" smtClean="0"/>
              <a:t>Также есть вложенность для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ru-RU" dirty="0" smtClean="0"/>
              <a:t>свойств.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733" y="4631808"/>
            <a:ext cx="4555066" cy="19904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48892"/>
          <a:stretch/>
        </p:blipFill>
        <p:spPr>
          <a:xfrm>
            <a:off x="7501466" y="564299"/>
            <a:ext cx="3979333" cy="406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2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Миксины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9806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/>
              <a:t>Миксины</a:t>
            </a:r>
            <a:r>
              <a:rPr lang="ru-RU" dirty="0"/>
              <a:t> - блоки </a:t>
            </a:r>
            <a:r>
              <a:rPr lang="ru-RU" dirty="0" smtClean="0"/>
              <a:t>S</a:t>
            </a:r>
            <a:r>
              <a:rPr lang="en-US" dirty="0" smtClean="0"/>
              <a:t>c</a:t>
            </a:r>
            <a:r>
              <a:rPr lang="ru-RU" dirty="0" err="1" smtClean="0"/>
              <a:t>ss</a:t>
            </a:r>
            <a:r>
              <a:rPr lang="ru-RU" dirty="0" smtClean="0"/>
              <a:t> </a:t>
            </a:r>
            <a:r>
              <a:rPr lang="ru-RU" dirty="0"/>
              <a:t>кода (или примеси-шаблоны), которые могут принимать аргументы (опционально) и позволяют значительно расширить возможности написания стилей и сократить затраты времени на применении однотипных правил и даже целых CSS блоков. Это что-то вроде функции, которая может принять аргумент, выполнить огромный объем работы и выдать результат в зависимости от входного параметра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Миксин</a:t>
            </a:r>
            <a:r>
              <a:rPr lang="ru-RU" dirty="0"/>
              <a:t> объявляется директивой </a:t>
            </a:r>
            <a:r>
              <a:rPr lang="ru-RU" b="1" dirty="0"/>
              <a:t>@</a:t>
            </a:r>
            <a:r>
              <a:rPr lang="ru-RU" b="1" dirty="0" err="1" smtClean="0"/>
              <a:t>mixin</a:t>
            </a:r>
            <a:r>
              <a:rPr lang="ru-RU" dirty="0" smtClean="0"/>
              <a:t>. </a:t>
            </a:r>
            <a:r>
              <a:rPr lang="ru-RU" dirty="0"/>
              <a:t>Вызывается </a:t>
            </a:r>
            <a:r>
              <a:rPr lang="ru-RU" dirty="0" smtClean="0"/>
              <a:t>директивой </a:t>
            </a:r>
            <a:r>
              <a:rPr lang="ru-RU" b="1" dirty="0"/>
              <a:t>@</a:t>
            </a:r>
            <a:r>
              <a:rPr lang="ru-RU" b="1" dirty="0" err="1"/>
              <a:t>include</a:t>
            </a:r>
            <a:r>
              <a:rPr lang="ru-RU" dirty="0"/>
              <a:t>, которая принимает имя </a:t>
            </a:r>
            <a:r>
              <a:rPr lang="ru-RU" dirty="0" err="1"/>
              <a:t>миксина</a:t>
            </a:r>
            <a:r>
              <a:rPr lang="ru-RU" dirty="0"/>
              <a:t> и передаваемые аргументы, если такие имеют место быть.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329" y="365125"/>
            <a:ext cx="4333604" cy="629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9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6802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Модульная структура SCSS — это подход к организации стилей, который </a:t>
            </a:r>
            <a:r>
              <a:rPr lang="ru-RU" dirty="0" smtClean="0"/>
              <a:t>позволяет разделить стили на отдельные файлы (модули), </a:t>
            </a:r>
            <a:r>
              <a:rPr lang="ru-RU" dirty="0"/>
              <a:t>каждый из которых отвечает за определённый компонент или функциональность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Можно создать  модуль с </a:t>
            </a:r>
            <a:r>
              <a:rPr lang="ru-RU" b="1" dirty="0" smtClean="0"/>
              <a:t>нижним подчёркиванием</a:t>
            </a:r>
            <a:r>
              <a:rPr lang="ru-RU" dirty="0" smtClean="0"/>
              <a:t> _ и тогда он будет «служебным».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Простые файлы компилируются в файл с названием из </a:t>
            </a:r>
            <a:r>
              <a:rPr lang="en-US" dirty="0" err="1" smtClean="0"/>
              <a:t>scss</a:t>
            </a:r>
            <a:r>
              <a:rPr lang="ru-RU" dirty="0" smtClean="0"/>
              <a:t>, а служебные – в местах импорта.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0" y="1104503"/>
            <a:ext cx="4161486" cy="507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218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693</Words>
  <Application>Microsoft Office PowerPoint</Application>
  <PresentationFormat>Широкоэкранный</PresentationFormat>
  <Paragraphs>58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SASS/SCSS</vt:lpstr>
      <vt:lpstr>Что такое препроцессоры?</vt:lpstr>
      <vt:lpstr>Что такое SASS?</vt:lpstr>
      <vt:lpstr>Презентация PowerPoint</vt:lpstr>
      <vt:lpstr>Основные возможности</vt:lpstr>
      <vt:lpstr>Переменные</vt:lpstr>
      <vt:lpstr>Вложенность</vt:lpstr>
      <vt:lpstr>Миксины</vt:lpstr>
      <vt:lpstr>Модульность</vt:lpstr>
      <vt:lpstr>Наследование и плейсхолдеры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Talant Ryskulov</dc:creator>
  <cp:lastModifiedBy>Talant Ryskulov</cp:lastModifiedBy>
  <cp:revision>76</cp:revision>
  <dcterms:created xsi:type="dcterms:W3CDTF">2024-07-15T19:46:59Z</dcterms:created>
  <dcterms:modified xsi:type="dcterms:W3CDTF">2024-12-08T21:16:08Z</dcterms:modified>
</cp:coreProperties>
</file>