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0" r:id="rId3"/>
    <p:sldId id="282" r:id="rId4"/>
    <p:sldId id="291" r:id="rId5"/>
    <p:sldId id="281" r:id="rId6"/>
    <p:sldId id="258" r:id="rId7"/>
    <p:sldId id="283" r:id="rId8"/>
    <p:sldId id="284" r:id="rId9"/>
    <p:sldId id="285" r:id="rId10"/>
    <p:sldId id="290" r:id="rId11"/>
    <p:sldId id="286" r:id="rId12"/>
    <p:sldId id="292" r:id="rId13"/>
    <p:sldId id="287" r:id="rId14"/>
    <p:sldId id="288" r:id="rId15"/>
    <p:sldId id="289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57" d="100"/>
          <a:sy n="57" d="100"/>
        </p:scale>
        <p:origin x="78" y="13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AC94C-8DDE-4B1A-BDD8-5078A1882F2A}" type="datetimeFigureOut">
              <a:rPr lang="ru-RU" smtClean="0"/>
              <a:t>10.12.2024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38E6B-A0F8-423B-BE17-E54F7C88C3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5535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AC94C-8DDE-4B1A-BDD8-5078A1882F2A}" type="datetimeFigureOut">
              <a:rPr lang="ru-RU" smtClean="0"/>
              <a:t>10.12.2024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38E6B-A0F8-423B-BE17-E54F7C88C3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7108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AC94C-8DDE-4B1A-BDD8-5078A1882F2A}" type="datetimeFigureOut">
              <a:rPr lang="ru-RU" smtClean="0"/>
              <a:t>10.12.2024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38E6B-A0F8-423B-BE17-E54F7C88C3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7109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AC94C-8DDE-4B1A-BDD8-5078A1882F2A}" type="datetimeFigureOut">
              <a:rPr lang="ru-RU" smtClean="0"/>
              <a:t>10.12.2024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38E6B-A0F8-423B-BE17-E54F7C88C3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6528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AC94C-8DDE-4B1A-BDD8-5078A1882F2A}" type="datetimeFigureOut">
              <a:rPr lang="ru-RU" smtClean="0"/>
              <a:t>10.12.2024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38E6B-A0F8-423B-BE17-E54F7C88C3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2180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AC94C-8DDE-4B1A-BDD8-5078A1882F2A}" type="datetimeFigureOut">
              <a:rPr lang="ru-RU" smtClean="0"/>
              <a:t>10.12.2024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38E6B-A0F8-423B-BE17-E54F7C88C3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0125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AC94C-8DDE-4B1A-BDD8-5078A1882F2A}" type="datetimeFigureOut">
              <a:rPr lang="ru-RU" smtClean="0"/>
              <a:t>10.12.2024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38E6B-A0F8-423B-BE17-E54F7C88C3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3718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AC94C-8DDE-4B1A-BDD8-5078A1882F2A}" type="datetimeFigureOut">
              <a:rPr lang="ru-RU" smtClean="0"/>
              <a:t>10.12.2024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38E6B-A0F8-423B-BE17-E54F7C88C3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5564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AC94C-8DDE-4B1A-BDD8-5078A1882F2A}" type="datetimeFigureOut">
              <a:rPr lang="ru-RU" smtClean="0"/>
              <a:t>10.12.2024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38E6B-A0F8-423B-BE17-E54F7C88C3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7870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AC94C-8DDE-4B1A-BDD8-5078A1882F2A}" type="datetimeFigureOut">
              <a:rPr lang="ru-RU" smtClean="0"/>
              <a:t>10.12.2024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38E6B-A0F8-423B-BE17-E54F7C88C3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6091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AC94C-8DDE-4B1A-BDD8-5078A1882F2A}" type="datetimeFigureOut">
              <a:rPr lang="ru-RU" smtClean="0"/>
              <a:t>10.12.2024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38E6B-A0F8-423B-BE17-E54F7C88C3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8624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AC94C-8DDE-4B1A-BDD8-5078A1882F2A}" type="datetimeFigureOut">
              <a:rPr lang="ru-RU" smtClean="0"/>
              <a:t>10.12.2024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338E6B-A0F8-423B-BE17-E54F7C88C3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2092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SASS/SCSS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Работа и компиляция разными способами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99713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Миксины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569806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err="1" smtClean="0"/>
              <a:t>Миксин</a:t>
            </a:r>
            <a:r>
              <a:rPr lang="ru-RU" dirty="0" smtClean="0"/>
              <a:t> </a:t>
            </a:r>
            <a:r>
              <a:rPr lang="ru-RU" dirty="0"/>
              <a:t>объявляется директивой </a:t>
            </a:r>
            <a:r>
              <a:rPr lang="ru-RU" b="1" dirty="0"/>
              <a:t>@</a:t>
            </a:r>
            <a:r>
              <a:rPr lang="ru-RU" b="1" dirty="0" err="1" smtClean="0"/>
              <a:t>mixin</a:t>
            </a:r>
            <a:r>
              <a:rPr lang="ru-RU" dirty="0" smtClean="0"/>
              <a:t>. </a:t>
            </a:r>
            <a:r>
              <a:rPr lang="ru-RU" dirty="0"/>
              <a:t>Вызывается </a:t>
            </a:r>
            <a:r>
              <a:rPr lang="ru-RU" dirty="0" smtClean="0"/>
              <a:t>директивой </a:t>
            </a:r>
            <a:r>
              <a:rPr lang="ru-RU" b="1" dirty="0"/>
              <a:t>@</a:t>
            </a:r>
            <a:r>
              <a:rPr lang="ru-RU" b="1" dirty="0" err="1"/>
              <a:t>include</a:t>
            </a:r>
            <a:r>
              <a:rPr lang="ru-RU" dirty="0"/>
              <a:t>, которая принимает имя </a:t>
            </a:r>
            <a:r>
              <a:rPr lang="ru-RU" dirty="0" err="1"/>
              <a:t>миксина</a:t>
            </a:r>
            <a:r>
              <a:rPr lang="ru-RU" dirty="0"/>
              <a:t> и передаваемые аргументы, </a:t>
            </a:r>
            <a:r>
              <a:rPr lang="ru-RU" dirty="0" smtClean="0"/>
              <a:t>если</a:t>
            </a:r>
            <a:r>
              <a:rPr lang="en-US" dirty="0" smtClean="0"/>
              <a:t> </a:t>
            </a:r>
            <a:r>
              <a:rPr lang="ru-RU" dirty="0" smtClean="0"/>
              <a:t>нужно.</a:t>
            </a:r>
          </a:p>
          <a:p>
            <a:pPr marL="0" indent="0">
              <a:buNone/>
            </a:pPr>
            <a:r>
              <a:rPr lang="ru-RU" dirty="0" err="1" smtClean="0"/>
              <a:t>Миксины</a:t>
            </a:r>
            <a:r>
              <a:rPr lang="ru-RU" dirty="0" smtClean="0"/>
              <a:t> похожи на функции в языках программирования.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0329" y="365125"/>
            <a:ext cx="4333604" cy="6294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590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Партиалы</a:t>
            </a:r>
            <a:r>
              <a:rPr lang="en-US" dirty="0" smtClean="0"/>
              <a:t>|</a:t>
            </a:r>
            <a:r>
              <a:rPr lang="ru-RU" dirty="0" err="1" smtClean="0"/>
              <a:t>Компонентность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6409267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dirty="0" err="1"/>
              <a:t>Компонентность</a:t>
            </a:r>
            <a:r>
              <a:rPr lang="ru-RU" dirty="0"/>
              <a:t> в </a:t>
            </a:r>
            <a:r>
              <a:rPr lang="ru-RU" dirty="0"/>
              <a:t>SCSS — это </a:t>
            </a:r>
            <a:r>
              <a:rPr lang="ru-RU" dirty="0" smtClean="0"/>
              <a:t>подход, </a:t>
            </a:r>
            <a:r>
              <a:rPr lang="ru-RU" dirty="0"/>
              <a:t>который </a:t>
            </a:r>
            <a:r>
              <a:rPr lang="ru-RU" dirty="0" smtClean="0"/>
              <a:t>позволяет разделить стили на отдельные </a:t>
            </a:r>
            <a:r>
              <a:rPr lang="ru-RU" dirty="0" smtClean="0"/>
              <a:t>файлы, </a:t>
            </a:r>
            <a:r>
              <a:rPr lang="ru-RU" dirty="0"/>
              <a:t>каждый из которых </a:t>
            </a:r>
            <a:r>
              <a:rPr lang="ru-RU" dirty="0" smtClean="0"/>
              <a:t>может отвечать за определённый функционал, хранить переменные и т.д.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Эти </a:t>
            </a:r>
            <a:r>
              <a:rPr lang="ru-RU" dirty="0"/>
              <a:t>отдельные файлы называются </a:t>
            </a:r>
            <a:r>
              <a:rPr lang="ru-RU" b="1" dirty="0" err="1"/>
              <a:t>партиалами</a:t>
            </a:r>
            <a:r>
              <a:rPr lang="ru-RU" b="1" dirty="0"/>
              <a:t> (</a:t>
            </a:r>
            <a:r>
              <a:rPr lang="ru-RU" b="1" dirty="0" err="1"/>
              <a:t>partials</a:t>
            </a:r>
            <a:r>
              <a:rPr lang="ru-RU" b="1" dirty="0" smtClean="0"/>
              <a:t>), </a:t>
            </a:r>
            <a:r>
              <a:rPr lang="ru-RU" dirty="0" smtClean="0"/>
              <a:t>именуются с</a:t>
            </a:r>
            <a:r>
              <a:rPr lang="ru-RU" dirty="0" smtClean="0"/>
              <a:t> </a:t>
            </a:r>
            <a:r>
              <a:rPr lang="ru-RU" b="1" dirty="0" smtClean="0"/>
              <a:t>нижним подчёркиванием</a:t>
            </a:r>
            <a:r>
              <a:rPr lang="ru-RU" dirty="0" smtClean="0"/>
              <a:t> </a:t>
            </a:r>
            <a:r>
              <a:rPr lang="ru-RU" dirty="0" smtClean="0"/>
              <a:t>в начале </a:t>
            </a:r>
            <a:r>
              <a:rPr lang="ru-RU" dirty="0" smtClean="0"/>
              <a:t>и таким образом становятся </a:t>
            </a:r>
            <a:r>
              <a:rPr lang="ru-RU" dirty="0" smtClean="0"/>
              <a:t>«</a:t>
            </a:r>
            <a:r>
              <a:rPr lang="ru-RU" dirty="0" smtClean="0"/>
              <a:t>служебными».</a:t>
            </a:r>
            <a:endParaRPr lang="ru-RU" dirty="0"/>
          </a:p>
          <a:p>
            <a:pPr marL="0" indent="0">
              <a:buNone/>
            </a:pPr>
            <a:r>
              <a:rPr lang="ru-RU" dirty="0" err="1" smtClean="0"/>
              <a:t>Партиалы</a:t>
            </a:r>
            <a:r>
              <a:rPr lang="ru-RU" dirty="0" smtClean="0"/>
              <a:t> можно импортировать в простом </a:t>
            </a:r>
            <a:r>
              <a:rPr lang="en-US" dirty="0" err="1" smtClean="0"/>
              <a:t>scss</a:t>
            </a:r>
            <a:r>
              <a:rPr lang="en-US" dirty="0" smtClean="0"/>
              <a:t> </a:t>
            </a:r>
            <a:r>
              <a:rPr lang="ru-RU" dirty="0" smtClean="0"/>
              <a:t>файле.</a:t>
            </a:r>
            <a:endParaRPr lang="ru-RU" dirty="0" smtClean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8400" y="1104503"/>
            <a:ext cx="4161486" cy="5072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521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@import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Метод </a:t>
            </a:r>
            <a:r>
              <a:rPr lang="en-US" dirty="0" smtClean="0"/>
              <a:t>@import</a:t>
            </a:r>
            <a:r>
              <a:rPr lang="ru-RU" dirty="0" smtClean="0"/>
              <a:t> позволяет подключать </a:t>
            </a:r>
            <a:r>
              <a:rPr lang="en-US" dirty="0" smtClean="0"/>
              <a:t>sass </a:t>
            </a:r>
            <a:r>
              <a:rPr lang="ru-RU" dirty="0" err="1" smtClean="0"/>
              <a:t>патриалы</a:t>
            </a:r>
            <a:r>
              <a:rPr lang="ru-RU" dirty="0"/>
              <a:t> </a:t>
            </a:r>
            <a:r>
              <a:rPr lang="ru-RU" smtClean="0"/>
              <a:t>и использовать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55393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Наследование и </a:t>
            </a:r>
            <a:r>
              <a:rPr lang="ru-RU" dirty="0" err="1" smtClean="0"/>
              <a:t>плейсхолдеры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6189133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/>
              <a:t>Иногда возникает ситуация, когда несколько элементов на странице используют одинаковую CSS </a:t>
            </a:r>
            <a:r>
              <a:rPr lang="ru-RU" dirty="0" smtClean="0"/>
              <a:t>код</a:t>
            </a:r>
            <a:r>
              <a:rPr lang="ru-RU" dirty="0"/>
              <a:t>.</a:t>
            </a:r>
            <a:endParaRPr lang="ru-RU" dirty="0" smtClean="0"/>
          </a:p>
          <a:p>
            <a:r>
              <a:rPr lang="ru-RU" dirty="0" smtClean="0"/>
              <a:t>При необходимости можно унаследовать стили одного из селекторов, </a:t>
            </a:r>
            <a:r>
              <a:rPr lang="ru-RU" dirty="0"/>
              <a:t>что помогает избежать дублирования </a:t>
            </a:r>
            <a:r>
              <a:rPr lang="ru-RU" dirty="0" smtClean="0"/>
              <a:t>кода.</a:t>
            </a:r>
            <a:r>
              <a:rPr lang="ru-RU" dirty="0"/>
              <a:t> </a:t>
            </a:r>
            <a:r>
              <a:rPr lang="en" dirty="0" smtClean="0"/>
              <a:t>Если </a:t>
            </a:r>
            <a:r>
              <a:rPr lang="en" dirty="0"/>
              <a:t>нам нужно расширить или унаследовать свойства класса, мы можем применить </a:t>
            </a:r>
            <a:r>
              <a:rPr lang="ru-RU" dirty="0" smtClean="0"/>
              <a:t>функцию </a:t>
            </a:r>
            <a:r>
              <a:rPr lang="en" b="1" dirty="0" smtClean="0"/>
              <a:t>@extend</a:t>
            </a:r>
            <a:r>
              <a:rPr lang="ru-RU" b="1" dirty="0" smtClean="0"/>
              <a:t>.</a:t>
            </a:r>
            <a:endParaRPr lang="en" b="1" dirty="0"/>
          </a:p>
          <a:p>
            <a:r>
              <a:rPr lang="ru-RU" dirty="0" smtClean="0"/>
              <a:t>Также можно создать селектор-шаблон </a:t>
            </a:r>
            <a:r>
              <a:rPr lang="ru-RU" dirty="0"/>
              <a:t>для использования в нескольких местах </a:t>
            </a:r>
            <a:r>
              <a:rPr lang="ru-RU" dirty="0" err="1"/>
              <a:t>Sass</a:t>
            </a:r>
            <a:r>
              <a:rPr lang="ru-RU" dirty="0"/>
              <a:t>. </a:t>
            </a:r>
            <a:r>
              <a:rPr lang="ru-RU" dirty="0" smtClean="0"/>
              <a:t>Он начинается со знака </a:t>
            </a:r>
            <a:r>
              <a:rPr lang="ru-RU" b="1" dirty="0" smtClean="0"/>
              <a:t>%</a:t>
            </a:r>
            <a:r>
              <a:rPr lang="ru-RU" dirty="0"/>
              <a:t> </a:t>
            </a:r>
            <a:r>
              <a:rPr lang="ru-RU" dirty="0" smtClean="0"/>
              <a:t>и выводится с помощью</a:t>
            </a:r>
            <a:r>
              <a:rPr lang="ru-RU" dirty="0"/>
              <a:t> </a:t>
            </a:r>
            <a:r>
              <a:rPr lang="ru-RU" b="1" dirty="0"/>
              <a:t>@</a:t>
            </a:r>
            <a:r>
              <a:rPr lang="ru-RU" b="1" dirty="0" err="1"/>
              <a:t>extend</a:t>
            </a:r>
            <a:r>
              <a:rPr lang="ru-RU" dirty="0"/>
              <a:t>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7372" y="1572155"/>
            <a:ext cx="3157681" cy="2247093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7372" y="3819247"/>
            <a:ext cx="3316428" cy="2766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377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Прочий функционал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Работа </a:t>
            </a:r>
            <a:r>
              <a:rPr lang="ru-RU" dirty="0" smtClean="0"/>
              <a:t>с циклами </a:t>
            </a:r>
            <a:r>
              <a:rPr lang="en-US" dirty="0" smtClean="0"/>
              <a:t>@for, @while, @each</a:t>
            </a:r>
          </a:p>
          <a:p>
            <a:r>
              <a:rPr lang="ru-RU" dirty="0" smtClean="0"/>
              <a:t>Работа с операторами </a:t>
            </a:r>
            <a:r>
              <a:rPr lang="en-US" dirty="0" smtClean="0"/>
              <a:t>@if @else</a:t>
            </a:r>
          </a:p>
          <a:p>
            <a:r>
              <a:rPr lang="ru-RU" dirty="0" smtClean="0"/>
              <a:t>Работа с функциями </a:t>
            </a:r>
            <a:r>
              <a:rPr lang="en-US" dirty="0" smtClean="0"/>
              <a:t>@</a:t>
            </a:r>
            <a:r>
              <a:rPr lang="en-US" dirty="0" smtClean="0"/>
              <a:t>function</a:t>
            </a:r>
            <a:endParaRPr lang="ru-RU" dirty="0" smtClean="0"/>
          </a:p>
          <a:p>
            <a:r>
              <a:rPr lang="ru-RU" dirty="0" smtClean="0"/>
              <a:t>Отладка стилей через </a:t>
            </a:r>
            <a:r>
              <a:rPr lang="en-US" dirty="0" smtClean="0"/>
              <a:t>@error, @warn, </a:t>
            </a:r>
            <a:r>
              <a:rPr lang="en-US" dirty="0"/>
              <a:t>@debug</a:t>
            </a:r>
            <a:endParaRPr lang="ru-RU" dirty="0" smtClean="0"/>
          </a:p>
          <a:p>
            <a:r>
              <a:rPr lang="ru-RU" dirty="0" smtClean="0"/>
              <a:t>Улучшенная работа </a:t>
            </a:r>
            <a:r>
              <a:rPr lang="ru-RU" dirty="0" smtClean="0"/>
              <a:t>со строками, вычислениями и т.д.</a:t>
            </a:r>
            <a:endParaRPr lang="ru-RU" dirty="0" smtClean="0"/>
          </a:p>
          <a:p>
            <a:r>
              <a:rPr lang="ru-RU" dirty="0" smtClean="0"/>
              <a:t>Встроенные библиотеки, например математика и прочее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34511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Методы компиляции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Live Sass Compiler - </a:t>
            </a:r>
            <a:r>
              <a:rPr lang="ru-RU" dirty="0" smtClean="0"/>
              <a:t>плагин</a:t>
            </a:r>
            <a:r>
              <a:rPr lang="en-US" b="1" dirty="0" smtClean="0"/>
              <a:t> </a:t>
            </a:r>
            <a:r>
              <a:rPr lang="ru-RU" dirty="0" smtClean="0"/>
              <a:t>в </a:t>
            </a:r>
            <a:r>
              <a:rPr lang="en-US" dirty="0" smtClean="0"/>
              <a:t>VSCODE</a:t>
            </a:r>
          </a:p>
          <a:p>
            <a:r>
              <a:rPr lang="en-US" b="1" dirty="0" smtClean="0"/>
              <a:t>File Watchers </a:t>
            </a:r>
            <a:r>
              <a:rPr lang="ru-RU" b="1" dirty="0" smtClean="0"/>
              <a:t>– </a:t>
            </a:r>
            <a:r>
              <a:rPr lang="ru-RU" dirty="0" smtClean="0"/>
              <a:t>утилита в </a:t>
            </a:r>
            <a:r>
              <a:rPr lang="en-US" dirty="0" err="1" smtClean="0"/>
              <a:t>PHPStorm</a:t>
            </a:r>
            <a:r>
              <a:rPr lang="ru-RU" dirty="0" smtClean="0"/>
              <a:t>, работает с </a:t>
            </a:r>
            <a:r>
              <a:rPr lang="en-US" dirty="0" err="1" smtClean="0"/>
              <a:t>npm</a:t>
            </a:r>
            <a:r>
              <a:rPr lang="en-US" dirty="0" smtClean="0"/>
              <a:t> </a:t>
            </a:r>
            <a:r>
              <a:rPr lang="ru-RU" dirty="0" smtClean="0"/>
              <a:t>пакетом</a:t>
            </a:r>
            <a:endParaRPr lang="en-US" dirty="0" smtClean="0"/>
          </a:p>
          <a:p>
            <a:r>
              <a:rPr lang="en-US" dirty="0" err="1" smtClean="0"/>
              <a:t>Npm</a:t>
            </a:r>
            <a:r>
              <a:rPr lang="ru-RU" dirty="0" smtClean="0"/>
              <a:t>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800" b="1" dirty="0" smtClean="0"/>
              <a:t>Sass cli</a:t>
            </a:r>
            <a:r>
              <a:rPr lang="ru-RU" sz="2800" b="1" dirty="0" smtClean="0"/>
              <a:t> </a:t>
            </a:r>
            <a:r>
              <a:rPr lang="ru-RU" sz="2800" dirty="0" smtClean="0"/>
              <a:t>глобально или локально через </a:t>
            </a:r>
            <a:r>
              <a:rPr lang="en-US" sz="2800" dirty="0" err="1" smtClean="0"/>
              <a:t>npm</a:t>
            </a:r>
            <a:r>
              <a:rPr lang="en-US" sz="2800" dirty="0" smtClean="0"/>
              <a:t> script</a:t>
            </a:r>
            <a:endParaRPr lang="ru-RU" sz="2800" dirty="0" smtClean="0"/>
          </a:p>
          <a:p>
            <a:pPr lvl="1">
              <a:buFont typeface="Courier New" panose="02070309020205020404" pitchFamily="49" charset="0"/>
              <a:buChar char="o"/>
            </a:pPr>
            <a:r>
              <a:rPr lang="ru-RU" sz="2800" b="1" dirty="0" smtClean="0"/>
              <a:t>Сборщики</a:t>
            </a:r>
            <a:r>
              <a:rPr lang="ru-RU" sz="2800" dirty="0" smtClean="0"/>
              <a:t>: </a:t>
            </a:r>
            <a:r>
              <a:rPr lang="en-US" sz="2800" dirty="0" smtClean="0"/>
              <a:t>Gulp, </a:t>
            </a:r>
            <a:r>
              <a:rPr lang="en-US" sz="2800" dirty="0" err="1" smtClean="0"/>
              <a:t>Webpack</a:t>
            </a:r>
            <a:r>
              <a:rPr lang="en-US" sz="2800" dirty="0" smtClean="0"/>
              <a:t>, </a:t>
            </a:r>
            <a:r>
              <a:rPr lang="en-US" sz="2800" dirty="0" err="1" smtClean="0"/>
              <a:t>Vite</a:t>
            </a:r>
            <a:r>
              <a:rPr lang="ru-RU" sz="2800" dirty="0" smtClean="0"/>
              <a:t>…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ru-RU" sz="2800" b="1" dirty="0" smtClean="0"/>
              <a:t>Внешние программы-сборщики</a:t>
            </a:r>
            <a:r>
              <a:rPr lang="ru-RU" sz="2800" dirty="0" smtClean="0"/>
              <a:t>: </a:t>
            </a:r>
            <a:r>
              <a:rPr lang="en-US" sz="2800" dirty="0" err="1" smtClean="0"/>
              <a:t>Prepros</a:t>
            </a:r>
            <a:r>
              <a:rPr lang="en-US" sz="2800" dirty="0" smtClean="0"/>
              <a:t>…</a:t>
            </a:r>
            <a:endParaRPr lang="ru-RU" sz="2800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95075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такое препроцессоры?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b="1" dirty="0"/>
              <a:t>Препроцессоры CSS </a:t>
            </a:r>
            <a:r>
              <a:rPr lang="ru-RU" dirty="0"/>
              <a:t>— это инструменты, которые расширяют функциональность CSS за счёт введения таких функций, как переменные, вложенность и </a:t>
            </a:r>
            <a:r>
              <a:rPr lang="ru-RU" dirty="0" err="1" smtClean="0"/>
              <a:t>миксины</a:t>
            </a:r>
            <a:r>
              <a:rPr lang="ru-RU" dirty="0" smtClean="0"/>
              <a:t> и др. </a:t>
            </a:r>
            <a:r>
              <a:rPr lang="ru-RU" dirty="0"/>
              <a:t>Они повышают удобство обслуживания и организованность таблиц стилей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r>
              <a:rPr lang="ru-RU" dirty="0"/>
              <a:t>Препроцессоры так называются потому, что принимают данные </a:t>
            </a:r>
            <a:r>
              <a:rPr lang="ru-RU" dirty="0" smtClean="0"/>
              <a:t>(код </a:t>
            </a:r>
            <a:r>
              <a:rPr lang="ru-RU" dirty="0"/>
              <a:t>в </a:t>
            </a:r>
            <a:r>
              <a:rPr lang="ru-RU" dirty="0" smtClean="0"/>
              <a:t>формате </a:t>
            </a:r>
            <a:r>
              <a:rPr lang="ru-RU" dirty="0" err="1"/>
              <a:t>scss</a:t>
            </a:r>
            <a:r>
              <a:rPr lang="ru-RU" dirty="0"/>
              <a:t> или </a:t>
            </a:r>
            <a:r>
              <a:rPr lang="ru-RU" dirty="0" err="1"/>
              <a:t>less</a:t>
            </a:r>
            <a:r>
              <a:rPr lang="ru-RU" dirty="0"/>
              <a:t>) и потом </a:t>
            </a:r>
            <a:r>
              <a:rPr lang="ru-RU" dirty="0" smtClean="0"/>
              <a:t>компилируют </a:t>
            </a:r>
            <a:r>
              <a:rPr lang="ru-RU" dirty="0"/>
              <a:t>их в обычный CSS-код</a:t>
            </a:r>
            <a:r>
              <a:rPr lang="ru-RU" dirty="0" smtClean="0"/>
              <a:t>.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Основные препроцессоры — это </a:t>
            </a:r>
            <a:r>
              <a:rPr lang="ru-RU" dirty="0" err="1"/>
              <a:t>Sass</a:t>
            </a:r>
            <a:r>
              <a:rPr lang="ru-RU" dirty="0"/>
              <a:t>, </a:t>
            </a:r>
            <a:r>
              <a:rPr lang="ru-RU" dirty="0" err="1"/>
              <a:t>Less</a:t>
            </a:r>
            <a:r>
              <a:rPr lang="ru-RU" dirty="0"/>
              <a:t> и </a:t>
            </a:r>
            <a:r>
              <a:rPr lang="ru-RU" dirty="0" err="1" smtClean="0"/>
              <a:t>Stylus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60120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</a:t>
            </a:r>
            <a:r>
              <a:rPr lang="en-US" dirty="0" smtClean="0"/>
              <a:t>SASS?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b="1" dirty="0" err="1" smtClean="0"/>
              <a:t>Sass</a:t>
            </a:r>
            <a:r>
              <a:rPr lang="ru-RU" dirty="0" smtClean="0"/>
              <a:t> </a:t>
            </a:r>
            <a:r>
              <a:rPr lang="ru-RU" b="1" dirty="0" smtClean="0"/>
              <a:t>(</a:t>
            </a:r>
            <a:r>
              <a:rPr lang="en-US" b="1" dirty="0" smtClean="0"/>
              <a:t>Syntactically Awesome Style Sheets</a:t>
            </a:r>
            <a:r>
              <a:rPr lang="ru-RU" b="1" dirty="0" smtClean="0"/>
              <a:t>)</a:t>
            </a:r>
            <a:r>
              <a:rPr lang="ru-RU" dirty="0" smtClean="0"/>
              <a:t> — это препроцессор CSS, который расширяет функциональность традиционного CSS и позволяет программистам использовать переменные, функции, </a:t>
            </a:r>
            <a:r>
              <a:rPr lang="ru-RU" dirty="0" err="1" smtClean="0"/>
              <a:t>миксины</a:t>
            </a:r>
            <a:r>
              <a:rPr lang="ru-RU" dirty="0" smtClean="0"/>
              <a:t> и другие возможности.</a:t>
            </a:r>
          </a:p>
          <a:p>
            <a:pPr marL="0" indent="0">
              <a:buNone/>
            </a:pPr>
            <a:r>
              <a:rPr lang="ru-RU" b="1" dirty="0" smtClean="0"/>
              <a:t>SCSS </a:t>
            </a:r>
            <a:r>
              <a:rPr lang="ru-RU" b="1" dirty="0"/>
              <a:t>(</a:t>
            </a:r>
            <a:r>
              <a:rPr lang="ru-RU" b="1" dirty="0" err="1"/>
              <a:t>Sassy</a:t>
            </a:r>
            <a:r>
              <a:rPr lang="ru-RU" b="1" dirty="0"/>
              <a:t> </a:t>
            </a:r>
            <a:r>
              <a:rPr lang="ru-RU" b="1" dirty="0" err="1"/>
              <a:t>Cascading</a:t>
            </a:r>
            <a:r>
              <a:rPr lang="ru-RU" b="1" dirty="0"/>
              <a:t> </a:t>
            </a:r>
            <a:r>
              <a:rPr lang="ru-RU" b="1" dirty="0" err="1"/>
              <a:t>Style</a:t>
            </a:r>
            <a:r>
              <a:rPr lang="ru-RU" b="1" dirty="0"/>
              <a:t> </a:t>
            </a:r>
            <a:r>
              <a:rPr lang="ru-RU" b="1" dirty="0" err="1"/>
              <a:t>Sheets</a:t>
            </a:r>
            <a:r>
              <a:rPr lang="ru-RU" b="1" dirty="0"/>
              <a:t>)</a:t>
            </a:r>
            <a:r>
              <a:rPr lang="ru-RU" dirty="0"/>
              <a:t> — это </a:t>
            </a:r>
            <a:r>
              <a:rPr lang="ru-RU" dirty="0" smtClean="0"/>
              <a:t>тот же препроцессор, синтаксис которого похож на CSS</a:t>
            </a:r>
            <a:r>
              <a:rPr lang="ru-RU" dirty="0" smtClean="0"/>
              <a:t>.</a:t>
            </a: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Препроцессор сначала был выпущен на языке </a:t>
            </a:r>
            <a:r>
              <a:rPr lang="en-US" b="1" dirty="0" smtClean="0"/>
              <a:t>Ruby (Ruby Sass)</a:t>
            </a:r>
            <a:r>
              <a:rPr lang="ru-RU" dirty="0" smtClean="0"/>
              <a:t>,</a:t>
            </a:r>
            <a:r>
              <a:rPr lang="en-US" dirty="0"/>
              <a:t> </a:t>
            </a:r>
            <a:r>
              <a:rPr lang="ru-RU" dirty="0" smtClean="0"/>
              <a:t>на сегодняшний день работает и обновляется на </a:t>
            </a:r>
            <a:r>
              <a:rPr lang="en-US" b="1" dirty="0" smtClean="0"/>
              <a:t>Dart (Dart Sass)</a:t>
            </a:r>
            <a:r>
              <a:rPr lang="en-US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92879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</a:t>
            </a:r>
            <a:r>
              <a:rPr lang="en-US" dirty="0" smtClean="0"/>
              <a:t>SASS?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mtClean="0"/>
              <a:t>Отличительная </a:t>
            </a:r>
            <a:r>
              <a:rPr lang="ru-RU" dirty="0"/>
              <a:t>особенность </a:t>
            </a:r>
            <a:r>
              <a:rPr lang="en-US" dirty="0" smtClean="0"/>
              <a:t>Sass</a:t>
            </a:r>
            <a:r>
              <a:rPr lang="ru-RU" dirty="0" smtClean="0"/>
              <a:t> в препроцессорах</a:t>
            </a:r>
            <a:r>
              <a:rPr lang="en-US" dirty="0" smtClean="0"/>
              <a:t> </a:t>
            </a:r>
            <a:r>
              <a:rPr lang="en-US" dirty="0"/>
              <a:t>— </a:t>
            </a:r>
            <a:r>
              <a:rPr lang="ru-RU" dirty="0"/>
              <a:t>наличие двух </a:t>
            </a:r>
            <a:r>
              <a:rPr lang="ru-RU" dirty="0" smtClean="0"/>
              <a:t>синтаксисов:</a:t>
            </a:r>
            <a:endParaRPr lang="ru-RU" dirty="0"/>
          </a:p>
          <a:p>
            <a:r>
              <a:rPr lang="en-US" b="1" dirty="0" smtClean="0"/>
              <a:t>SASS</a:t>
            </a:r>
            <a:r>
              <a:rPr lang="en-US" dirty="0" smtClean="0"/>
              <a:t> </a:t>
            </a:r>
            <a:r>
              <a:rPr lang="ru-RU" dirty="0"/>
              <a:t>не использует фигурные скобки, характерные для стилей </a:t>
            </a:r>
            <a:r>
              <a:rPr lang="en-US" dirty="0"/>
              <a:t>CSS. </a:t>
            </a:r>
            <a:r>
              <a:rPr lang="ru-RU" dirty="0"/>
              <a:t>Вместо них применяются отступы. Расширение файла — </a:t>
            </a:r>
            <a:r>
              <a:rPr lang="ru-RU" b="1" dirty="0"/>
              <a:t>.</a:t>
            </a:r>
            <a:r>
              <a:rPr lang="en-US" b="1" dirty="0"/>
              <a:t>sass</a:t>
            </a:r>
            <a:r>
              <a:rPr lang="en-US" dirty="0"/>
              <a:t>.</a:t>
            </a:r>
          </a:p>
          <a:p>
            <a:r>
              <a:rPr lang="en-US" b="1" dirty="0" smtClean="0"/>
              <a:t>SCSS</a:t>
            </a:r>
            <a:r>
              <a:rPr lang="en-US" dirty="0" smtClean="0"/>
              <a:t> </a:t>
            </a:r>
            <a:r>
              <a:rPr lang="ru-RU" dirty="0"/>
              <a:t>использует фигурные скобки. Расширение файла — </a:t>
            </a:r>
            <a:r>
              <a:rPr lang="ru-RU" b="1" dirty="0"/>
              <a:t>.</a:t>
            </a:r>
            <a:r>
              <a:rPr lang="en-US" b="1" dirty="0" err="1"/>
              <a:t>scss</a:t>
            </a:r>
            <a:r>
              <a:rPr lang="en-US" dirty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92879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26" name="Picture 2" descr="Picture backgroun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32967"/>
            <a:ext cx="10515600" cy="6592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6811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Основные возможности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97376"/>
          </a:xfrm>
        </p:spPr>
        <p:txBody>
          <a:bodyPr>
            <a:normAutofit fontScale="92500" lnSpcReduction="20000"/>
          </a:bodyPr>
          <a:lstStyle/>
          <a:p>
            <a:r>
              <a:rPr lang="ru-RU" b="1" dirty="0" smtClean="0"/>
              <a:t>Переменные: </a:t>
            </a:r>
            <a:r>
              <a:rPr lang="ru-RU" dirty="0"/>
              <a:t>В</a:t>
            </a:r>
            <a:r>
              <a:rPr lang="ru-RU" dirty="0" smtClean="0"/>
              <a:t>озможность определять </a:t>
            </a:r>
            <a:r>
              <a:rPr lang="ru-RU" dirty="0"/>
              <a:t>переменные, которые можно использовать в таблицах </a:t>
            </a:r>
            <a:r>
              <a:rPr lang="ru-RU" dirty="0" smtClean="0"/>
              <a:t>стилей, что </a:t>
            </a:r>
            <a:r>
              <a:rPr lang="ru-RU" dirty="0"/>
              <a:t>позволяет повторно использовать и изменять значения в одном месте, а не обновлять их по всему коду</a:t>
            </a:r>
            <a:r>
              <a:rPr lang="ru-RU" dirty="0" smtClean="0"/>
              <a:t>.</a:t>
            </a:r>
          </a:p>
          <a:p>
            <a:r>
              <a:rPr lang="ru-RU" b="1" dirty="0" smtClean="0"/>
              <a:t>Вложенность: </a:t>
            </a:r>
            <a:r>
              <a:rPr lang="ru-RU" dirty="0"/>
              <a:t>В</a:t>
            </a:r>
            <a:r>
              <a:rPr lang="ru-RU" dirty="0" smtClean="0"/>
              <a:t>озможность вкладывать правила CSS друг в друга. Благодаря этому становится проще редактировать стили.</a:t>
            </a:r>
          </a:p>
          <a:p>
            <a:r>
              <a:rPr lang="ru-RU" b="1" dirty="0" err="1"/>
              <a:t>Миксины</a:t>
            </a:r>
            <a:r>
              <a:rPr lang="ru-RU" dirty="0"/>
              <a:t>: Позволяют создавать повторно используемые блоки кода, которые можно вызывать с различными параметрами.</a:t>
            </a:r>
            <a:endParaRPr lang="ru-RU" b="1" dirty="0" smtClean="0"/>
          </a:p>
          <a:p>
            <a:r>
              <a:rPr lang="ru-RU" b="1" dirty="0" smtClean="0"/>
              <a:t>Модульность</a:t>
            </a:r>
            <a:r>
              <a:rPr lang="ru-RU" b="1" dirty="0"/>
              <a:t>: </a:t>
            </a:r>
            <a:r>
              <a:rPr lang="ru-RU" dirty="0"/>
              <a:t>Разделение </a:t>
            </a:r>
            <a:r>
              <a:rPr lang="en-US" dirty="0"/>
              <a:t>SCSS </a:t>
            </a:r>
            <a:r>
              <a:rPr lang="ru-RU" dirty="0"/>
              <a:t>по </a:t>
            </a:r>
            <a:r>
              <a:rPr lang="ru-RU" dirty="0" smtClean="0"/>
              <a:t>файлам, каждый из которых может хранить переменные, </a:t>
            </a:r>
            <a:r>
              <a:rPr lang="ru-RU" dirty="0" err="1" smtClean="0"/>
              <a:t>миксины</a:t>
            </a:r>
            <a:r>
              <a:rPr lang="ru-RU" dirty="0"/>
              <a:t> </a:t>
            </a:r>
            <a:r>
              <a:rPr lang="ru-RU" dirty="0" smtClean="0"/>
              <a:t>и т.д., для организации и повторного использования кода.</a:t>
            </a:r>
            <a:endParaRPr lang="ru-RU" dirty="0"/>
          </a:p>
          <a:p>
            <a:r>
              <a:rPr lang="ru-RU" b="1" dirty="0" smtClean="0"/>
              <a:t>Наследование: </a:t>
            </a:r>
            <a:r>
              <a:rPr lang="ru-RU" dirty="0"/>
              <a:t>Позволяет одному селектору наследовать стили другого, что помогает избежать дублирования </a:t>
            </a:r>
            <a:r>
              <a:rPr lang="ru-RU" dirty="0" smtClean="0"/>
              <a:t>кода.</a:t>
            </a:r>
          </a:p>
        </p:txBody>
      </p:sp>
    </p:spTree>
    <p:extLst>
      <p:ext uri="{BB962C8B-B14F-4D97-AF65-F5344CB8AC3E}">
        <p14:creationId xmlns:p14="http://schemas.microsoft.com/office/powerpoint/2010/main" val="4270753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Переменные</a:t>
            </a:r>
          </a:p>
        </p:txBody>
      </p:sp>
      <p:grpSp>
        <p:nvGrpSpPr>
          <p:cNvPr id="12" name="Shape 202"/>
          <p:cNvGrpSpPr/>
          <p:nvPr/>
        </p:nvGrpSpPr>
        <p:grpSpPr>
          <a:xfrm>
            <a:off x="7901508" y="1177925"/>
            <a:ext cx="3452292" cy="2242608"/>
            <a:chOff x="1075100" y="2220925"/>
            <a:chExt cx="6945600" cy="2037000"/>
          </a:xfrm>
        </p:grpSpPr>
        <p:sp>
          <p:nvSpPr>
            <p:cNvPr id="16" name="Shape 203"/>
            <p:cNvSpPr/>
            <p:nvPr/>
          </p:nvSpPr>
          <p:spPr>
            <a:xfrm>
              <a:off x="1075100" y="2220925"/>
              <a:ext cx="6945600" cy="2037000"/>
            </a:xfrm>
            <a:prstGeom prst="rect">
              <a:avLst/>
            </a:prstGeom>
            <a:solidFill>
              <a:srgbClr val="26323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lvl="0" rtl="0">
                <a:spcBef>
                  <a:spcPts val="0"/>
                </a:spcBef>
                <a:buNone/>
              </a:pPr>
              <a:endParaRPr sz="1800"/>
            </a:p>
          </p:txBody>
        </p:sp>
        <p:sp>
          <p:nvSpPr>
            <p:cNvPr id="17" name="Shape 204"/>
            <p:cNvSpPr/>
            <p:nvPr/>
          </p:nvSpPr>
          <p:spPr>
            <a:xfrm>
              <a:off x="1124600" y="2263350"/>
              <a:ext cx="6846600" cy="1958999"/>
            </a:xfrm>
            <a:prstGeom prst="rect">
              <a:avLst/>
            </a:prstGeom>
            <a:noFill/>
            <a:ln w="9525" cap="flat" cmpd="sng">
              <a:solidFill>
                <a:srgbClr val="666666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lvl="0" rtl="0">
                <a:spcBef>
                  <a:spcPts val="0"/>
                </a:spcBef>
                <a:buClr>
                  <a:schemeClr val="dk1"/>
                </a:buClr>
                <a:buSzPct val="73333"/>
                <a:buFont typeface="Arial"/>
                <a:buNone/>
              </a:pPr>
              <a:r>
                <a:rPr lang="en" sz="2000" i="1" dirty="0">
                  <a:solidFill>
                    <a:srgbClr val="89DDFF"/>
                  </a:solidFill>
                  <a:highlight>
                    <a:srgbClr val="263238"/>
                  </a:highlight>
                </a:rPr>
                <a:t>$color</a:t>
              </a:r>
              <a:r>
                <a:rPr lang="en" sz="2000" dirty="0">
                  <a:solidFill>
                    <a:srgbClr val="CDD3DE"/>
                  </a:solidFill>
                  <a:highlight>
                    <a:srgbClr val="263238"/>
                  </a:highlight>
                </a:rPr>
                <a:t>: </a:t>
              </a:r>
              <a:r>
                <a:rPr lang="en" sz="2000" dirty="0">
                  <a:solidFill>
                    <a:srgbClr val="6897BB"/>
                  </a:solidFill>
                  <a:highlight>
                    <a:srgbClr val="263238"/>
                  </a:highlight>
                </a:rPr>
                <a:t>#fff</a:t>
              </a:r>
              <a:r>
                <a:rPr lang="en" sz="2000" dirty="0">
                  <a:solidFill>
                    <a:srgbClr val="CDD3DE"/>
                  </a:solidFill>
                  <a:highlight>
                    <a:srgbClr val="263238"/>
                  </a:highlight>
                </a:rPr>
                <a:t>;</a:t>
              </a:r>
            </a:p>
            <a:p>
              <a:pPr lvl="0" rtl="0">
                <a:spcBef>
                  <a:spcPts val="0"/>
                </a:spcBef>
                <a:buClr>
                  <a:schemeClr val="dk1"/>
                </a:buClr>
                <a:buSzPct val="73333"/>
                <a:buFont typeface="Arial"/>
                <a:buNone/>
              </a:pPr>
              <a:r>
                <a:rPr lang="en" sz="2000" i="1" dirty="0">
                  <a:solidFill>
                    <a:srgbClr val="89DDFF"/>
                  </a:solidFill>
                  <a:highlight>
                    <a:srgbClr val="263238"/>
                  </a:highlight>
                </a:rPr>
                <a:t>$width</a:t>
              </a:r>
              <a:r>
                <a:rPr lang="en" sz="2000" dirty="0">
                  <a:solidFill>
                    <a:srgbClr val="CDD3DE"/>
                  </a:solidFill>
                  <a:highlight>
                    <a:srgbClr val="263238"/>
                  </a:highlight>
                </a:rPr>
                <a:t>: </a:t>
              </a:r>
              <a:r>
                <a:rPr lang="en" sz="2000" dirty="0">
                  <a:solidFill>
                    <a:srgbClr val="F77669"/>
                  </a:solidFill>
                  <a:highlight>
                    <a:srgbClr val="263238"/>
                  </a:highlight>
                </a:rPr>
                <a:t>200</a:t>
              </a:r>
              <a:r>
                <a:rPr lang="en" sz="2000" dirty="0">
                  <a:solidFill>
                    <a:srgbClr val="C3E88D"/>
                  </a:solidFill>
                  <a:highlight>
                    <a:srgbClr val="263238"/>
                  </a:highlight>
                </a:rPr>
                <a:t>px</a:t>
              </a:r>
              <a:r>
                <a:rPr lang="en" sz="2000" dirty="0">
                  <a:solidFill>
                    <a:srgbClr val="CDD3DE"/>
                  </a:solidFill>
                  <a:highlight>
                    <a:srgbClr val="263238"/>
                  </a:highlight>
                </a:rPr>
                <a:t>;</a:t>
              </a:r>
            </a:p>
            <a:p>
              <a:pPr lvl="0" rtl="0">
                <a:spcBef>
                  <a:spcPts val="0"/>
                </a:spcBef>
                <a:buClr>
                  <a:schemeClr val="dk1"/>
                </a:buClr>
                <a:buSzPct val="73333"/>
                <a:buFont typeface="Arial"/>
                <a:buNone/>
              </a:pPr>
              <a:r>
                <a:rPr lang="en" sz="2000" dirty="0">
                  <a:solidFill>
                    <a:srgbClr val="CDD3DE"/>
                  </a:solidFill>
                  <a:highlight>
                    <a:srgbClr val="263238"/>
                  </a:highlight>
                </a:rPr>
                <a:t>.</a:t>
              </a:r>
              <a:r>
                <a:rPr lang="en" sz="2000" dirty="0">
                  <a:solidFill>
                    <a:srgbClr val="FF5370"/>
                  </a:solidFill>
                  <a:highlight>
                    <a:srgbClr val="263238"/>
                  </a:highlight>
                </a:rPr>
                <a:t>class </a:t>
              </a:r>
              <a:r>
                <a:rPr lang="en" sz="2000" dirty="0">
                  <a:solidFill>
                    <a:srgbClr val="CDD3DE"/>
                  </a:solidFill>
                  <a:highlight>
                    <a:srgbClr val="263238"/>
                  </a:highlight>
                </a:rPr>
                <a:t>{</a:t>
              </a:r>
            </a:p>
            <a:p>
              <a:pPr lvl="0" rtl="0">
                <a:spcBef>
                  <a:spcPts val="0"/>
                </a:spcBef>
                <a:buClr>
                  <a:schemeClr val="dk1"/>
                </a:buClr>
                <a:buSzPct val="73333"/>
                <a:buFont typeface="Arial"/>
                <a:buNone/>
              </a:pPr>
              <a:r>
                <a:rPr lang="en" sz="2000" dirty="0">
                  <a:solidFill>
                    <a:srgbClr val="CDD3DE"/>
                  </a:solidFill>
                  <a:highlight>
                    <a:srgbClr val="263238"/>
                  </a:highlight>
                </a:rPr>
                <a:t>  </a:t>
              </a:r>
              <a:r>
                <a:rPr lang="en" sz="2000" dirty="0">
                  <a:solidFill>
                    <a:srgbClr val="80CBC4"/>
                  </a:solidFill>
                  <a:highlight>
                    <a:srgbClr val="263238"/>
                  </a:highlight>
                </a:rPr>
                <a:t>color</a:t>
              </a:r>
              <a:r>
                <a:rPr lang="en" sz="2000" dirty="0">
                  <a:solidFill>
                    <a:srgbClr val="CDD3DE"/>
                  </a:solidFill>
                  <a:highlight>
                    <a:srgbClr val="263238"/>
                  </a:highlight>
                </a:rPr>
                <a:t>:  </a:t>
              </a:r>
              <a:r>
                <a:rPr lang="en" sz="2000" i="1" dirty="0">
                  <a:solidFill>
                    <a:srgbClr val="89DDFF"/>
                  </a:solidFill>
                  <a:highlight>
                    <a:srgbClr val="263238"/>
                  </a:highlight>
                </a:rPr>
                <a:t>$color</a:t>
              </a:r>
              <a:r>
                <a:rPr lang="en" sz="2000" dirty="0">
                  <a:solidFill>
                    <a:srgbClr val="CDD3DE"/>
                  </a:solidFill>
                  <a:highlight>
                    <a:srgbClr val="263238"/>
                  </a:highlight>
                </a:rPr>
                <a:t>;</a:t>
              </a:r>
            </a:p>
            <a:p>
              <a:pPr lvl="0" rtl="0">
                <a:spcBef>
                  <a:spcPts val="0"/>
                </a:spcBef>
                <a:buClr>
                  <a:schemeClr val="dk1"/>
                </a:buClr>
                <a:buSzPct val="73333"/>
                <a:buFont typeface="Arial"/>
                <a:buNone/>
              </a:pPr>
              <a:r>
                <a:rPr lang="en" sz="2000" dirty="0">
                  <a:solidFill>
                    <a:srgbClr val="CDD3DE"/>
                  </a:solidFill>
                  <a:highlight>
                    <a:srgbClr val="263238"/>
                  </a:highlight>
                </a:rPr>
                <a:t>  </a:t>
              </a:r>
              <a:r>
                <a:rPr lang="en" sz="2000" dirty="0">
                  <a:solidFill>
                    <a:srgbClr val="80CBC4"/>
                  </a:solidFill>
                  <a:highlight>
                    <a:srgbClr val="263238"/>
                  </a:highlight>
                </a:rPr>
                <a:t>width</a:t>
              </a:r>
              <a:r>
                <a:rPr lang="en" sz="2000" dirty="0">
                  <a:solidFill>
                    <a:srgbClr val="CDD3DE"/>
                  </a:solidFill>
                  <a:highlight>
                    <a:srgbClr val="263238"/>
                  </a:highlight>
                </a:rPr>
                <a:t>: </a:t>
              </a:r>
              <a:r>
                <a:rPr lang="en" sz="2000" i="1" dirty="0">
                  <a:solidFill>
                    <a:srgbClr val="89DDFF"/>
                  </a:solidFill>
                  <a:highlight>
                    <a:srgbClr val="263238"/>
                  </a:highlight>
                </a:rPr>
                <a:t>$width </a:t>
              </a:r>
              <a:r>
                <a:rPr lang="en" sz="2000" dirty="0">
                  <a:solidFill>
                    <a:srgbClr val="CDD3DE"/>
                  </a:solidFill>
                  <a:highlight>
                    <a:srgbClr val="263238"/>
                  </a:highlight>
                </a:rPr>
                <a:t>- </a:t>
              </a:r>
              <a:r>
                <a:rPr lang="en" sz="2000" dirty="0">
                  <a:solidFill>
                    <a:srgbClr val="F77669"/>
                  </a:solidFill>
                  <a:highlight>
                    <a:srgbClr val="263238"/>
                  </a:highlight>
                </a:rPr>
                <a:t>50</a:t>
              </a:r>
              <a:r>
                <a:rPr lang="en" sz="2000" dirty="0">
                  <a:solidFill>
                    <a:srgbClr val="CDD3DE"/>
                  </a:solidFill>
                  <a:highlight>
                    <a:srgbClr val="263238"/>
                  </a:highlight>
                </a:rPr>
                <a:t>;</a:t>
              </a:r>
            </a:p>
            <a:p>
              <a:pPr lvl="0" rtl="0">
                <a:spcBef>
                  <a:spcPts val="0"/>
                </a:spcBef>
                <a:buClr>
                  <a:schemeClr val="dk1"/>
                </a:buClr>
                <a:buSzPct val="73333"/>
                <a:buFont typeface="Arial"/>
                <a:buNone/>
              </a:pPr>
              <a:r>
                <a:rPr lang="en" sz="2000" dirty="0">
                  <a:solidFill>
                    <a:srgbClr val="CDD3DE"/>
                  </a:solidFill>
                  <a:highlight>
                    <a:srgbClr val="263238"/>
                  </a:highlight>
                </a:rPr>
                <a:t>}</a:t>
              </a:r>
            </a:p>
            <a:p>
              <a:pPr lvl="0" rtl="0">
                <a:spcBef>
                  <a:spcPts val="0"/>
                </a:spcBef>
                <a:buClr>
                  <a:schemeClr val="dk1"/>
                </a:buClr>
                <a:buSzPct val="73333"/>
                <a:buFont typeface="Arial"/>
                <a:buNone/>
              </a:pPr>
              <a:endParaRPr lang="en" sz="1500" dirty="0">
                <a:solidFill>
                  <a:srgbClr val="CDD3DE"/>
                </a:solidFill>
                <a:highlight>
                  <a:srgbClr val="263238"/>
                </a:highlight>
              </a:endParaRPr>
            </a:p>
          </p:txBody>
        </p:sp>
      </p:grpSp>
      <p:grpSp>
        <p:nvGrpSpPr>
          <p:cNvPr id="18" name="Shape 207"/>
          <p:cNvGrpSpPr/>
          <p:nvPr/>
        </p:nvGrpSpPr>
        <p:grpSpPr>
          <a:xfrm>
            <a:off x="7951846" y="3831961"/>
            <a:ext cx="3401954" cy="2047575"/>
            <a:chOff x="1075100" y="2220925"/>
            <a:chExt cx="6945600" cy="2037000"/>
          </a:xfrm>
        </p:grpSpPr>
        <p:sp>
          <p:nvSpPr>
            <p:cNvPr id="19" name="Shape 208"/>
            <p:cNvSpPr/>
            <p:nvPr/>
          </p:nvSpPr>
          <p:spPr>
            <a:xfrm>
              <a:off x="1075100" y="2220925"/>
              <a:ext cx="6945600" cy="2037000"/>
            </a:xfrm>
            <a:prstGeom prst="rect">
              <a:avLst/>
            </a:prstGeom>
            <a:solidFill>
              <a:srgbClr val="26323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lvl="0" rtl="0">
                <a:spcBef>
                  <a:spcPts val="0"/>
                </a:spcBef>
                <a:buNone/>
              </a:pPr>
              <a:endParaRPr sz="1800"/>
            </a:p>
          </p:txBody>
        </p:sp>
        <p:sp>
          <p:nvSpPr>
            <p:cNvPr id="20" name="Shape 209"/>
            <p:cNvSpPr/>
            <p:nvPr/>
          </p:nvSpPr>
          <p:spPr>
            <a:xfrm>
              <a:off x="1124600" y="2263350"/>
              <a:ext cx="6846600" cy="1958999"/>
            </a:xfrm>
            <a:prstGeom prst="rect">
              <a:avLst/>
            </a:prstGeom>
            <a:noFill/>
            <a:ln w="9525" cap="flat" cmpd="sng">
              <a:solidFill>
                <a:srgbClr val="666666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lvl="0" rtl="0">
                <a:spcBef>
                  <a:spcPts val="0"/>
                </a:spcBef>
                <a:buClr>
                  <a:schemeClr val="dk1"/>
                </a:buClr>
                <a:buSzPct val="61111"/>
                <a:buFont typeface="Arial"/>
                <a:buNone/>
              </a:pPr>
              <a:r>
                <a:rPr lang="en" sz="2000" dirty="0" smtClean="0">
                  <a:solidFill>
                    <a:srgbClr val="CDD3DE"/>
                  </a:solidFill>
                  <a:highlight>
                    <a:srgbClr val="263238"/>
                  </a:highlight>
                </a:rPr>
                <a:t>// CSS</a:t>
              </a:r>
            </a:p>
            <a:p>
              <a:pPr lvl="0" rtl="0">
                <a:spcBef>
                  <a:spcPts val="0"/>
                </a:spcBef>
                <a:buClr>
                  <a:schemeClr val="dk1"/>
                </a:buClr>
                <a:buSzPct val="61111"/>
                <a:buFont typeface="Arial"/>
                <a:buNone/>
              </a:pPr>
              <a:r>
                <a:rPr lang="en" sz="2000" dirty="0" smtClean="0">
                  <a:solidFill>
                    <a:srgbClr val="CDD3DE"/>
                  </a:solidFill>
                  <a:highlight>
                    <a:srgbClr val="263238"/>
                  </a:highlight>
                </a:rPr>
                <a:t>.</a:t>
              </a:r>
              <a:r>
                <a:rPr lang="en" sz="2000" dirty="0">
                  <a:solidFill>
                    <a:srgbClr val="FF5370"/>
                  </a:solidFill>
                  <a:highlight>
                    <a:srgbClr val="263238"/>
                  </a:highlight>
                </a:rPr>
                <a:t>class </a:t>
              </a:r>
              <a:r>
                <a:rPr lang="en" sz="2000" dirty="0">
                  <a:solidFill>
                    <a:srgbClr val="CDD3DE"/>
                  </a:solidFill>
                  <a:highlight>
                    <a:srgbClr val="263238"/>
                  </a:highlight>
                </a:rPr>
                <a:t>{</a:t>
              </a:r>
            </a:p>
            <a:p>
              <a:pPr lvl="0" rtl="0">
                <a:spcBef>
                  <a:spcPts val="0"/>
                </a:spcBef>
                <a:buClr>
                  <a:schemeClr val="dk1"/>
                </a:buClr>
                <a:buSzPct val="61111"/>
                <a:buFont typeface="Arial"/>
                <a:buNone/>
              </a:pPr>
              <a:r>
                <a:rPr lang="en" sz="2000" dirty="0">
                  <a:solidFill>
                    <a:srgbClr val="CDD3DE"/>
                  </a:solidFill>
                  <a:highlight>
                    <a:srgbClr val="263238"/>
                  </a:highlight>
                </a:rPr>
                <a:t> </a:t>
              </a:r>
              <a:r>
                <a:rPr lang="en" sz="2000" dirty="0">
                  <a:solidFill>
                    <a:srgbClr val="80CBC4"/>
                  </a:solidFill>
                  <a:highlight>
                    <a:srgbClr val="263238"/>
                  </a:highlight>
                </a:rPr>
                <a:t>color</a:t>
              </a:r>
              <a:r>
                <a:rPr lang="en" sz="2000" dirty="0">
                  <a:solidFill>
                    <a:srgbClr val="CDD3DE"/>
                  </a:solidFill>
                  <a:highlight>
                    <a:srgbClr val="263238"/>
                  </a:highlight>
                </a:rPr>
                <a:t>: </a:t>
              </a:r>
              <a:r>
                <a:rPr lang="en" sz="2000" dirty="0">
                  <a:solidFill>
                    <a:srgbClr val="6897BB"/>
                  </a:solidFill>
                  <a:highlight>
                    <a:srgbClr val="263238"/>
                  </a:highlight>
                </a:rPr>
                <a:t>#fff</a:t>
              </a:r>
              <a:r>
                <a:rPr lang="en" sz="2000" dirty="0">
                  <a:solidFill>
                    <a:srgbClr val="CDD3DE"/>
                  </a:solidFill>
                  <a:highlight>
                    <a:srgbClr val="263238"/>
                  </a:highlight>
                </a:rPr>
                <a:t>;</a:t>
              </a:r>
            </a:p>
            <a:p>
              <a:pPr lvl="0" rtl="0">
                <a:spcBef>
                  <a:spcPts val="0"/>
                </a:spcBef>
                <a:buClr>
                  <a:schemeClr val="dk1"/>
                </a:buClr>
                <a:buSzPct val="61111"/>
                <a:buFont typeface="Arial"/>
                <a:buNone/>
              </a:pPr>
              <a:r>
                <a:rPr lang="en" sz="2000" dirty="0">
                  <a:solidFill>
                    <a:srgbClr val="CDD3DE"/>
                  </a:solidFill>
                  <a:highlight>
                    <a:srgbClr val="263238"/>
                  </a:highlight>
                </a:rPr>
                <a:t> </a:t>
              </a:r>
              <a:r>
                <a:rPr lang="en" sz="2000" dirty="0">
                  <a:solidFill>
                    <a:srgbClr val="80CBC4"/>
                  </a:solidFill>
                  <a:highlight>
                    <a:srgbClr val="263238"/>
                  </a:highlight>
                </a:rPr>
                <a:t>width</a:t>
              </a:r>
              <a:r>
                <a:rPr lang="en" sz="2000" dirty="0">
                  <a:solidFill>
                    <a:srgbClr val="CDD3DE"/>
                  </a:solidFill>
                  <a:highlight>
                    <a:srgbClr val="263238"/>
                  </a:highlight>
                </a:rPr>
                <a:t>: </a:t>
              </a:r>
              <a:r>
                <a:rPr lang="en" sz="2000" dirty="0">
                  <a:solidFill>
                    <a:srgbClr val="F77669"/>
                  </a:solidFill>
                  <a:highlight>
                    <a:srgbClr val="263238"/>
                  </a:highlight>
                </a:rPr>
                <a:t>150</a:t>
              </a:r>
              <a:r>
                <a:rPr lang="en" sz="2000" dirty="0">
                  <a:solidFill>
                    <a:srgbClr val="C3E88D"/>
                  </a:solidFill>
                  <a:highlight>
                    <a:srgbClr val="263238"/>
                  </a:highlight>
                </a:rPr>
                <a:t>px</a:t>
              </a:r>
              <a:r>
                <a:rPr lang="en" sz="2000" dirty="0">
                  <a:solidFill>
                    <a:srgbClr val="CDD3DE"/>
                  </a:solidFill>
                  <a:highlight>
                    <a:srgbClr val="263238"/>
                  </a:highlight>
                </a:rPr>
                <a:t>;</a:t>
              </a:r>
            </a:p>
            <a:p>
              <a:pPr lvl="0" rtl="0">
                <a:spcBef>
                  <a:spcPts val="0"/>
                </a:spcBef>
                <a:buClr>
                  <a:schemeClr val="dk1"/>
                </a:buClr>
                <a:buSzPct val="61111"/>
                <a:buFont typeface="Arial"/>
                <a:buNone/>
              </a:pPr>
              <a:r>
                <a:rPr lang="en" sz="2000" dirty="0" smtClean="0">
                  <a:solidFill>
                    <a:srgbClr val="CDD3DE"/>
                  </a:solidFill>
                  <a:highlight>
                    <a:srgbClr val="263238"/>
                  </a:highlight>
                </a:rPr>
                <a:t>}</a:t>
              </a:r>
              <a:endParaRPr lang="en" sz="2000" dirty="0">
                <a:solidFill>
                  <a:srgbClr val="CDD3DE"/>
                </a:solidFill>
                <a:highlight>
                  <a:srgbClr val="263238"/>
                </a:highlight>
              </a:endParaRPr>
            </a:p>
          </p:txBody>
        </p:sp>
      </p:grpSp>
      <p:sp>
        <p:nvSpPr>
          <p:cNvPr id="21" name="Объект 2"/>
          <p:cNvSpPr txBox="1">
            <a:spLocks/>
          </p:cNvSpPr>
          <p:nvPr/>
        </p:nvSpPr>
        <p:spPr>
          <a:xfrm>
            <a:off x="838199" y="1825625"/>
            <a:ext cx="676486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dirty="0" smtClean="0"/>
              <a:t>Переменные в </a:t>
            </a:r>
            <a:r>
              <a:rPr lang="en-US" dirty="0" err="1" smtClean="0"/>
              <a:t>Scss</a:t>
            </a:r>
            <a:r>
              <a:rPr lang="en-US" dirty="0" smtClean="0"/>
              <a:t> </a:t>
            </a:r>
            <a:r>
              <a:rPr lang="ru-RU" dirty="0" smtClean="0"/>
              <a:t>объявляются с помощью знака доллара $</a:t>
            </a:r>
            <a:r>
              <a:rPr lang="en-US" dirty="0" smtClean="0"/>
              <a:t>.</a:t>
            </a:r>
            <a:endParaRPr lang="ru-RU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ru-RU" dirty="0" smtClean="0"/>
              <a:t>В них можно хранить цвета, размеры, шрифты и другие значения, вплоть до сложных вычислений.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dirty="0" smtClean="0"/>
              <a:t>При компиляции они не переносятся в </a:t>
            </a:r>
            <a:r>
              <a:rPr lang="en-US" dirty="0" err="1" smtClean="0"/>
              <a:t>css</a:t>
            </a:r>
            <a:r>
              <a:rPr lang="en-US" dirty="0" smtClean="0"/>
              <a:t>, </a:t>
            </a:r>
            <a:r>
              <a:rPr lang="ru-RU" dirty="0" smtClean="0"/>
              <a:t>т.е. в местах применения будет написано значение переменной.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10386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Вложенность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5596467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 smtClean="0"/>
              <a:t>В S</a:t>
            </a:r>
            <a:r>
              <a:rPr lang="en-US" dirty="0" smtClean="0"/>
              <a:t>c</a:t>
            </a:r>
            <a:r>
              <a:rPr lang="ru-RU" dirty="0" err="1" smtClean="0"/>
              <a:t>ss</a:t>
            </a:r>
            <a:r>
              <a:rPr lang="ru-RU" dirty="0" smtClean="0"/>
              <a:t> есть возможность </a:t>
            </a:r>
            <a:r>
              <a:rPr lang="ru-RU" dirty="0"/>
              <a:t>использовать вложение одних CSS правил в другие, тем самым сокращая время на написание/копирование длинных селекторов и делая код более </a:t>
            </a:r>
            <a:r>
              <a:rPr lang="ru-RU" dirty="0" smtClean="0"/>
              <a:t>структурированным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r>
              <a:rPr lang="ru-RU" smtClean="0"/>
              <a:t>Селектор можно расширить. Не создавая нового правила, вы можете привязать к готовому селектору дополнительные, используя знак </a:t>
            </a:r>
            <a:r>
              <a:rPr lang="ru-RU" b="1" smtClean="0"/>
              <a:t>&amp;</a:t>
            </a:r>
            <a:r>
              <a:rPr lang="ru-RU" smtClean="0"/>
              <a:t>. За счёт этого можно написать стили для </a:t>
            </a:r>
            <a:r>
              <a:rPr lang="ru-RU" b="1" smtClean="0"/>
              <a:t>БЭМ</a:t>
            </a:r>
            <a:r>
              <a:rPr lang="ru-RU" smtClean="0"/>
              <a:t> классов.</a:t>
            </a:r>
          </a:p>
          <a:p>
            <a:pPr marL="0" indent="0">
              <a:buNone/>
            </a:pPr>
            <a:r>
              <a:rPr lang="ru-RU" smtClean="0"/>
              <a:t>Также есть вложенность для </a:t>
            </a:r>
            <a:r>
              <a:rPr lang="en-US" smtClean="0"/>
              <a:t>css </a:t>
            </a:r>
            <a:r>
              <a:rPr lang="ru-RU" smtClean="0"/>
              <a:t>свойств.</a:t>
            </a: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2"/>
          <a:srcRect b="48892"/>
          <a:stretch/>
        </p:blipFill>
        <p:spPr>
          <a:xfrm>
            <a:off x="7459134" y="564300"/>
            <a:ext cx="3894666" cy="3980966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4399" y="4779797"/>
            <a:ext cx="4216399" cy="1842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023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Миксины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569806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err="1"/>
              <a:t>Миксины</a:t>
            </a:r>
            <a:r>
              <a:rPr lang="ru-RU" dirty="0"/>
              <a:t> - блоки </a:t>
            </a:r>
            <a:r>
              <a:rPr lang="ru-RU" dirty="0" smtClean="0"/>
              <a:t>S</a:t>
            </a:r>
            <a:r>
              <a:rPr lang="en-US" dirty="0" smtClean="0"/>
              <a:t>c</a:t>
            </a:r>
            <a:r>
              <a:rPr lang="ru-RU" dirty="0" err="1" smtClean="0"/>
              <a:t>ss</a:t>
            </a:r>
            <a:r>
              <a:rPr lang="ru-RU" dirty="0" smtClean="0"/>
              <a:t> </a:t>
            </a:r>
            <a:r>
              <a:rPr lang="ru-RU" dirty="0"/>
              <a:t>кода (или примеси-шаблоны), которые могут принимать аргументы (опционально</a:t>
            </a:r>
            <a:r>
              <a:rPr lang="ru-RU" dirty="0" smtClean="0"/>
              <a:t>)</a:t>
            </a:r>
            <a:r>
              <a:rPr lang="en-US" dirty="0" smtClean="0"/>
              <a:t>,</a:t>
            </a:r>
            <a:r>
              <a:rPr lang="ru-RU" dirty="0" smtClean="0"/>
              <a:t> </a:t>
            </a:r>
            <a:r>
              <a:rPr lang="ru-RU" dirty="0" smtClean="0"/>
              <a:t>помогают </a:t>
            </a:r>
            <a:r>
              <a:rPr lang="ru-RU" dirty="0"/>
              <a:t>группировать нужные стили и повторно использовать их в нескольких местах кода или в разных CSS-файлах</a:t>
            </a:r>
            <a:r>
              <a:rPr lang="ru-RU" dirty="0" smtClean="0"/>
              <a:t>.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0329" y="365125"/>
            <a:ext cx="4333604" cy="6294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590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1361</TotalTime>
  <Words>782</Words>
  <Application>Microsoft Office PowerPoint</Application>
  <PresentationFormat>Широкоэкранный</PresentationFormat>
  <Paragraphs>68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Courier New</vt:lpstr>
      <vt:lpstr>Тема Office</vt:lpstr>
      <vt:lpstr>SASS/SCSS</vt:lpstr>
      <vt:lpstr>Что такое препроцессоры?</vt:lpstr>
      <vt:lpstr>Что такое SASS?</vt:lpstr>
      <vt:lpstr>Что такое SASS?</vt:lpstr>
      <vt:lpstr>Презентация PowerPoint</vt:lpstr>
      <vt:lpstr>Основные возможности</vt:lpstr>
      <vt:lpstr>Переменные</vt:lpstr>
      <vt:lpstr>Вложенность</vt:lpstr>
      <vt:lpstr>Миксины</vt:lpstr>
      <vt:lpstr>Миксины</vt:lpstr>
      <vt:lpstr>Партиалы|Компонентность</vt:lpstr>
      <vt:lpstr>@import</vt:lpstr>
      <vt:lpstr>Наследование и плейсхолдеры</vt:lpstr>
      <vt:lpstr>Прочий функционал</vt:lpstr>
      <vt:lpstr>Методы компиляции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Talant Ryskulov</dc:creator>
  <cp:lastModifiedBy>Talant Ryskulov</cp:lastModifiedBy>
  <cp:revision>97</cp:revision>
  <dcterms:created xsi:type="dcterms:W3CDTF">2024-07-15T19:46:59Z</dcterms:created>
  <dcterms:modified xsi:type="dcterms:W3CDTF">2024-12-10T18:42:18Z</dcterms:modified>
</cp:coreProperties>
</file>