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70" r:id="rId12"/>
    <p:sldId id="278" r:id="rId13"/>
    <p:sldId id="279" r:id="rId14"/>
    <p:sldId id="281" r:id="rId15"/>
    <p:sldId id="280" r:id="rId16"/>
    <p:sldId id="282" r:id="rId17"/>
    <p:sldId id="283" r:id="rId18"/>
    <p:sldId id="264" r:id="rId19"/>
    <p:sldId id="265" r:id="rId20"/>
    <p:sldId id="269" r:id="rId21"/>
    <p:sldId id="284" r:id="rId22"/>
    <p:sldId id="285" r:id="rId23"/>
    <p:sldId id="286" r:id="rId24"/>
    <p:sldId id="287" r:id="rId25"/>
    <p:sldId id="273" r:id="rId26"/>
    <p:sldId id="274" r:id="rId27"/>
    <p:sldId id="266" r:id="rId28"/>
    <p:sldId id="275" r:id="rId29"/>
    <p:sldId id="276" r:id="rId30"/>
    <p:sldId id="277" r:id="rId31"/>
    <p:sldId id="28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Swagger </a:t>
            </a:r>
            <a:r>
              <a:rPr lang="en-US" b="1" dirty="0" err="1" smtClean="0"/>
              <a:t>Codegen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Функции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Генерация кода клиента и сервера на различных языках программирования.</a:t>
            </a:r>
          </a:p>
          <a:p>
            <a:pPr fontAlgn="base"/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Ускорение разработки.</a:t>
            </a:r>
          </a:p>
          <a:p>
            <a:pPr lvl="1" fontAlgn="base"/>
            <a:r>
              <a:rPr lang="ru-RU" dirty="0"/>
              <a:t>Снижение количества ошибок при написании кода вручную.</a:t>
            </a:r>
          </a:p>
          <a:p>
            <a:pPr fontAlgn="base"/>
            <a:r>
              <a:rPr lang="ru-RU" b="1" dirty="0"/>
              <a:t>Пример использования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Генерация клиентских библиотек для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PHP и других языков.</a:t>
            </a:r>
          </a:p>
          <a:p>
            <a:pPr lvl="1" fontAlgn="base"/>
            <a:r>
              <a:rPr lang="ru-RU" dirty="0"/>
              <a:t>Генерация серверных шаблонов для различных </a:t>
            </a:r>
            <a:r>
              <a:rPr lang="ru-RU" dirty="0" err="1"/>
              <a:t>фреймворков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9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Основная структура в </a:t>
            </a:r>
            <a:r>
              <a:rPr lang="en-US" b="1" dirty="0" smtClean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19" y="1800458"/>
            <a:ext cx="5405485" cy="435133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b="1" dirty="0" err="1"/>
              <a:t>OpenAPI</a:t>
            </a:r>
            <a:r>
              <a:rPr lang="ru-RU" b="1" dirty="0"/>
              <a:t> </a:t>
            </a:r>
            <a:r>
              <a:rPr lang="ru-RU" b="1" dirty="0" err="1"/>
              <a:t>Object</a:t>
            </a:r>
            <a:r>
              <a:rPr lang="ru-RU" b="1" dirty="0"/>
              <a:t>: Основной объект, который описывает API</a:t>
            </a:r>
            <a:r>
              <a:rPr lang="ru-RU" b="1" dirty="0" smtClean="0"/>
              <a:t>.</a:t>
            </a:r>
            <a:endParaRPr lang="ru-RU" b="1" dirty="0"/>
          </a:p>
          <a:p>
            <a:pPr fontAlgn="base"/>
            <a:r>
              <a:rPr lang="ru-RU" b="1" dirty="0" err="1" smtClean="0"/>
              <a:t>openapi</a:t>
            </a:r>
            <a:r>
              <a:rPr lang="ru-RU" dirty="0" smtClean="0"/>
              <a:t>: Версия спецификации (например, "3.0.0").</a:t>
            </a:r>
          </a:p>
          <a:p>
            <a:pPr fontAlgn="base"/>
            <a:r>
              <a:rPr lang="ru-RU" b="1" dirty="0" err="1" smtClean="0"/>
              <a:t>info</a:t>
            </a:r>
            <a:r>
              <a:rPr lang="ru-RU" dirty="0" smtClean="0"/>
              <a:t>: Информация о API (название, версия, описание и т.д.).</a:t>
            </a:r>
          </a:p>
          <a:p>
            <a:pPr fontAlgn="base"/>
            <a:r>
              <a:rPr lang="ru-RU" b="1" dirty="0" err="1" smtClean="0"/>
              <a:t>servers</a:t>
            </a:r>
            <a:r>
              <a:rPr lang="ru-RU" dirty="0"/>
              <a:t>: Список серверов, на которых доступен API.</a:t>
            </a:r>
          </a:p>
          <a:p>
            <a:pPr fontAlgn="base"/>
            <a:r>
              <a:rPr lang="ru-RU" b="1" dirty="0" err="1"/>
              <a:t>paths</a:t>
            </a:r>
            <a:r>
              <a:rPr lang="ru-RU" dirty="0"/>
              <a:t>: Определяет доступные пути и операции для API.</a:t>
            </a:r>
          </a:p>
          <a:p>
            <a:pPr fontAlgn="base"/>
            <a:r>
              <a:rPr lang="ru-RU" b="1" dirty="0" err="1"/>
              <a:t>components</a:t>
            </a:r>
            <a:r>
              <a:rPr lang="ru-RU" dirty="0"/>
              <a:t>: Определяет повторно используемые схемы, параметры и другие компоненты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95" y="1447984"/>
            <a:ext cx="4277600" cy="31630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94" y="4611072"/>
            <a:ext cx="3774485" cy="7140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94" y="5325164"/>
            <a:ext cx="3978628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20" y="1800458"/>
            <a:ext cx="4773716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 err="1" smtClean="0"/>
              <a:t>Info</a:t>
            </a:r>
            <a:r>
              <a:rPr lang="ru-RU" b="1" dirty="0" smtClean="0"/>
              <a:t> </a:t>
            </a:r>
            <a:r>
              <a:rPr lang="ru-RU" b="1" dirty="0" err="1"/>
              <a:t>Object</a:t>
            </a:r>
            <a:r>
              <a:rPr lang="ru-RU" b="1" dirty="0"/>
              <a:t>: Содержит метаданные о вашем API</a:t>
            </a:r>
            <a:r>
              <a:rPr lang="ru-RU" b="1" dirty="0" smtClean="0"/>
              <a:t>.</a:t>
            </a:r>
            <a:endParaRPr lang="ru-RU" b="1" dirty="0"/>
          </a:p>
          <a:p>
            <a:pPr fontAlgn="base"/>
            <a:r>
              <a:rPr lang="ru-RU" b="1" dirty="0" err="1"/>
              <a:t>title</a:t>
            </a:r>
            <a:r>
              <a:rPr lang="ru-RU" dirty="0"/>
              <a:t>: Название API.</a:t>
            </a:r>
          </a:p>
          <a:p>
            <a:pPr fontAlgn="base"/>
            <a:r>
              <a:rPr lang="ru-RU" b="1" dirty="0" err="1"/>
              <a:t>version</a:t>
            </a:r>
            <a:r>
              <a:rPr lang="ru-RU" dirty="0"/>
              <a:t>: Версия API.</a:t>
            </a:r>
          </a:p>
          <a:p>
            <a:pPr fontAlgn="base"/>
            <a:r>
              <a:rPr lang="ru-RU" b="1" dirty="0" err="1"/>
              <a:t>description</a:t>
            </a:r>
            <a:r>
              <a:rPr lang="ru-RU" dirty="0"/>
              <a:t>: Описание API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254" r="18331" b="38659"/>
          <a:stretch/>
        </p:blipFill>
        <p:spPr>
          <a:xfrm>
            <a:off x="5503707" y="1800458"/>
            <a:ext cx="6417826" cy="30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19" y="1800458"/>
            <a:ext cx="4954039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 err="1" smtClean="0"/>
              <a:t>Paths</a:t>
            </a:r>
            <a:r>
              <a:rPr lang="ru-RU" b="1" dirty="0" smtClean="0"/>
              <a:t> </a:t>
            </a:r>
            <a:r>
              <a:rPr lang="ru-RU" b="1" dirty="0" err="1"/>
              <a:t>Object</a:t>
            </a:r>
            <a:r>
              <a:rPr lang="ru-RU" b="1" dirty="0"/>
              <a:t>: Определяет доступные пути и операции</a:t>
            </a:r>
            <a:r>
              <a:rPr lang="ru-RU" b="1" dirty="0" smtClean="0"/>
              <a:t>.</a:t>
            </a:r>
            <a:endParaRPr lang="ru-RU" b="1" dirty="0"/>
          </a:p>
          <a:p>
            <a:pPr fontAlgn="base"/>
            <a:r>
              <a:rPr lang="ru-RU" dirty="0"/>
              <a:t>Каждый путь (например, /</a:t>
            </a:r>
            <a:r>
              <a:rPr lang="ru-RU" dirty="0" err="1"/>
              <a:t>users</a:t>
            </a:r>
            <a:r>
              <a:rPr lang="ru-RU" dirty="0"/>
              <a:t>) может иметь различные HTTP методы (GET, POST и т.д.).</a:t>
            </a:r>
          </a:p>
          <a:p>
            <a:pPr fontAlgn="base"/>
            <a:r>
              <a:rPr lang="ru-RU" dirty="0"/>
              <a:t>Каждый метод может иметь параметры, запросы и ответы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39" y="1690688"/>
            <a:ext cx="6222313" cy="42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19" y="1800458"/>
            <a:ext cx="4954039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 err="1" smtClean="0"/>
              <a:t>Paths</a:t>
            </a:r>
            <a:r>
              <a:rPr lang="ru-RU" b="1" dirty="0" smtClean="0"/>
              <a:t> </a:t>
            </a:r>
            <a:r>
              <a:rPr lang="ru-RU" b="1" dirty="0" err="1"/>
              <a:t>Object</a:t>
            </a:r>
            <a:r>
              <a:rPr lang="ru-RU" b="1" dirty="0"/>
              <a:t>: Определяет доступные пути и операции</a:t>
            </a:r>
            <a:r>
              <a:rPr lang="ru-RU" b="1" dirty="0" smtClean="0"/>
              <a:t>.</a:t>
            </a:r>
            <a:endParaRPr lang="ru-RU" b="1" dirty="0"/>
          </a:p>
          <a:p>
            <a:pPr fontAlgn="base"/>
            <a:r>
              <a:rPr lang="ru-RU" dirty="0"/>
              <a:t>Каждый путь (например, /</a:t>
            </a:r>
            <a:r>
              <a:rPr lang="ru-RU" dirty="0" err="1"/>
              <a:t>users</a:t>
            </a:r>
            <a:r>
              <a:rPr lang="ru-RU" dirty="0"/>
              <a:t>) может иметь различные HTTP методы (GET, POST и т.д.).</a:t>
            </a:r>
          </a:p>
          <a:p>
            <a:pPr fontAlgn="base"/>
            <a:r>
              <a:rPr lang="ru-RU" dirty="0"/>
              <a:t>Каждый метод может иметь параметры, запросы и ответы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63" y="1225175"/>
            <a:ext cx="570627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19" y="1800458"/>
            <a:ext cx="5505237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b="1" dirty="0" err="1" smtClean="0"/>
              <a:t>Components</a:t>
            </a:r>
            <a:r>
              <a:rPr lang="ru-RU" b="1" dirty="0" smtClean="0"/>
              <a:t> </a:t>
            </a:r>
            <a:r>
              <a:rPr lang="ru-RU" b="1" dirty="0" err="1"/>
              <a:t>Object</a:t>
            </a:r>
            <a:r>
              <a:rPr lang="ru-RU" b="1" dirty="0"/>
              <a:t>: Определяет повторно используемые компоненты</a:t>
            </a:r>
            <a:r>
              <a:rPr lang="ru-RU" b="1" dirty="0" smtClean="0"/>
              <a:t>.</a:t>
            </a:r>
            <a:endParaRPr lang="ru-RU" b="1" dirty="0"/>
          </a:p>
          <a:p>
            <a:pPr fontAlgn="base"/>
            <a:r>
              <a:rPr lang="ru-RU" b="1" dirty="0" err="1"/>
              <a:t>schemas</a:t>
            </a:r>
            <a:r>
              <a:rPr lang="ru-RU" dirty="0"/>
              <a:t>: Определяет схемы данных (например, модели объектов).</a:t>
            </a:r>
          </a:p>
          <a:p>
            <a:pPr fontAlgn="base"/>
            <a:r>
              <a:rPr lang="ru-RU" b="1" dirty="0" err="1"/>
              <a:t>responses</a:t>
            </a:r>
            <a:r>
              <a:rPr lang="ru-RU" dirty="0"/>
              <a:t>: Определяет повторно используемые ответы.</a:t>
            </a:r>
          </a:p>
          <a:p>
            <a:pPr fontAlgn="base"/>
            <a:r>
              <a:rPr lang="ru-RU" b="1" dirty="0" err="1"/>
              <a:t>parameters</a:t>
            </a:r>
            <a:r>
              <a:rPr lang="ru-RU" dirty="0"/>
              <a:t>: Определяет повторно используемые параметры.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356" y="1690688"/>
            <a:ext cx="5350625" cy="48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20" y="1800458"/>
            <a:ext cx="4806968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dirty="0" err="1" smtClean="0"/>
              <a:t>Tags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b="1" dirty="0" smtClean="0"/>
              <a:t>:</a:t>
            </a:r>
            <a:r>
              <a:rPr lang="ru-RU" dirty="0" smtClean="0"/>
              <a:t> </a:t>
            </a:r>
            <a:r>
              <a:rPr lang="ru-RU" b="1" dirty="0"/>
              <a:t>используются для группировки операций в API</a:t>
            </a:r>
            <a:r>
              <a:rPr lang="ru-RU" b="1" dirty="0" smtClean="0"/>
              <a:t>.</a:t>
            </a:r>
          </a:p>
          <a:p>
            <a:pPr marL="0" indent="0" fontAlgn="base">
              <a:buNone/>
            </a:pPr>
            <a:r>
              <a:rPr lang="ru-RU" dirty="0" smtClean="0"/>
              <a:t>Это </a:t>
            </a:r>
            <a:r>
              <a:rPr lang="ru-RU" dirty="0"/>
              <a:t>помогает организовать документацию и делает её более удобной для пользователей. Каждый тег может иметь описание, что позволяет лучше понять его назначение.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41" y="2743531"/>
            <a:ext cx="6373872" cy="19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Основная структура в </a:t>
            </a:r>
            <a:r>
              <a:rPr lang="en-US" b="1" dirty="0"/>
              <a:t>OAS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20" y="1800458"/>
            <a:ext cx="4806968" cy="4351338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 smtClean="0"/>
              <a:t>Security Schemes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b="1" dirty="0" smtClean="0"/>
              <a:t>:</a:t>
            </a:r>
            <a:r>
              <a:rPr lang="en-US" b="1" dirty="0" smtClean="0"/>
              <a:t> </a:t>
            </a:r>
            <a:r>
              <a:rPr lang="ru-RU" b="1" dirty="0"/>
              <a:t>описывают механизмы аутентификации и авторизации, которые используются в </a:t>
            </a:r>
            <a:r>
              <a:rPr lang="en-US" b="1" dirty="0"/>
              <a:t>API. </a:t>
            </a:r>
            <a:endParaRPr lang="ru-RU" b="1" dirty="0" smtClean="0"/>
          </a:p>
          <a:p>
            <a:pPr marL="0" indent="0" fontAlgn="base">
              <a:buNone/>
            </a:pPr>
            <a:r>
              <a:rPr lang="ru-RU" dirty="0" smtClean="0"/>
              <a:t>Это </a:t>
            </a:r>
            <a:r>
              <a:rPr lang="ru-RU" dirty="0"/>
              <a:t>может быть </a:t>
            </a:r>
            <a:r>
              <a:rPr lang="en-US" dirty="0"/>
              <a:t>Basic </a:t>
            </a:r>
            <a:r>
              <a:rPr lang="en-US" dirty="0" err="1"/>
              <a:t>Auth</a:t>
            </a:r>
            <a:r>
              <a:rPr lang="en-US" dirty="0"/>
              <a:t>, API Key, OAuth2 </a:t>
            </a:r>
            <a:r>
              <a:rPr lang="ru-RU" dirty="0"/>
              <a:t>и другие схемы. Эти схемы определяются в разделе </a:t>
            </a:r>
            <a:r>
              <a:rPr lang="en-US" dirty="0"/>
              <a:t>components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Security </a:t>
            </a:r>
            <a:r>
              <a:rPr lang="ru-RU" b="1" dirty="0" err="1" smtClean="0"/>
              <a:t>Object</a:t>
            </a:r>
            <a:r>
              <a:rPr lang="ru-RU" b="1" dirty="0" smtClean="0"/>
              <a:t>: указывает</a:t>
            </a:r>
            <a:r>
              <a:rPr lang="ru-RU" b="1" dirty="0"/>
              <a:t>, какие схемы безопасности применяются к определённым операциям или к всему </a:t>
            </a:r>
            <a:r>
              <a:rPr lang="en-US" b="1" dirty="0"/>
              <a:t>API. </a:t>
            </a:r>
            <a:endParaRPr lang="ru-RU" b="1" dirty="0" smtClean="0"/>
          </a:p>
          <a:p>
            <a:pPr marL="0" indent="0" fontAlgn="base">
              <a:buNone/>
            </a:pPr>
            <a:r>
              <a:rPr lang="ru-RU" dirty="0" smtClean="0"/>
              <a:t>Это </a:t>
            </a:r>
            <a:r>
              <a:rPr lang="ru-RU" dirty="0"/>
              <a:t>позволяет контролировать доступ к </a:t>
            </a:r>
            <a:r>
              <a:rPr lang="en-US" dirty="0"/>
              <a:t>API </a:t>
            </a:r>
            <a:r>
              <a:rPr lang="ru-RU" dirty="0"/>
              <a:t>и определять, какие механизмы аутентификации необходимы для выполнения операций.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4445"/>
          <a:stretch/>
        </p:blipFill>
        <p:spPr>
          <a:xfrm>
            <a:off x="5672051" y="1800458"/>
            <a:ext cx="6266493" cy="36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</a:t>
            </a:r>
            <a:r>
              <a:rPr lang="en-US" b="1" dirty="0"/>
              <a:t>Swagger </a:t>
            </a:r>
            <a:r>
              <a:rPr lang="ru-RU" b="1" dirty="0"/>
              <a:t>в </a:t>
            </a:r>
            <a:r>
              <a:rPr lang="en-US" b="1" dirty="0" smtClean="0"/>
              <a:t>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 err="1" smtClean="0"/>
              <a:t>Swagger</a:t>
            </a:r>
            <a:r>
              <a:rPr lang="ru-RU" b="1" dirty="0" smtClean="0"/>
              <a:t>-PHP</a:t>
            </a:r>
            <a:r>
              <a:rPr lang="ru-RU" dirty="0"/>
              <a:t> </a:t>
            </a:r>
            <a:r>
              <a:rPr lang="ru-RU" dirty="0" smtClean="0"/>
              <a:t>– это библиотека </a:t>
            </a:r>
            <a:r>
              <a:rPr lang="ru-RU" dirty="0"/>
              <a:t>для интеграции </a:t>
            </a:r>
            <a:r>
              <a:rPr lang="ru-RU" dirty="0" err="1"/>
              <a:t>Swagger</a:t>
            </a:r>
            <a:r>
              <a:rPr lang="ru-RU" dirty="0"/>
              <a:t> с PHP.</a:t>
            </a:r>
          </a:p>
          <a:p>
            <a:pPr fontAlgn="base"/>
            <a:r>
              <a:rPr lang="ru-RU" b="1" dirty="0"/>
              <a:t>Основные возможности</a:t>
            </a:r>
            <a:r>
              <a:rPr lang="ru-RU" dirty="0"/>
              <a:t>:</a:t>
            </a:r>
          </a:p>
          <a:p>
            <a:pPr lvl="1" fontAlgn="base"/>
            <a:r>
              <a:rPr lang="ru-RU" dirty="0" smtClean="0"/>
              <a:t>Аннотации</a:t>
            </a:r>
            <a:r>
              <a:rPr lang="en-US" dirty="0" smtClean="0"/>
              <a:t>/</a:t>
            </a:r>
            <a:r>
              <a:rPr lang="ru-RU" dirty="0" smtClean="0"/>
              <a:t>Атрибуты </a:t>
            </a:r>
            <a:r>
              <a:rPr lang="ru-RU" dirty="0"/>
              <a:t>для описания API прямо в коде.</a:t>
            </a:r>
          </a:p>
          <a:p>
            <a:pPr lvl="1" fontAlgn="base"/>
            <a:r>
              <a:rPr lang="ru-RU" dirty="0"/>
              <a:t>Генерация спецификаций </a:t>
            </a:r>
            <a:r>
              <a:rPr lang="ru-RU" dirty="0" err="1"/>
              <a:t>OpenAPI</a:t>
            </a:r>
            <a:r>
              <a:rPr lang="ru-RU" dirty="0"/>
              <a:t> из PHP-кода.</a:t>
            </a:r>
          </a:p>
          <a:p>
            <a:pPr fontAlgn="base"/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 fontAlgn="base"/>
            <a:r>
              <a:rPr lang="ru-RU" dirty="0" smtClean="0"/>
              <a:t>Автоматическая </a:t>
            </a:r>
            <a:r>
              <a:rPr lang="ru-RU" dirty="0"/>
              <a:t>генерация документации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0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97133" cy="1325563"/>
          </a:xfrm>
        </p:spPr>
        <p:txBody>
          <a:bodyPr/>
          <a:lstStyle/>
          <a:p>
            <a:r>
              <a:rPr lang="ru-RU" b="1" dirty="0"/>
              <a:t>Пример использования </a:t>
            </a:r>
            <a:r>
              <a:rPr lang="en-US" b="1" dirty="0" smtClean="0"/>
              <a:t>Swagger-PHP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66" y="1690688"/>
            <a:ext cx="5359400" cy="50548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32" y="0"/>
            <a:ext cx="3684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 err="1"/>
              <a:t>OpenAPI</a:t>
            </a:r>
            <a:r>
              <a:rPr lang="ru-RU" b="1" dirty="0"/>
              <a:t> </a:t>
            </a:r>
            <a:r>
              <a:rPr lang="ru-RU" b="1" dirty="0" err="1"/>
              <a:t>Specification</a:t>
            </a:r>
            <a:r>
              <a:rPr lang="ru-RU" b="1" dirty="0"/>
              <a:t> (OAS)</a:t>
            </a:r>
            <a:r>
              <a:rPr lang="ru-RU" dirty="0"/>
              <a:t>:</a:t>
            </a:r>
          </a:p>
          <a:p>
            <a:pPr lvl="1" fontAlgn="base"/>
            <a:r>
              <a:rPr lang="ru-RU" b="1" dirty="0"/>
              <a:t>Определение</a:t>
            </a:r>
            <a:r>
              <a:rPr lang="ru-RU" dirty="0"/>
              <a:t>: Стандартный формат для описания </a:t>
            </a:r>
            <a:r>
              <a:rPr lang="ru-RU" dirty="0" err="1"/>
              <a:t>RESTful</a:t>
            </a:r>
            <a:r>
              <a:rPr lang="ru-RU" dirty="0"/>
              <a:t> API.</a:t>
            </a:r>
          </a:p>
          <a:p>
            <a:pPr lvl="1" fontAlgn="base"/>
            <a:r>
              <a:rPr lang="ru-RU" b="1" dirty="0"/>
              <a:t>Цель</a:t>
            </a:r>
            <a:r>
              <a:rPr lang="ru-RU" dirty="0"/>
              <a:t>: Обеспечить возможность для людей и машин понимать возможности сервиса без необходимости доступа к исходному коду.</a:t>
            </a:r>
          </a:p>
          <a:p>
            <a:pPr fontAlgn="base"/>
            <a:r>
              <a:rPr lang="ru-RU" b="1" dirty="0" err="1"/>
              <a:t>Swagger</a:t>
            </a:r>
            <a:r>
              <a:rPr lang="ru-RU" dirty="0"/>
              <a:t>:</a:t>
            </a:r>
          </a:p>
          <a:p>
            <a:pPr lvl="1" fontAlgn="base"/>
            <a:r>
              <a:rPr lang="ru-RU" b="1" dirty="0"/>
              <a:t>Определение</a:t>
            </a:r>
            <a:r>
              <a:rPr lang="ru-RU" dirty="0"/>
              <a:t>: Набор инструментов для работы с </a:t>
            </a:r>
            <a:r>
              <a:rPr lang="ru-RU" dirty="0" err="1"/>
              <a:t>OpenAPI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.</a:t>
            </a:r>
          </a:p>
          <a:p>
            <a:pPr lvl="1" fontAlgn="base"/>
            <a:r>
              <a:rPr lang="ru-RU" b="1" dirty="0"/>
              <a:t>Цель</a:t>
            </a:r>
            <a:r>
              <a:rPr lang="ru-RU" dirty="0"/>
              <a:t>: Упрощение процесса создания, документирования и тестирования API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4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использования </a:t>
            </a:r>
            <a:r>
              <a:rPr lang="en-US" b="1" dirty="0" smtClean="0"/>
              <a:t>Swagger-PHP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33" y="1944159"/>
            <a:ext cx="6138333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/**     </a:t>
            </a:r>
            <a:r>
              <a:rPr lang="en-US" b="1" dirty="0" err="1" smtClean="0"/>
              <a:t>php</a:t>
            </a:r>
            <a:r>
              <a:rPr lang="en-US" b="1" dirty="0" smtClean="0"/>
              <a:t> &lt; 8</a:t>
            </a:r>
          </a:p>
          <a:p>
            <a:pPr marL="0" indent="0" fontAlgn="base">
              <a:buNone/>
            </a:pPr>
            <a:r>
              <a:rPr lang="en-US" b="1" dirty="0" smtClean="0"/>
              <a:t>     *  @OA\</a:t>
            </a:r>
            <a:r>
              <a:rPr lang="en-US" b="1" dirty="0" err="1" smtClean="0"/>
              <a:t>OpenApi</a:t>
            </a:r>
            <a:r>
              <a:rPr lang="en-US" b="1" dirty="0" smtClean="0"/>
              <a:t>(</a:t>
            </a:r>
          </a:p>
          <a:p>
            <a:pPr marL="0" indent="0" fontAlgn="base">
              <a:buNone/>
            </a:pPr>
            <a:r>
              <a:rPr lang="en-US" b="1" dirty="0" smtClean="0"/>
              <a:t>     *     @OA\Info(</a:t>
            </a:r>
          </a:p>
          <a:p>
            <a:pPr marL="0" indent="0" fontAlgn="base">
              <a:buNone/>
            </a:pPr>
            <a:r>
              <a:rPr lang="en-US" b="1" dirty="0" smtClean="0"/>
              <a:t>     *         version="1.0",</a:t>
            </a:r>
          </a:p>
          <a:p>
            <a:pPr marL="0" indent="0" fontAlgn="base">
              <a:buNone/>
            </a:pPr>
            <a:r>
              <a:rPr lang="en-US" b="1" dirty="0" smtClean="0"/>
              <a:t>     *         title=“API Title",</a:t>
            </a:r>
          </a:p>
          <a:p>
            <a:pPr marL="0" indent="0" fontAlgn="base">
              <a:buNone/>
            </a:pPr>
            <a:r>
              <a:rPr lang="en-US" b="1" dirty="0" smtClean="0"/>
              <a:t>     *         description=“API Description",</a:t>
            </a:r>
          </a:p>
          <a:p>
            <a:pPr marL="0" indent="0" fontAlgn="base">
              <a:buNone/>
            </a:pPr>
            <a:r>
              <a:rPr lang="en-US" b="1" dirty="0" smtClean="0"/>
              <a:t>     *     )</a:t>
            </a:r>
          </a:p>
          <a:p>
            <a:pPr marL="0" indent="0" fontAlgn="base">
              <a:buNone/>
            </a:pPr>
            <a:r>
              <a:rPr lang="en-US" b="1" dirty="0" smtClean="0"/>
              <a:t>     * )</a:t>
            </a:r>
          </a:p>
          <a:p>
            <a:pPr marL="0" indent="0" fontAlgn="base">
              <a:buNone/>
            </a:pPr>
            <a:r>
              <a:rPr lang="en-US" b="1" dirty="0" smtClean="0"/>
              <a:t>     */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02707" y="1944159"/>
            <a:ext cx="553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php</a:t>
            </a:r>
            <a:r>
              <a:rPr lang="en-US" sz="2800" b="1" dirty="0" smtClean="0"/>
              <a:t> &gt;= 8</a:t>
            </a:r>
            <a:br>
              <a:rPr lang="en-US" sz="2800" b="1" dirty="0" smtClean="0"/>
            </a:br>
            <a:r>
              <a:rPr lang="ru-RU" sz="2800" b="1" dirty="0" smtClean="0"/>
              <a:t>#[OA\</a:t>
            </a:r>
            <a:r>
              <a:rPr lang="ru-RU" sz="2800" b="1" dirty="0" err="1" smtClean="0"/>
              <a:t>OpenApi</a:t>
            </a:r>
            <a:r>
              <a:rPr lang="ru-RU" sz="2800" b="1" dirty="0" smtClean="0"/>
              <a:t>(</a:t>
            </a:r>
          </a:p>
          <a:p>
            <a:r>
              <a:rPr lang="ru-RU" sz="2800" b="1" dirty="0" smtClean="0"/>
              <a:t>    </a:t>
            </a:r>
            <a:r>
              <a:rPr lang="ru-RU" sz="2800" b="1" dirty="0" err="1" smtClean="0"/>
              <a:t>openapi</a:t>
            </a:r>
            <a:r>
              <a:rPr lang="ru-RU" sz="2800" b="1" dirty="0" smtClean="0"/>
              <a:t>: "3.0.0",</a:t>
            </a:r>
          </a:p>
          <a:p>
            <a:r>
              <a:rPr lang="ru-RU" sz="2800" b="1" dirty="0" smtClean="0"/>
              <a:t>    </a:t>
            </a:r>
            <a:r>
              <a:rPr lang="ru-RU" sz="2800" b="1" dirty="0" err="1" smtClean="0"/>
              <a:t>info</a:t>
            </a:r>
            <a:r>
              <a:rPr lang="ru-RU" sz="2800" b="1" dirty="0" smtClean="0"/>
              <a:t>: </a:t>
            </a:r>
            <a:r>
              <a:rPr lang="ru-RU" sz="2800" b="1" dirty="0" err="1" smtClean="0"/>
              <a:t>new</a:t>
            </a:r>
            <a:r>
              <a:rPr lang="ru-RU" sz="2800" b="1" dirty="0" smtClean="0"/>
              <a:t> OA\</a:t>
            </a:r>
            <a:r>
              <a:rPr lang="ru-RU" sz="2800" b="1" dirty="0" err="1" smtClean="0"/>
              <a:t>Info</a:t>
            </a:r>
            <a:r>
              <a:rPr lang="ru-RU" sz="2800" b="1" dirty="0" smtClean="0"/>
              <a:t>(</a:t>
            </a:r>
          </a:p>
          <a:p>
            <a:r>
              <a:rPr lang="ru-RU" sz="2800" b="1" dirty="0" smtClean="0"/>
              <a:t>        </a:t>
            </a:r>
            <a:r>
              <a:rPr lang="ru-RU" sz="2800" b="1" dirty="0" err="1" smtClean="0"/>
              <a:t>version</a:t>
            </a:r>
            <a:r>
              <a:rPr lang="ru-RU" sz="2800" b="1" dirty="0" smtClean="0"/>
              <a:t>: "1.0",</a:t>
            </a:r>
          </a:p>
          <a:p>
            <a:r>
              <a:rPr lang="ru-RU" sz="2800" b="1" dirty="0" smtClean="0"/>
              <a:t>        </a:t>
            </a:r>
            <a:r>
              <a:rPr lang="ru-RU" sz="2800" b="1" dirty="0" err="1" smtClean="0"/>
              <a:t>description</a:t>
            </a:r>
            <a:r>
              <a:rPr lang="ru-RU" sz="2800" b="1" dirty="0" smtClean="0"/>
              <a:t>: "</a:t>
            </a:r>
            <a:r>
              <a:rPr lang="ru-RU" sz="2800" b="1" dirty="0" err="1" smtClean="0"/>
              <a:t>Example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info</a:t>
            </a:r>
            <a:r>
              <a:rPr lang="ru-RU" sz="2800" b="1" dirty="0" smtClean="0"/>
              <a:t>",</a:t>
            </a:r>
          </a:p>
          <a:p>
            <a:r>
              <a:rPr lang="ru-RU" sz="2800" b="1" dirty="0" smtClean="0"/>
              <a:t>        </a:t>
            </a:r>
            <a:r>
              <a:rPr lang="ru-RU" sz="2800" b="1" dirty="0" err="1" smtClean="0"/>
              <a:t>title</a:t>
            </a:r>
            <a:r>
              <a:rPr lang="ru-RU" sz="2800" b="1" dirty="0" smtClean="0"/>
              <a:t>: "</a:t>
            </a:r>
            <a:r>
              <a:rPr lang="ru-RU" sz="2800" b="1" dirty="0" err="1" smtClean="0"/>
              <a:t>Example</a:t>
            </a:r>
            <a:r>
              <a:rPr lang="ru-RU" sz="2800" b="1" dirty="0" smtClean="0"/>
              <a:t> API",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</a:t>
            </a:r>
            <a:r>
              <a:rPr lang="ru-RU" sz="2800" b="1" dirty="0" smtClean="0"/>
              <a:t>),</a:t>
            </a:r>
          </a:p>
          <a:p>
            <a:r>
              <a:rPr lang="ru-RU" sz="2800" b="1" dirty="0" smtClean="0"/>
              <a:t>)]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02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</a:t>
            </a:r>
            <a:r>
              <a:rPr lang="en-US" b="1" dirty="0"/>
              <a:t>Swagger-PHP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03" y="1524434"/>
            <a:ext cx="5168717" cy="5179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44" y="1524434"/>
            <a:ext cx="4277600" cy="3163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44" y="4687522"/>
            <a:ext cx="40582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</a:t>
            </a:r>
            <a:r>
              <a:rPr lang="en-US" b="1" dirty="0"/>
              <a:t>Swagger-PHP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53" y="1524434"/>
            <a:ext cx="4762347" cy="50225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434"/>
            <a:ext cx="5450204" cy="50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использования </a:t>
            </a:r>
            <a:r>
              <a:rPr lang="en-US" b="1" dirty="0"/>
              <a:t>Swagger-PHP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97" y="1690688"/>
            <a:ext cx="6449325" cy="46202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2" y="1690688"/>
            <a:ext cx="5143225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23290"/>
          <a:stretch/>
        </p:blipFill>
        <p:spPr>
          <a:xfrm>
            <a:off x="5807578" y="940711"/>
            <a:ext cx="6162540" cy="5744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6" y="940711"/>
            <a:ext cx="5496692" cy="5744377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833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Интеграция </a:t>
            </a:r>
            <a:r>
              <a:rPr lang="en-US" b="1" dirty="0"/>
              <a:t>Swagger-PHP </a:t>
            </a:r>
            <a:r>
              <a:rPr lang="ru-RU" b="1" dirty="0"/>
              <a:t>с </a:t>
            </a:r>
            <a:r>
              <a:rPr lang="ru-RU" b="1" dirty="0" err="1" smtClean="0"/>
              <a:t>Битриксом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031" y="1690687"/>
            <a:ext cx="60323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Шаги:</a:t>
            </a:r>
          </a:p>
          <a:p>
            <a:r>
              <a:rPr lang="ru-RU" dirty="0" smtClean="0"/>
              <a:t>Установка через </a:t>
            </a:r>
            <a:r>
              <a:rPr lang="en-US" dirty="0" smtClean="0"/>
              <a:t>Composer:</a:t>
            </a:r>
          </a:p>
          <a:p>
            <a:pPr lvl="1"/>
            <a:r>
              <a:rPr lang="ru-RU" dirty="0" smtClean="0"/>
              <a:t>Команда: </a:t>
            </a:r>
            <a:r>
              <a:rPr lang="en-US" dirty="0" smtClean="0"/>
              <a:t>composer require </a:t>
            </a:r>
            <a:r>
              <a:rPr lang="en-US" dirty="0" err="1" smtClean="0"/>
              <a:t>zircote</a:t>
            </a:r>
            <a:r>
              <a:rPr lang="en-US" dirty="0" smtClean="0"/>
              <a:t>/swagger-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ru-RU" dirty="0" smtClean="0"/>
              <a:t>Добавление </a:t>
            </a:r>
            <a:r>
              <a:rPr lang="en-US" dirty="0" err="1" smtClean="0"/>
              <a:t>autoload</a:t>
            </a:r>
            <a:r>
              <a:rPr lang="ru-RU" dirty="0" smtClean="0"/>
              <a:t>:</a:t>
            </a:r>
            <a:endParaRPr lang="en-US" dirty="0"/>
          </a:p>
          <a:p>
            <a:pPr lvl="1"/>
            <a:r>
              <a:rPr lang="ru-RU" dirty="0" smtClean="0"/>
              <a:t>Добавление пути до</a:t>
            </a:r>
            <a:r>
              <a:rPr lang="en-US" dirty="0" smtClean="0"/>
              <a:t> </a:t>
            </a:r>
            <a:r>
              <a:rPr lang="en-US" dirty="0" err="1" smtClean="0"/>
              <a:t>autoload.php</a:t>
            </a:r>
            <a:endParaRPr lang="en-US" dirty="0" smtClean="0"/>
          </a:p>
          <a:p>
            <a:pPr lvl="1"/>
            <a:r>
              <a:rPr lang="ru-RU" dirty="0" smtClean="0"/>
              <a:t>Использование в </a:t>
            </a:r>
            <a:r>
              <a:rPr lang="en-US" dirty="0" err="1" smtClean="0"/>
              <a:t>php_interface</a:t>
            </a:r>
            <a:r>
              <a:rPr lang="en-US" dirty="0" smtClean="0"/>
              <a:t>/</a:t>
            </a:r>
            <a:r>
              <a:rPr lang="en-US" dirty="0" err="1" smtClean="0"/>
              <a:t>init.php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35" y="1690687"/>
            <a:ext cx="4836165" cy="34771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96" y="4832954"/>
            <a:ext cx="8733639" cy="17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Интеграция </a:t>
            </a:r>
            <a:r>
              <a:rPr lang="en-US" b="1" dirty="0"/>
              <a:t>Swagger-PHP </a:t>
            </a:r>
            <a:r>
              <a:rPr lang="ru-RU" b="1" dirty="0"/>
              <a:t>с </a:t>
            </a:r>
            <a:r>
              <a:rPr lang="ru-RU" b="1" dirty="0" err="1"/>
              <a:t>Битриксом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692" y="1690688"/>
            <a:ext cx="5344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Шаги:</a:t>
            </a:r>
          </a:p>
          <a:p>
            <a:r>
              <a:rPr lang="ru-RU" dirty="0" smtClean="0"/>
              <a:t>Добавление </a:t>
            </a:r>
            <a:r>
              <a:rPr lang="en-US" dirty="0" smtClean="0"/>
              <a:t>swagger-</a:t>
            </a:r>
            <a:r>
              <a:rPr lang="en-US" dirty="0" err="1" smtClean="0"/>
              <a:t>ui</a:t>
            </a:r>
            <a:r>
              <a:rPr lang="ru-RU" dirty="0" smtClean="0"/>
              <a:t> в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pPr lvl="1"/>
            <a:r>
              <a:rPr lang="ru-RU" dirty="0" smtClean="0"/>
              <a:t>Внести новый порт</a:t>
            </a:r>
          </a:p>
          <a:p>
            <a:pPr lvl="1"/>
            <a:r>
              <a:rPr lang="ru-RU" dirty="0" smtClean="0"/>
              <a:t>Внести путь до места генерации файла с документацией</a:t>
            </a:r>
          </a:p>
          <a:p>
            <a:pPr lvl="1"/>
            <a:r>
              <a:rPr lang="ru-RU" dirty="0" smtClean="0"/>
              <a:t>Указать параметр </a:t>
            </a:r>
            <a:r>
              <a:rPr lang="en-US" b="1" dirty="0" smtClean="0"/>
              <a:t>SWAGGER_JSON</a:t>
            </a:r>
            <a:r>
              <a:rPr lang="ru-RU" dirty="0" smtClean="0"/>
              <a:t> с файлом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2403537"/>
            <a:ext cx="5951671" cy="29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Интеграция </a:t>
            </a:r>
            <a:r>
              <a:rPr lang="en-US" b="1" dirty="0"/>
              <a:t>Swagger-PHP </a:t>
            </a:r>
            <a:r>
              <a:rPr lang="ru-RU" b="1" dirty="0"/>
              <a:t>с </a:t>
            </a:r>
            <a:r>
              <a:rPr lang="ru-RU" b="1" dirty="0" err="1"/>
              <a:t>Битриксом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692" y="1690688"/>
            <a:ext cx="5411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Шаги:</a:t>
            </a:r>
          </a:p>
          <a:p>
            <a:r>
              <a:rPr lang="ru-RU" dirty="0" smtClean="0"/>
              <a:t>Добавление всех аннотаций/атрибутов в код:</a:t>
            </a:r>
          </a:p>
          <a:p>
            <a:pPr lvl="1"/>
            <a:r>
              <a:rPr lang="ru-RU" dirty="0" smtClean="0"/>
              <a:t>Использование аннотаций для описания маршрутов и ответов.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90" y="1690688"/>
            <a:ext cx="629690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Интеграция </a:t>
            </a:r>
            <a:r>
              <a:rPr lang="en-US" b="1" dirty="0"/>
              <a:t>Swagger-PHP </a:t>
            </a:r>
            <a:r>
              <a:rPr lang="ru-RU" b="1" dirty="0"/>
              <a:t>с </a:t>
            </a:r>
            <a:r>
              <a:rPr lang="ru-RU" b="1" dirty="0" err="1"/>
              <a:t>Битриксом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164" y="1678411"/>
            <a:ext cx="11089197" cy="187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Шаги:</a:t>
            </a:r>
          </a:p>
          <a:p>
            <a:r>
              <a:rPr lang="ru-RU" dirty="0"/>
              <a:t>Генерация спецификаций:</a:t>
            </a:r>
          </a:p>
          <a:p>
            <a:pPr lvl="1"/>
            <a:r>
              <a:rPr lang="ru-RU" dirty="0"/>
              <a:t>Команда: ./</a:t>
            </a:r>
            <a:r>
              <a:rPr lang="en-US" dirty="0"/>
              <a:t>vendor/bin/</a:t>
            </a:r>
            <a:r>
              <a:rPr lang="en-US" dirty="0" err="1"/>
              <a:t>openapi</a:t>
            </a:r>
            <a:r>
              <a:rPr lang="en-US" dirty="0"/>
              <a:t> /path/to/project –output</a:t>
            </a:r>
            <a:r>
              <a:rPr lang="ru-RU" dirty="0"/>
              <a:t> </a:t>
            </a:r>
            <a:r>
              <a:rPr lang="en-US" dirty="0" err="1" smtClean="0"/>
              <a:t>openapi.yaml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в контейнере доке</a:t>
            </a:r>
            <a:r>
              <a:rPr lang="ru-RU" dirty="0"/>
              <a:t>р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0" y="4115210"/>
            <a:ext cx="11078500" cy="10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Интеграция </a:t>
            </a:r>
            <a:r>
              <a:rPr lang="en-US" b="1" dirty="0"/>
              <a:t>Swagger-PHP </a:t>
            </a:r>
            <a:r>
              <a:rPr lang="ru-RU" b="1" dirty="0"/>
              <a:t>с </a:t>
            </a:r>
            <a:r>
              <a:rPr lang="ru-RU" b="1" dirty="0" err="1"/>
              <a:t>Битриксом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165" y="1678411"/>
            <a:ext cx="4427726" cy="447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Шаги:</a:t>
            </a:r>
          </a:p>
          <a:p>
            <a:r>
              <a:rPr lang="ru-RU" dirty="0"/>
              <a:t>Генерация спецификаций:</a:t>
            </a:r>
          </a:p>
          <a:p>
            <a:pPr lvl="1"/>
            <a:r>
              <a:rPr lang="ru-RU" dirty="0"/>
              <a:t>Создать файл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ru-RU" dirty="0"/>
              <a:t>с генерацией файла и перейти в него в </a:t>
            </a:r>
            <a:r>
              <a:rPr lang="ru-RU" dirty="0" smtClean="0"/>
              <a:t>браузере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 smtClean="0"/>
              <a:t>Результат можно просмотреть в </a:t>
            </a:r>
            <a:r>
              <a:rPr lang="en-US" sz="2400" dirty="0" smtClean="0"/>
              <a:t>localhost:8001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891" y="1678411"/>
            <a:ext cx="7189978" cy="39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 err="1"/>
              <a:t>OpenAPI</a:t>
            </a:r>
            <a:r>
              <a:rPr lang="en-US" b="1" dirty="0"/>
              <a:t> Specification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 err="1" smtClean="0"/>
              <a:t>OpenAPI</a:t>
            </a:r>
            <a:r>
              <a:rPr lang="en-US" b="1" dirty="0" smtClean="0"/>
              <a:t> </a:t>
            </a:r>
            <a:r>
              <a:rPr lang="ru-RU" dirty="0" smtClean="0"/>
              <a:t>– это формат </a:t>
            </a:r>
            <a:r>
              <a:rPr lang="ru-RU" dirty="0"/>
              <a:t>для описания API, который позволяет машинам и людям понимать возможности сервиса без доступа к исходному коду.</a:t>
            </a:r>
          </a:p>
          <a:p>
            <a:pPr fontAlgn="base"/>
            <a:r>
              <a:rPr lang="ru-RU" b="1" dirty="0"/>
              <a:t>Формат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JSON или YAML.</a:t>
            </a:r>
          </a:p>
          <a:p>
            <a:pPr fontAlgn="base"/>
            <a:r>
              <a:rPr lang="ru-RU" b="1" dirty="0"/>
              <a:t>Цели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Упрощение разработки, тестирования и документации API.</a:t>
            </a:r>
          </a:p>
          <a:p>
            <a:pPr lvl="1" fontAlgn="base"/>
            <a:r>
              <a:rPr lang="ru-RU" dirty="0"/>
              <a:t>Обеспечение стандартизации описания API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Нюансы </a:t>
            </a:r>
            <a:r>
              <a:rPr lang="ru-RU" b="1" dirty="0"/>
              <a:t>с </a:t>
            </a:r>
            <a:r>
              <a:rPr lang="ru-RU" b="1" dirty="0" err="1"/>
              <a:t>Битриксом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815" y="1825625"/>
            <a:ext cx="11621568" cy="1242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файле, где используется </a:t>
            </a:r>
            <a:r>
              <a:rPr lang="en-US" dirty="0" err="1" smtClean="0"/>
              <a:t>Bitrix</a:t>
            </a:r>
            <a:r>
              <a:rPr lang="en-US" dirty="0" smtClean="0"/>
              <a:t> Controller </a:t>
            </a:r>
            <a:r>
              <a:rPr lang="ru-RU" dirty="0" smtClean="0"/>
              <a:t>поставить прямой путь до классов ядра, иначе </a:t>
            </a:r>
            <a:r>
              <a:rPr lang="en-US" dirty="0" smtClean="0"/>
              <a:t>Swagger </a:t>
            </a:r>
            <a:r>
              <a:rPr lang="ru-RU" dirty="0" smtClean="0"/>
              <a:t>не увидит их и не сможет собирать документацию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78" y="3067941"/>
            <a:ext cx="6653642" cy="34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Нюансы </a:t>
            </a:r>
            <a:r>
              <a:rPr lang="ru-RU" b="1" dirty="0"/>
              <a:t>с </a:t>
            </a:r>
            <a:r>
              <a:rPr lang="ru-RU" b="1" dirty="0" smtClean="0"/>
              <a:t>локальным сервером</a:t>
            </a:r>
            <a:r>
              <a:rPr lang="en-US" b="1" dirty="0" smtClean="0"/>
              <a:t> Docker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815" y="1825625"/>
            <a:ext cx="3765109" cy="353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исправить ошибку </a:t>
            </a:r>
            <a:r>
              <a:rPr lang="en-US" dirty="0" smtClean="0"/>
              <a:t>CORS</a:t>
            </a:r>
            <a:r>
              <a:rPr lang="ru-RU" dirty="0" smtClean="0"/>
              <a:t>, нужно указать настройку в контроллере </a:t>
            </a:r>
            <a:r>
              <a:rPr lang="en-US" dirty="0" err="1" smtClean="0"/>
              <a:t>Api</a:t>
            </a:r>
            <a:r>
              <a:rPr lang="ru-RU" dirty="0" smtClean="0"/>
              <a:t> и </a:t>
            </a:r>
            <a:r>
              <a:rPr lang="en-US" dirty="0" err="1" smtClean="0"/>
              <a:t>nginx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11" y="2529005"/>
            <a:ext cx="7579972" cy="4092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61" y="1690688"/>
            <a:ext cx="767822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</a:t>
            </a:r>
            <a:r>
              <a:rPr lang="en-US" b="1" dirty="0" err="1"/>
              <a:t>OpenAPI</a:t>
            </a:r>
            <a:r>
              <a:rPr lang="en-US" b="1" dirty="0"/>
              <a:t> </a:t>
            </a:r>
            <a:r>
              <a:rPr lang="en-US" b="1" dirty="0" smtClean="0"/>
              <a:t>Specification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400" b="1" dirty="0"/>
              <a:t>Автоматическая генерация </a:t>
            </a:r>
            <a:r>
              <a:rPr lang="ru-RU" sz="2400" b="1" dirty="0" smtClean="0"/>
              <a:t>документации</a:t>
            </a:r>
            <a:r>
              <a:rPr lang="ru-RU" sz="2400" dirty="0" smtClean="0"/>
              <a:t>: Генерация </a:t>
            </a:r>
            <a:r>
              <a:rPr lang="ru-RU" sz="2400" dirty="0"/>
              <a:t>подробной документации на основе спецификаций.</a:t>
            </a:r>
          </a:p>
          <a:p>
            <a:pPr fontAlgn="base"/>
            <a:r>
              <a:rPr lang="ru-RU" sz="2400" b="1" dirty="0"/>
              <a:t>Интерактивное тестирование </a:t>
            </a:r>
            <a:r>
              <a:rPr lang="ru-RU" sz="2400" b="1" dirty="0" smtClean="0"/>
              <a:t>API</a:t>
            </a:r>
            <a:r>
              <a:rPr lang="ru-RU" sz="2400" dirty="0" smtClean="0"/>
              <a:t>: Возможность </a:t>
            </a:r>
            <a:r>
              <a:rPr lang="ru-RU" sz="2400" dirty="0"/>
              <a:t>тестирования API через интерактивные интерфейсы.</a:t>
            </a:r>
          </a:p>
          <a:p>
            <a:pPr fontAlgn="base"/>
            <a:r>
              <a:rPr lang="ru-RU" sz="2400" b="1" dirty="0"/>
              <a:t>Генерация кода клиента и </a:t>
            </a:r>
            <a:r>
              <a:rPr lang="ru-RU" sz="2400" b="1" dirty="0" smtClean="0"/>
              <a:t>сервера</a:t>
            </a:r>
            <a:r>
              <a:rPr lang="ru-RU" sz="2400" dirty="0" smtClean="0"/>
              <a:t>: Автоматическая </a:t>
            </a:r>
            <a:r>
              <a:rPr lang="ru-RU" sz="2400" dirty="0"/>
              <a:t>генерация кода для различных языков программирования.</a:t>
            </a:r>
          </a:p>
          <a:p>
            <a:pPr fontAlgn="base"/>
            <a:r>
              <a:rPr lang="ru-RU" sz="2400" b="1" dirty="0"/>
              <a:t>Улучшение коммуникации между </a:t>
            </a:r>
            <a:r>
              <a:rPr lang="ru-RU" sz="2400" b="1" dirty="0" smtClean="0"/>
              <a:t>командами</a:t>
            </a:r>
            <a:r>
              <a:rPr lang="ru-RU" sz="2400" dirty="0" smtClean="0"/>
              <a:t>: Обеспечение </a:t>
            </a:r>
            <a:r>
              <a:rPr lang="ru-RU" sz="2400" dirty="0"/>
              <a:t>единого источника правды для всех участников разработки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5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Swagger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 err="1" smtClean="0"/>
              <a:t>Swagger</a:t>
            </a:r>
            <a:r>
              <a:rPr lang="ru-RU" dirty="0"/>
              <a:t> </a:t>
            </a:r>
            <a:r>
              <a:rPr lang="ru-RU" dirty="0" smtClean="0"/>
              <a:t>- Набор </a:t>
            </a:r>
            <a:r>
              <a:rPr lang="ru-RU" dirty="0"/>
              <a:t>инструментов для работы с </a:t>
            </a:r>
            <a:r>
              <a:rPr lang="ru-RU" dirty="0" err="1"/>
              <a:t>OpenAPI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.</a:t>
            </a:r>
          </a:p>
          <a:p>
            <a:pPr marL="0" indent="0" fontAlgn="base">
              <a:buNone/>
            </a:pPr>
            <a:r>
              <a:rPr lang="ru-RU" b="1" dirty="0"/>
              <a:t>Основные компоненты</a:t>
            </a:r>
            <a:r>
              <a:rPr lang="ru-RU" dirty="0"/>
              <a:t>:</a:t>
            </a:r>
          </a:p>
          <a:p>
            <a:pPr fontAlgn="base"/>
            <a:r>
              <a:rPr lang="ru-RU" b="1" dirty="0" err="1"/>
              <a:t>Swagger</a:t>
            </a:r>
            <a:r>
              <a:rPr lang="ru-RU" b="1" dirty="0"/>
              <a:t> </a:t>
            </a:r>
            <a:r>
              <a:rPr lang="ru-RU" b="1" dirty="0" err="1"/>
              <a:t>Editor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Редактор для создания и редактирования спецификаций.</a:t>
            </a:r>
          </a:p>
          <a:p>
            <a:pPr fontAlgn="base"/>
            <a:r>
              <a:rPr lang="ru-RU" b="1" dirty="0" err="1"/>
              <a:t>Swagger</a:t>
            </a:r>
            <a:r>
              <a:rPr lang="ru-RU" b="1" dirty="0"/>
              <a:t> UI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Интерактивная документация для API.</a:t>
            </a:r>
          </a:p>
          <a:p>
            <a:pPr fontAlgn="base"/>
            <a:r>
              <a:rPr lang="ru-RU" b="1" dirty="0" err="1"/>
              <a:t>Swagger</a:t>
            </a:r>
            <a:r>
              <a:rPr lang="ru-RU" b="1" dirty="0"/>
              <a:t> </a:t>
            </a:r>
            <a:r>
              <a:rPr lang="ru-RU" b="1" dirty="0" err="1"/>
              <a:t>Codegen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Инструмент для генерации кода клиента и сервера.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Swagger </a:t>
            </a:r>
            <a:r>
              <a:rPr lang="en-US" b="1" dirty="0" smtClean="0"/>
              <a:t>Editor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Редактор позволяет </a:t>
            </a:r>
            <a:r>
              <a:rPr lang="ru-RU" dirty="0"/>
              <a:t>просматривать написанные правила, изменять и дополнять их.</a:t>
            </a:r>
            <a:endParaRPr lang="ru-RU" b="1" dirty="0" smtClean="0"/>
          </a:p>
          <a:p>
            <a:pPr fontAlgn="base"/>
            <a:r>
              <a:rPr lang="ru-RU" b="1" dirty="0" smtClean="0"/>
              <a:t>Функции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Создание и редактирование </a:t>
            </a:r>
            <a:r>
              <a:rPr lang="ru-RU" dirty="0" err="1"/>
              <a:t>OpenAPI</a:t>
            </a:r>
            <a:r>
              <a:rPr lang="ru-RU" dirty="0"/>
              <a:t> спецификаций.</a:t>
            </a:r>
          </a:p>
          <a:p>
            <a:pPr lvl="1" fontAlgn="base"/>
            <a:r>
              <a:rPr lang="ru-RU" dirty="0" err="1"/>
              <a:t>Валидация</a:t>
            </a:r>
            <a:r>
              <a:rPr lang="ru-RU" dirty="0"/>
              <a:t> спецификаций.</a:t>
            </a:r>
          </a:p>
          <a:p>
            <a:pPr lvl="1" fontAlgn="base"/>
            <a:r>
              <a:rPr lang="ru-RU" dirty="0"/>
              <a:t>Поддержка форматов JSON и YAML.</a:t>
            </a:r>
          </a:p>
          <a:p>
            <a:pPr fontAlgn="base"/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Удобный интерфейс.</a:t>
            </a:r>
          </a:p>
          <a:p>
            <a:pPr lvl="1" fontAlgn="base"/>
            <a:r>
              <a:rPr lang="ru-RU" dirty="0"/>
              <a:t>Подсветка синтаксиса.</a:t>
            </a:r>
          </a:p>
          <a:p>
            <a:pPr lvl="1" fontAlgn="base"/>
            <a:r>
              <a:rPr lang="ru-RU" dirty="0"/>
              <a:t>Мгновенная проверка ошибок</a:t>
            </a:r>
            <a:r>
              <a:rPr lang="ru-RU" dirty="0" smtClean="0"/>
              <a:t>.</a:t>
            </a:r>
          </a:p>
          <a:p>
            <a:pPr lvl="1" fontAlgn="base"/>
            <a:r>
              <a:rPr lang="ru-RU" dirty="0" smtClean="0"/>
              <a:t>Поддержка </a:t>
            </a:r>
            <a:r>
              <a:rPr lang="ru-RU" dirty="0" err="1" smtClean="0"/>
              <a:t>автодополнения</a:t>
            </a:r>
            <a:r>
              <a:rPr lang="ru-RU" dirty="0" smtClean="0"/>
              <a:t> и подсказок.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7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23"/>
          <a:stretch/>
        </p:blipFill>
        <p:spPr>
          <a:xfrm>
            <a:off x="478123" y="365125"/>
            <a:ext cx="11235754" cy="6284546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9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Swagger </a:t>
            </a:r>
            <a:r>
              <a:rPr lang="en-US" b="1" dirty="0" smtClean="0"/>
              <a:t>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Компонент визуализирует </a:t>
            </a:r>
            <a:r>
              <a:rPr lang="ru-RU" dirty="0"/>
              <a:t>документацию, </a:t>
            </a:r>
            <a:r>
              <a:rPr lang="ru-RU" dirty="0" smtClean="0"/>
              <a:t>делает её интерактивной, представляет </a:t>
            </a:r>
            <a:r>
              <a:rPr lang="ru-RU" dirty="0"/>
              <a:t>ее в более простом для понимания </a:t>
            </a:r>
            <a:r>
              <a:rPr lang="ru-RU" dirty="0" smtClean="0"/>
              <a:t>виде.</a:t>
            </a:r>
            <a:endParaRPr lang="ru-RU" b="1" dirty="0" smtClean="0"/>
          </a:p>
          <a:p>
            <a:pPr fontAlgn="base"/>
            <a:r>
              <a:rPr lang="ru-RU" b="1" dirty="0" smtClean="0"/>
              <a:t>Функции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Генерация интерактивной документации.</a:t>
            </a:r>
          </a:p>
          <a:p>
            <a:pPr lvl="1" fontAlgn="base"/>
            <a:r>
              <a:rPr lang="ru-RU" dirty="0"/>
              <a:t>Возможность тестирования API прямо из браузера.</a:t>
            </a:r>
          </a:p>
          <a:p>
            <a:pPr fontAlgn="base"/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Улучшение пользовательского опыта.</a:t>
            </a:r>
          </a:p>
          <a:p>
            <a:pPr lvl="1" fontAlgn="base"/>
            <a:r>
              <a:rPr lang="ru-RU" dirty="0"/>
              <a:t>Упрощение тестирования и отладки API.</a:t>
            </a:r>
          </a:p>
          <a:p>
            <a:pPr fontAlgn="base"/>
            <a:r>
              <a:rPr lang="ru-RU" b="1" dirty="0"/>
              <a:t>Пример использования</a:t>
            </a:r>
            <a:r>
              <a:rPr lang="ru-RU" dirty="0"/>
              <a:t>:</a:t>
            </a:r>
          </a:p>
          <a:p>
            <a:pPr lvl="1" fontAlgn="base"/>
            <a:r>
              <a:rPr lang="ru-RU" dirty="0"/>
              <a:t>Отображение документации в виде веб-страницы.</a:t>
            </a:r>
          </a:p>
          <a:p>
            <a:pPr lvl="1" fontAlgn="base"/>
            <a:r>
              <a:rPr lang="ru-RU" dirty="0"/>
              <a:t>Возможность отправки запросов к API и просмотра ответов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7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9331" r="10923"/>
          <a:stretch/>
        </p:blipFill>
        <p:spPr>
          <a:xfrm>
            <a:off x="838198" y="226053"/>
            <a:ext cx="10515602" cy="6320658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1067</Words>
  <Application>Microsoft Office PowerPoint</Application>
  <PresentationFormat>Широкоэкранный</PresentationFormat>
  <Paragraphs>155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SASS/SCSS</vt:lpstr>
      <vt:lpstr>Введение</vt:lpstr>
      <vt:lpstr>Что такое OpenAPI Specification?</vt:lpstr>
      <vt:lpstr>Преимущества OpenAPI Specification</vt:lpstr>
      <vt:lpstr>Что такое Swagger?</vt:lpstr>
      <vt:lpstr>Swagger Editor</vt:lpstr>
      <vt:lpstr>Презентация PowerPoint</vt:lpstr>
      <vt:lpstr>Swagger UI</vt:lpstr>
      <vt:lpstr>Презентация PowerPoint</vt:lpstr>
      <vt:lpstr>Swagger Codegen</vt:lpstr>
      <vt:lpstr>Основная структура в OAS</vt:lpstr>
      <vt:lpstr>Основная структура в OAS</vt:lpstr>
      <vt:lpstr>Основная структура в OAS</vt:lpstr>
      <vt:lpstr>Основная структура в OAS</vt:lpstr>
      <vt:lpstr>Основная структура в OAS</vt:lpstr>
      <vt:lpstr>Основная структура в OAS</vt:lpstr>
      <vt:lpstr>Основная структура в OAS</vt:lpstr>
      <vt:lpstr>Использование Swagger в PHP</vt:lpstr>
      <vt:lpstr>Пример использования Swagger-PHP</vt:lpstr>
      <vt:lpstr>Пример использования Swagger-PHP</vt:lpstr>
      <vt:lpstr>Пример использования Swagger-PHP</vt:lpstr>
      <vt:lpstr>Пример использования Swagger-PHP</vt:lpstr>
      <vt:lpstr>Пример использования Swagger-PHP</vt:lpstr>
      <vt:lpstr>Презентация PowerPoint</vt:lpstr>
      <vt:lpstr>Интеграция Swagger-PHP с Битриксом</vt:lpstr>
      <vt:lpstr>Интеграция Swagger-PHP с Битриксом</vt:lpstr>
      <vt:lpstr>Интеграция Swagger-PHP с Битриксом</vt:lpstr>
      <vt:lpstr>Интеграция Swagger-PHP с Битриксом</vt:lpstr>
      <vt:lpstr>Интеграция Swagger-PHP с Битриксом</vt:lpstr>
      <vt:lpstr>Нюансы с Битриксом</vt:lpstr>
      <vt:lpstr>Нюансы с локальным сервером Docker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Talant Ryskulov</cp:lastModifiedBy>
  <cp:revision>35</cp:revision>
  <dcterms:created xsi:type="dcterms:W3CDTF">2024-07-15T19:46:59Z</dcterms:created>
  <dcterms:modified xsi:type="dcterms:W3CDTF">2024-12-05T18:46:55Z</dcterms:modified>
</cp:coreProperties>
</file>