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notesMasterIdLst>
    <p:notesMasterId r:id="rId13"/>
  </p:notes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</p:sldIdLst>
  <p:sldSz cx="14630400" cy="8229600"/>
  <p:notesSz cx="8229600" cy="14630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notesMaster" Target="notesMasters/notesMaster1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slide" Target="slides/slide10.xml"/><Relationship Id="rId2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de-DE" sz="4400" strike="noStrike" u="none">
                <a:solidFill>
                  <a:schemeClr val="dk1"/>
                </a:solidFill>
                <a:uFillTx/>
                <a:latin typeface="Calibri Light"/>
              </a:rPr>
              <a:t>Folie mittels Klicken verschieben</a:t>
            </a:r>
            <a:endParaRPr b="0" lang="de-DE" sz="4400" strike="noStrike" u="none">
              <a:solidFill>
                <a:schemeClr val="dk1"/>
              </a:solidFill>
              <a:uFillTx/>
              <a:latin typeface="Calibri Ligh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de-DE" sz="2000" strike="noStrike" u="none">
                <a:solidFill>
                  <a:srgbClr val="000000"/>
                </a:solidFill>
                <a:uFillTx/>
                <a:latin typeface="Arial"/>
              </a:rPr>
              <a:t>Format der Notizen mittels Klicken bearbeiten</a:t>
            </a:r>
            <a:endParaRPr b="0" lang="de-DE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de-DE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de-DE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de-DE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de-DE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de-DE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de-DE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de-DE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de-DE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5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de-DE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578021E5-8CC4-4F9C-A036-8F6176BDBC1E}" type="slidenum">
              <a:rPr b="0" lang="de-DE" sz="1400" strike="noStrike" u="non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b="0" lang="de-DE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de-DE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A36DC47-4F0E-4FF2-8EDC-0CFB13727E4C}" type="slidenum">
              <a:rPr b="0" lang="en-US" sz="1200" strike="noStrike" u="non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b="0" lang="de-DE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de-DE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141DB8F-5088-4841-9668-865E94DF5C0D}" type="slidenum">
              <a:rPr b="0" lang="en-US" sz="1200" strike="noStrike" u="none">
                <a:solidFill>
                  <a:srgbClr val="000000"/>
                </a:solidFill>
                <a:uFillTx/>
                <a:latin typeface="Times New Roman"/>
              </a:rPr>
              <a:t>&lt;Foliennummer&gt;</a:t>
            </a:fld>
            <a:endParaRPr b="0" lang="de-DE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de-DE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CE86F62-AA82-4719-B381-C12EFE111249}" type="slidenum">
              <a:rPr b="0" lang="en-US" sz="1200" strike="noStrike" u="non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b="0" lang="de-DE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de-DE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8D059DF-AE9A-4356-B66E-A20325DB3DE5}" type="slidenum">
              <a:rPr b="0" lang="en-US" sz="1200" strike="noStrike" u="non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b="0" lang="de-DE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de-DE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DC230DD-5FE1-486B-A370-02D9D783E527}" type="slidenum">
              <a:rPr b="0" lang="en-US" sz="1200" strike="noStrike" u="non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b="0" lang="de-DE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de-DE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9C1CFDA-9312-4EA4-ABB5-C3454D86866A}" type="slidenum">
              <a:rPr b="0" lang="en-US" sz="1200" strike="noStrike" u="none">
                <a:solidFill>
                  <a:srgbClr val="000000"/>
                </a:solidFill>
                <a:uFillTx/>
                <a:latin typeface="Times New Roman"/>
              </a:rPr>
              <a:t>&lt;Foliennummer&gt;</a:t>
            </a:fld>
            <a:endParaRPr b="0" lang="de-DE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de-DE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8418D80-9E28-4392-94C5-59B2ACF921D5}" type="slidenum">
              <a:rPr b="0" lang="en-US" sz="1200" strike="noStrike" u="none">
                <a:solidFill>
                  <a:srgbClr val="000000"/>
                </a:solidFill>
                <a:uFillTx/>
                <a:latin typeface="Times New Roman"/>
              </a:rPr>
              <a:t>&lt;Foliennummer&gt;</a:t>
            </a:fld>
            <a:endParaRPr b="0" lang="de-DE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de-DE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5426BF6-7737-4BEB-8D58-A39D1DE95BE4}" type="slidenum">
              <a:rPr b="0" lang="en-US" sz="1200" strike="noStrike" u="none">
                <a:solidFill>
                  <a:srgbClr val="000000"/>
                </a:solidFill>
                <a:uFillTx/>
                <a:latin typeface="Times New Roman"/>
              </a:rPr>
              <a:t>&lt;Foliennummer&gt;</a:t>
            </a:fld>
            <a:endParaRPr b="0" lang="de-DE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de-DE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0F6953F-D2D9-4090-8A8A-FDF76250547C}" type="slidenum">
              <a:rPr b="0" lang="en-US" sz="1200" strike="noStrike" u="none">
                <a:solidFill>
                  <a:srgbClr val="000000"/>
                </a:solidFill>
                <a:uFillTx/>
                <a:latin typeface="Times New Roman"/>
              </a:rPr>
              <a:t>&lt;Foliennummer&gt;</a:t>
            </a:fld>
            <a:endParaRPr b="0" lang="de-DE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de-DE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B2F4A39-879D-4E4F-92F3-41BA01397FB6}" type="slidenum">
              <a:rPr b="0" lang="en-US" sz="1200" strike="noStrike" u="none">
                <a:solidFill>
                  <a:srgbClr val="000000"/>
                </a:solidFill>
                <a:uFillTx/>
                <a:latin typeface="Times New Roman"/>
              </a:rPr>
              <a:t>&lt;Foliennummer&gt;</a:t>
            </a:fld>
            <a:endParaRPr b="0" lang="de-DE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 0" descr="preencoded.png"/>
          <p:cNvPicPr/>
          <p:nvPr/>
        </p:nvPicPr>
        <p:blipFill>
          <a:blip r:embed="rId2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1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0a081b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de-DE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42" name="Image 1" descr="preencoded.png">
            <a:hlinkClick r:id="rId3"/>
          </p:cNvPr>
          <p:cNvPicPr/>
          <p:nvPr/>
        </p:nvPicPr>
        <p:blipFill>
          <a:blip r:embed="rId4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e-DE" sz="4400" strike="noStrike" u="none">
                <a:solidFill>
                  <a:schemeClr val="dk1"/>
                </a:solidFill>
                <a:uFillTx/>
                <a:latin typeface="Calibri Light"/>
              </a:rPr>
              <a:t>Format des Titeltextes durch Klicken bearbeiten</a:t>
            </a:r>
            <a:endParaRPr b="0" lang="de-DE" sz="4400" strike="noStrike" u="none">
              <a:solidFill>
                <a:schemeClr val="dk1"/>
              </a:solidFill>
              <a:uFillTx/>
              <a:latin typeface="Calibri Light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trike="noStrike" u="none">
                <a:solidFill>
                  <a:schemeClr val="dk1"/>
                </a:solidFill>
                <a:uFillTx/>
                <a:latin typeface="Calibri"/>
              </a:rPr>
              <a:t>Format des Gliederungstextes durch Klicken bearbeiten</a:t>
            </a:r>
            <a:endParaRPr b="0" lang="de-DE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400" strike="noStrike" u="none">
                <a:solidFill>
                  <a:schemeClr val="dk1"/>
                </a:solidFill>
                <a:uFillTx/>
                <a:latin typeface="Calibri"/>
              </a:rPr>
              <a:t>Zweite Gliederungsebene</a:t>
            </a:r>
            <a:endParaRPr b="0" lang="de-DE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uFillTx/>
                <a:latin typeface="Calibri"/>
              </a:rPr>
              <a:t>Dritte Gliederungsebene</a:t>
            </a:r>
            <a:endParaRPr b="0" lang="de-DE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trike="noStrike" u="none">
                <a:solidFill>
                  <a:schemeClr val="dk1"/>
                </a:solidFill>
                <a:uFillTx/>
                <a:latin typeface="Calibri"/>
              </a:rPr>
              <a:t>Vierte Gliederungsebene</a:t>
            </a:r>
            <a:endParaRPr b="0" lang="de-DE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uFillTx/>
                <a:latin typeface="Calibri"/>
              </a:rPr>
              <a:t>Fünfte Gliederungsebene</a:t>
            </a:r>
            <a:endParaRPr b="0" lang="de-DE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uFillTx/>
                <a:latin typeface="Calibri"/>
              </a:rPr>
              <a:t>Sechste Gliederungsebene</a:t>
            </a:r>
            <a:endParaRPr b="0" lang="de-DE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uFillTx/>
                <a:latin typeface="Calibri"/>
              </a:rPr>
              <a:t>Siebte Gliederungsebene</a:t>
            </a:r>
            <a:endParaRPr b="0" lang="de-DE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5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Image 0" descr="preencoded.png"/>
          <p:cNvPicPr/>
          <p:nvPr/>
        </p:nvPicPr>
        <p:blipFill>
          <a:blip r:embed="rId2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6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0a081b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de-DE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47" name="Image 1" descr="preencoded.png">
            <a:hlinkClick r:id="rId3"/>
          </p:cNvPr>
          <p:cNvPicPr/>
          <p:nvPr/>
        </p:nvPicPr>
        <p:blipFill>
          <a:blip r:embed="rId4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e-DE" sz="4400" strike="noStrike" u="none">
                <a:solidFill>
                  <a:schemeClr val="dk1"/>
                </a:solidFill>
                <a:uFillTx/>
                <a:latin typeface="Calibri Light"/>
              </a:rPr>
              <a:t>Format des Titeltextes durch Klicken bearbeiten</a:t>
            </a:r>
            <a:endParaRPr b="0" lang="de-DE" sz="4400" strike="noStrike" u="none">
              <a:solidFill>
                <a:schemeClr val="dk1"/>
              </a:solidFill>
              <a:uFillTx/>
              <a:latin typeface="Calibri Ligh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trike="noStrike" u="none">
                <a:solidFill>
                  <a:schemeClr val="dk1"/>
                </a:solidFill>
                <a:uFillTx/>
                <a:latin typeface="Calibri"/>
              </a:rPr>
              <a:t>Format des Gliederungstextes durch Klicken bearbeiten</a:t>
            </a:r>
            <a:endParaRPr b="0" lang="de-DE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400" strike="noStrike" u="none">
                <a:solidFill>
                  <a:schemeClr val="dk1"/>
                </a:solidFill>
                <a:uFillTx/>
                <a:latin typeface="Calibri"/>
              </a:rPr>
              <a:t>Zweite Gliederungsebene</a:t>
            </a:r>
            <a:endParaRPr b="0" lang="de-DE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uFillTx/>
                <a:latin typeface="Calibri"/>
              </a:rPr>
              <a:t>Dritte Gliederungsebene</a:t>
            </a:r>
            <a:endParaRPr b="0" lang="de-DE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trike="noStrike" u="none">
                <a:solidFill>
                  <a:schemeClr val="dk1"/>
                </a:solidFill>
                <a:uFillTx/>
                <a:latin typeface="Calibri"/>
              </a:rPr>
              <a:t>Vierte Gliederungsebene</a:t>
            </a:r>
            <a:endParaRPr b="0" lang="de-DE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uFillTx/>
                <a:latin typeface="Calibri"/>
              </a:rPr>
              <a:t>Fünfte Gliederungsebene</a:t>
            </a:r>
            <a:endParaRPr b="0" lang="de-DE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uFillTx/>
                <a:latin typeface="Calibri"/>
              </a:rPr>
              <a:t>Sechste Gliederungsebene</a:t>
            </a:r>
            <a:endParaRPr b="0" lang="de-DE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uFillTx/>
                <a:latin typeface="Calibri"/>
              </a:rPr>
              <a:t>Siebte Gliederungsebene</a:t>
            </a:r>
            <a:endParaRPr b="0" lang="de-DE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age 0" descr="preencoded.png"/>
          <p:cNvPicPr/>
          <p:nvPr/>
        </p:nvPicPr>
        <p:blipFill>
          <a:blip r:embed="rId2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0a081b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de-DE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2" name="Image 1" descr="preencoded.png">
            <a:hlinkClick r:id="rId3"/>
          </p:cNvPr>
          <p:cNvPicPr/>
          <p:nvPr/>
        </p:nvPicPr>
        <p:blipFill>
          <a:blip r:embed="rId4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e-DE" sz="4400" strike="noStrike" u="none">
                <a:solidFill>
                  <a:schemeClr val="dk1"/>
                </a:solidFill>
                <a:uFillTx/>
                <a:latin typeface="Calibri Light"/>
              </a:rPr>
              <a:t>Format des Titeltextes durch Klicken bearbeiten</a:t>
            </a:r>
            <a:endParaRPr b="0" lang="de-DE" sz="4400" strike="noStrike" u="none">
              <a:solidFill>
                <a:schemeClr val="dk1"/>
              </a:solidFill>
              <a:uFillTx/>
              <a:latin typeface="Calibri Light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trike="noStrike" u="none">
                <a:solidFill>
                  <a:schemeClr val="dk1"/>
                </a:solidFill>
                <a:uFillTx/>
                <a:latin typeface="Calibri"/>
              </a:rPr>
              <a:t>Format des Gliederungstextes durch Klicken bearbeiten</a:t>
            </a:r>
            <a:endParaRPr b="0" lang="de-DE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400" strike="noStrike" u="none">
                <a:solidFill>
                  <a:schemeClr val="dk1"/>
                </a:solidFill>
                <a:uFillTx/>
                <a:latin typeface="Calibri"/>
              </a:rPr>
              <a:t>Zweite Gliederungsebene</a:t>
            </a:r>
            <a:endParaRPr b="0" lang="de-DE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uFillTx/>
                <a:latin typeface="Calibri"/>
              </a:rPr>
              <a:t>Dritte Gliederungsebene</a:t>
            </a:r>
            <a:endParaRPr b="0" lang="de-DE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trike="noStrike" u="none">
                <a:solidFill>
                  <a:schemeClr val="dk1"/>
                </a:solidFill>
                <a:uFillTx/>
                <a:latin typeface="Calibri"/>
              </a:rPr>
              <a:t>Vierte Gliederungsebene</a:t>
            </a:r>
            <a:endParaRPr b="0" lang="de-DE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uFillTx/>
                <a:latin typeface="Calibri"/>
              </a:rPr>
              <a:t>Fünfte Gliederungsebene</a:t>
            </a:r>
            <a:endParaRPr b="0" lang="de-DE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uFillTx/>
                <a:latin typeface="Calibri"/>
              </a:rPr>
              <a:t>Sechste Gliederungsebene</a:t>
            </a:r>
            <a:endParaRPr b="0" lang="de-DE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uFillTx/>
                <a:latin typeface="Calibri"/>
              </a:rPr>
              <a:t>Siebte Gliederungsebene</a:t>
            </a:r>
            <a:endParaRPr b="0" lang="de-DE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0" descr="preencoded.png"/>
          <p:cNvPicPr/>
          <p:nvPr/>
        </p:nvPicPr>
        <p:blipFill>
          <a:blip r:embed="rId2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0a081b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de-DE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7" name="Image 1" descr="preencoded.png">
            <a:hlinkClick r:id="rId3"/>
          </p:cNvPr>
          <p:cNvPicPr/>
          <p:nvPr/>
        </p:nvPicPr>
        <p:blipFill>
          <a:blip r:embed="rId4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e-DE" sz="4400" strike="noStrike" u="none">
                <a:solidFill>
                  <a:schemeClr val="dk1"/>
                </a:solidFill>
                <a:uFillTx/>
                <a:latin typeface="Calibri Light"/>
              </a:rPr>
              <a:t>Format des Titeltextes durch Klicken bearbeiten</a:t>
            </a:r>
            <a:endParaRPr b="0" lang="de-DE" sz="4400" strike="noStrike" u="none">
              <a:solidFill>
                <a:schemeClr val="dk1"/>
              </a:solidFill>
              <a:uFillTx/>
              <a:latin typeface="Calibri Light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trike="noStrike" u="none">
                <a:solidFill>
                  <a:schemeClr val="dk1"/>
                </a:solidFill>
                <a:uFillTx/>
                <a:latin typeface="Calibri"/>
              </a:rPr>
              <a:t>Format des Gliederungstextes durch Klicken bearbeiten</a:t>
            </a:r>
            <a:endParaRPr b="0" lang="de-DE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400" strike="noStrike" u="none">
                <a:solidFill>
                  <a:schemeClr val="dk1"/>
                </a:solidFill>
                <a:uFillTx/>
                <a:latin typeface="Calibri"/>
              </a:rPr>
              <a:t>Zweite Gliederungsebene</a:t>
            </a:r>
            <a:endParaRPr b="0" lang="de-DE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uFillTx/>
                <a:latin typeface="Calibri"/>
              </a:rPr>
              <a:t>Dritte Gliederungsebene</a:t>
            </a:r>
            <a:endParaRPr b="0" lang="de-DE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trike="noStrike" u="none">
                <a:solidFill>
                  <a:schemeClr val="dk1"/>
                </a:solidFill>
                <a:uFillTx/>
                <a:latin typeface="Calibri"/>
              </a:rPr>
              <a:t>Vierte Gliederungsebene</a:t>
            </a:r>
            <a:endParaRPr b="0" lang="de-DE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uFillTx/>
                <a:latin typeface="Calibri"/>
              </a:rPr>
              <a:t>Fünfte Gliederungsebene</a:t>
            </a:r>
            <a:endParaRPr b="0" lang="de-DE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uFillTx/>
                <a:latin typeface="Calibri"/>
              </a:rPr>
              <a:t>Sechste Gliederungsebene</a:t>
            </a:r>
            <a:endParaRPr b="0" lang="de-DE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uFillTx/>
                <a:latin typeface="Calibri"/>
              </a:rPr>
              <a:t>Siebte Gliederungsebene</a:t>
            </a:r>
            <a:endParaRPr b="0" lang="de-DE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0" descr="preencoded.png"/>
          <p:cNvPicPr/>
          <p:nvPr/>
        </p:nvPicPr>
        <p:blipFill>
          <a:blip r:embed="rId2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0a081b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de-DE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2" name="Image 1" descr="preencoded.png">
            <a:hlinkClick r:id="rId3"/>
          </p:cNvPr>
          <p:cNvPicPr/>
          <p:nvPr/>
        </p:nvPicPr>
        <p:blipFill>
          <a:blip r:embed="rId4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e-DE" sz="4400" strike="noStrike" u="none">
                <a:solidFill>
                  <a:schemeClr val="dk1"/>
                </a:solidFill>
                <a:uFillTx/>
                <a:latin typeface="Calibri Light"/>
              </a:rPr>
              <a:t>Format des Titeltextes durch Klicken bearbeiten</a:t>
            </a:r>
            <a:endParaRPr b="0" lang="de-DE" sz="4400" strike="noStrike" u="none">
              <a:solidFill>
                <a:schemeClr val="dk1"/>
              </a:solidFill>
              <a:uFillTx/>
              <a:latin typeface="Calibri Light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trike="noStrike" u="none">
                <a:solidFill>
                  <a:schemeClr val="dk1"/>
                </a:solidFill>
                <a:uFillTx/>
                <a:latin typeface="Calibri"/>
              </a:rPr>
              <a:t>Format des Gliederungstextes durch Klicken bearbeiten</a:t>
            </a:r>
            <a:endParaRPr b="0" lang="de-DE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400" strike="noStrike" u="none">
                <a:solidFill>
                  <a:schemeClr val="dk1"/>
                </a:solidFill>
                <a:uFillTx/>
                <a:latin typeface="Calibri"/>
              </a:rPr>
              <a:t>Zweite Gliederungsebene</a:t>
            </a:r>
            <a:endParaRPr b="0" lang="de-DE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uFillTx/>
                <a:latin typeface="Calibri"/>
              </a:rPr>
              <a:t>Dritte Gliederungsebene</a:t>
            </a:r>
            <a:endParaRPr b="0" lang="de-DE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trike="noStrike" u="none">
                <a:solidFill>
                  <a:schemeClr val="dk1"/>
                </a:solidFill>
                <a:uFillTx/>
                <a:latin typeface="Calibri"/>
              </a:rPr>
              <a:t>Vierte Gliederungsebene</a:t>
            </a:r>
            <a:endParaRPr b="0" lang="de-DE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uFillTx/>
                <a:latin typeface="Calibri"/>
              </a:rPr>
              <a:t>Fünfte Gliederungsebene</a:t>
            </a:r>
            <a:endParaRPr b="0" lang="de-DE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uFillTx/>
                <a:latin typeface="Calibri"/>
              </a:rPr>
              <a:t>Sechste Gliederungsebene</a:t>
            </a:r>
            <a:endParaRPr b="0" lang="de-DE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uFillTx/>
                <a:latin typeface="Calibri"/>
              </a:rPr>
              <a:t>Siebte Gliederungsebene</a:t>
            </a:r>
            <a:endParaRPr b="0" lang="de-DE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0" descr="preencoded.png"/>
          <p:cNvPicPr/>
          <p:nvPr/>
        </p:nvPicPr>
        <p:blipFill>
          <a:blip r:embed="rId2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0a081b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de-DE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7" name="Image 1" descr="preencoded.png">
            <a:hlinkClick r:id="rId3"/>
          </p:cNvPr>
          <p:cNvPicPr/>
          <p:nvPr/>
        </p:nvPicPr>
        <p:blipFill>
          <a:blip r:embed="rId4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e-DE" sz="4400" strike="noStrike" u="none">
                <a:solidFill>
                  <a:schemeClr val="dk1"/>
                </a:solidFill>
                <a:uFillTx/>
                <a:latin typeface="Calibri Light"/>
              </a:rPr>
              <a:t>Format des Titeltextes durch Klicken bearbeiten</a:t>
            </a:r>
            <a:endParaRPr b="0" lang="de-DE" sz="4400" strike="noStrike" u="none">
              <a:solidFill>
                <a:schemeClr val="dk1"/>
              </a:solidFill>
              <a:uFillTx/>
              <a:latin typeface="Calibri Ligh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trike="noStrike" u="none">
                <a:solidFill>
                  <a:schemeClr val="dk1"/>
                </a:solidFill>
                <a:uFillTx/>
                <a:latin typeface="Calibri"/>
              </a:rPr>
              <a:t>Format des Gliederungstextes durch Klicken bearbeiten</a:t>
            </a:r>
            <a:endParaRPr b="0" lang="de-DE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400" strike="noStrike" u="none">
                <a:solidFill>
                  <a:schemeClr val="dk1"/>
                </a:solidFill>
                <a:uFillTx/>
                <a:latin typeface="Calibri"/>
              </a:rPr>
              <a:t>Zweite Gliederungsebene</a:t>
            </a:r>
            <a:endParaRPr b="0" lang="de-DE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uFillTx/>
                <a:latin typeface="Calibri"/>
              </a:rPr>
              <a:t>Dritte Gliederungsebene</a:t>
            </a:r>
            <a:endParaRPr b="0" lang="de-DE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trike="noStrike" u="none">
                <a:solidFill>
                  <a:schemeClr val="dk1"/>
                </a:solidFill>
                <a:uFillTx/>
                <a:latin typeface="Calibri"/>
              </a:rPr>
              <a:t>Vierte Gliederungsebene</a:t>
            </a:r>
            <a:endParaRPr b="0" lang="de-DE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uFillTx/>
                <a:latin typeface="Calibri"/>
              </a:rPr>
              <a:t>Fünfte Gliederungsebene</a:t>
            </a:r>
            <a:endParaRPr b="0" lang="de-DE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uFillTx/>
                <a:latin typeface="Calibri"/>
              </a:rPr>
              <a:t>Sechste Gliederungsebene</a:t>
            </a:r>
            <a:endParaRPr b="0" lang="de-DE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uFillTx/>
                <a:latin typeface="Calibri"/>
              </a:rPr>
              <a:t>Siebte Gliederungsebene</a:t>
            </a:r>
            <a:endParaRPr b="0" lang="de-DE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5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0" descr="preencoded.png"/>
          <p:cNvPicPr/>
          <p:nvPr/>
        </p:nvPicPr>
        <p:blipFill>
          <a:blip r:embed="rId2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1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0a081b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de-DE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22" name="Image 1" descr="preencoded.png">
            <a:hlinkClick r:id="rId3"/>
          </p:cNvPr>
          <p:cNvPicPr/>
          <p:nvPr/>
        </p:nvPicPr>
        <p:blipFill>
          <a:blip r:embed="rId4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e-DE" sz="4400" strike="noStrike" u="none">
                <a:solidFill>
                  <a:schemeClr val="dk1"/>
                </a:solidFill>
                <a:uFillTx/>
                <a:latin typeface="Calibri Light"/>
              </a:rPr>
              <a:t>Format des Titeltextes durch Klicken bearbeiten</a:t>
            </a:r>
            <a:endParaRPr b="0" lang="de-DE" sz="4400" strike="noStrike" u="none">
              <a:solidFill>
                <a:schemeClr val="dk1"/>
              </a:solidFill>
              <a:uFillTx/>
              <a:latin typeface="Calibri Light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trike="noStrike" u="none">
                <a:solidFill>
                  <a:schemeClr val="dk1"/>
                </a:solidFill>
                <a:uFillTx/>
                <a:latin typeface="Calibri"/>
              </a:rPr>
              <a:t>Format des Gliederungstextes durch Klicken bearbeiten</a:t>
            </a:r>
            <a:endParaRPr b="0" lang="de-DE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400" strike="noStrike" u="none">
                <a:solidFill>
                  <a:schemeClr val="dk1"/>
                </a:solidFill>
                <a:uFillTx/>
                <a:latin typeface="Calibri"/>
              </a:rPr>
              <a:t>Zweite Gliederungsebene</a:t>
            </a:r>
            <a:endParaRPr b="0" lang="de-DE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uFillTx/>
                <a:latin typeface="Calibri"/>
              </a:rPr>
              <a:t>Dritte Gliederungsebene</a:t>
            </a:r>
            <a:endParaRPr b="0" lang="de-DE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trike="noStrike" u="none">
                <a:solidFill>
                  <a:schemeClr val="dk1"/>
                </a:solidFill>
                <a:uFillTx/>
                <a:latin typeface="Calibri"/>
              </a:rPr>
              <a:t>Vierte Gliederungsebene</a:t>
            </a:r>
            <a:endParaRPr b="0" lang="de-DE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uFillTx/>
                <a:latin typeface="Calibri"/>
              </a:rPr>
              <a:t>Fünfte Gliederungsebene</a:t>
            </a:r>
            <a:endParaRPr b="0" lang="de-DE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uFillTx/>
                <a:latin typeface="Calibri"/>
              </a:rPr>
              <a:t>Sechste Gliederungsebene</a:t>
            </a:r>
            <a:endParaRPr b="0" lang="de-DE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uFillTx/>
                <a:latin typeface="Calibri"/>
              </a:rPr>
              <a:t>Siebte Gliederungsebene</a:t>
            </a:r>
            <a:endParaRPr b="0" lang="de-DE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5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 0" descr="preencoded.png"/>
          <p:cNvPicPr/>
          <p:nvPr/>
        </p:nvPicPr>
        <p:blipFill>
          <a:blip r:embed="rId2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6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0a081b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de-DE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27" name="Image 1" descr="preencoded.png">
            <a:hlinkClick r:id="rId3"/>
          </p:cNvPr>
          <p:cNvPicPr/>
          <p:nvPr/>
        </p:nvPicPr>
        <p:blipFill>
          <a:blip r:embed="rId4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e-DE" sz="4400" strike="noStrike" u="none">
                <a:solidFill>
                  <a:schemeClr val="dk1"/>
                </a:solidFill>
                <a:uFillTx/>
                <a:latin typeface="Calibri Light"/>
              </a:rPr>
              <a:t>Format des Titeltextes durch Klicken bearbeiten</a:t>
            </a:r>
            <a:endParaRPr b="0" lang="de-DE" sz="4400" strike="noStrike" u="none">
              <a:solidFill>
                <a:schemeClr val="dk1"/>
              </a:solidFill>
              <a:uFillTx/>
              <a:latin typeface="Calibri Light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trike="noStrike" u="none">
                <a:solidFill>
                  <a:schemeClr val="dk1"/>
                </a:solidFill>
                <a:uFillTx/>
                <a:latin typeface="Calibri"/>
              </a:rPr>
              <a:t>Format des Gliederungstextes durch Klicken bearbeiten</a:t>
            </a:r>
            <a:endParaRPr b="0" lang="de-DE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400" strike="noStrike" u="none">
                <a:solidFill>
                  <a:schemeClr val="dk1"/>
                </a:solidFill>
                <a:uFillTx/>
                <a:latin typeface="Calibri"/>
              </a:rPr>
              <a:t>Zweite Gliederungsebene</a:t>
            </a:r>
            <a:endParaRPr b="0" lang="de-DE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uFillTx/>
                <a:latin typeface="Calibri"/>
              </a:rPr>
              <a:t>Dritte Gliederungsebene</a:t>
            </a:r>
            <a:endParaRPr b="0" lang="de-DE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trike="noStrike" u="none">
                <a:solidFill>
                  <a:schemeClr val="dk1"/>
                </a:solidFill>
                <a:uFillTx/>
                <a:latin typeface="Calibri"/>
              </a:rPr>
              <a:t>Vierte Gliederungsebene</a:t>
            </a:r>
            <a:endParaRPr b="0" lang="de-DE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uFillTx/>
                <a:latin typeface="Calibri"/>
              </a:rPr>
              <a:t>Fünfte Gliederungsebene</a:t>
            </a:r>
            <a:endParaRPr b="0" lang="de-DE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uFillTx/>
                <a:latin typeface="Calibri"/>
              </a:rPr>
              <a:t>Sechste Gliederungsebene</a:t>
            </a:r>
            <a:endParaRPr b="0" lang="de-DE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uFillTx/>
                <a:latin typeface="Calibri"/>
              </a:rPr>
              <a:t>Siebte Gliederungsebene</a:t>
            </a:r>
            <a:endParaRPr b="0" lang="de-DE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5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 0" descr="preencoded.png"/>
          <p:cNvPicPr/>
          <p:nvPr/>
        </p:nvPicPr>
        <p:blipFill>
          <a:blip r:embed="rId2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1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0a081b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de-DE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32" name="Image 1" descr="preencoded.png">
            <a:hlinkClick r:id="rId3"/>
          </p:cNvPr>
          <p:cNvPicPr/>
          <p:nvPr/>
        </p:nvPicPr>
        <p:blipFill>
          <a:blip r:embed="rId4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e-DE" sz="4400" strike="noStrike" u="none">
                <a:solidFill>
                  <a:schemeClr val="dk1"/>
                </a:solidFill>
                <a:uFillTx/>
                <a:latin typeface="Calibri Light"/>
              </a:rPr>
              <a:t>Format des Titeltextes durch Klicken bearbeiten</a:t>
            </a:r>
            <a:endParaRPr b="0" lang="de-DE" sz="4400" strike="noStrike" u="none">
              <a:solidFill>
                <a:schemeClr val="dk1"/>
              </a:solidFill>
              <a:uFillTx/>
              <a:latin typeface="Calibri Ligh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trike="noStrike" u="none">
                <a:solidFill>
                  <a:schemeClr val="dk1"/>
                </a:solidFill>
                <a:uFillTx/>
                <a:latin typeface="Calibri"/>
              </a:rPr>
              <a:t>Format des Gliederungstextes durch Klicken bearbeiten</a:t>
            </a:r>
            <a:endParaRPr b="0" lang="de-DE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400" strike="noStrike" u="none">
                <a:solidFill>
                  <a:schemeClr val="dk1"/>
                </a:solidFill>
                <a:uFillTx/>
                <a:latin typeface="Calibri"/>
              </a:rPr>
              <a:t>Zweite Gliederungsebene</a:t>
            </a:r>
            <a:endParaRPr b="0" lang="de-DE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uFillTx/>
                <a:latin typeface="Calibri"/>
              </a:rPr>
              <a:t>Dritte Gliederungsebene</a:t>
            </a:r>
            <a:endParaRPr b="0" lang="de-DE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trike="noStrike" u="none">
                <a:solidFill>
                  <a:schemeClr val="dk1"/>
                </a:solidFill>
                <a:uFillTx/>
                <a:latin typeface="Calibri"/>
              </a:rPr>
              <a:t>Vierte Gliederungsebene</a:t>
            </a:r>
            <a:endParaRPr b="0" lang="de-DE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uFillTx/>
                <a:latin typeface="Calibri"/>
              </a:rPr>
              <a:t>Fünfte Gliederungsebene</a:t>
            </a:r>
            <a:endParaRPr b="0" lang="de-DE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uFillTx/>
                <a:latin typeface="Calibri"/>
              </a:rPr>
              <a:t>Sechste Gliederungsebene</a:t>
            </a:r>
            <a:endParaRPr b="0" lang="de-DE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uFillTx/>
                <a:latin typeface="Calibri"/>
              </a:rPr>
              <a:t>Siebte Gliederungsebene</a:t>
            </a:r>
            <a:endParaRPr b="0" lang="de-DE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5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mage 0" descr="preencoded.png"/>
          <p:cNvPicPr/>
          <p:nvPr/>
        </p:nvPicPr>
        <p:blipFill>
          <a:blip r:embed="rId2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6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0a081b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de-DE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37" name="Image 1" descr="preencoded.png">
            <a:hlinkClick r:id="rId3"/>
          </p:cNvPr>
          <p:cNvPicPr/>
          <p:nvPr/>
        </p:nvPicPr>
        <p:blipFill>
          <a:blip r:embed="rId4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e-DE" sz="4400" strike="noStrike" u="none">
                <a:solidFill>
                  <a:schemeClr val="dk1"/>
                </a:solidFill>
                <a:uFillTx/>
                <a:latin typeface="Calibri Light"/>
              </a:rPr>
              <a:t>Format des Titeltextes durch Klicken bearbeiten</a:t>
            </a:r>
            <a:endParaRPr b="0" lang="de-DE" sz="4400" strike="noStrike" u="none">
              <a:solidFill>
                <a:schemeClr val="dk1"/>
              </a:solidFill>
              <a:uFillTx/>
              <a:latin typeface="Calibri Light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trike="noStrike" u="none">
                <a:solidFill>
                  <a:schemeClr val="dk1"/>
                </a:solidFill>
                <a:uFillTx/>
                <a:latin typeface="Calibri"/>
              </a:rPr>
              <a:t>Format des Gliederungstextes durch Klicken bearbeiten</a:t>
            </a:r>
            <a:endParaRPr b="0" lang="de-DE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400" strike="noStrike" u="none">
                <a:solidFill>
                  <a:schemeClr val="dk1"/>
                </a:solidFill>
                <a:uFillTx/>
                <a:latin typeface="Calibri"/>
              </a:rPr>
              <a:t>Zweite Gliederungsebene</a:t>
            </a:r>
            <a:endParaRPr b="0" lang="de-DE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uFillTx/>
                <a:latin typeface="Calibri"/>
              </a:rPr>
              <a:t>Dritte Gliederungsebene</a:t>
            </a:r>
            <a:endParaRPr b="0" lang="de-DE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trike="noStrike" u="none">
                <a:solidFill>
                  <a:schemeClr val="dk1"/>
                </a:solidFill>
                <a:uFillTx/>
                <a:latin typeface="Calibri"/>
              </a:rPr>
              <a:t>Vierte Gliederungsebene</a:t>
            </a:r>
            <a:endParaRPr b="0" lang="de-DE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uFillTx/>
                <a:latin typeface="Calibri"/>
              </a:rPr>
              <a:t>Fünfte Gliederungsebene</a:t>
            </a:r>
            <a:endParaRPr b="0" lang="de-DE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uFillTx/>
                <a:latin typeface="Calibri"/>
              </a:rPr>
              <a:t>Sechste Gliederungsebene</a:t>
            </a:r>
            <a:endParaRPr b="0" lang="de-DE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uFillTx/>
                <a:latin typeface="Calibri"/>
              </a:rPr>
              <a:t>Siebte Gliederungsebene</a:t>
            </a:r>
            <a:endParaRPr b="0" lang="de-DE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5486040" cy="8229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7" name="Text 0"/>
          <p:cNvSpPr/>
          <p:nvPr/>
        </p:nvSpPr>
        <p:spPr>
          <a:xfrm>
            <a:off x="6264360" y="1148760"/>
            <a:ext cx="7415640" cy="137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5400"/>
              </a:lnSpc>
              <a:tabLst>
                <a:tab algn="l" pos="0"/>
              </a:tabLst>
            </a:pPr>
            <a:r>
              <a:rPr b="1" lang="en-US" sz="4300" strike="noStrike" u="none">
                <a:solidFill>
                  <a:srgbClr val="f0fcff"/>
                </a:solidFill>
                <a:uFillTx/>
                <a:latin typeface="Spline Sans Bold"/>
                <a:ea typeface="Spline Sans Bold"/>
              </a:rPr>
              <a:t>Cybersecurity-Berufe: Vielfalt und Möglichkeiten</a:t>
            </a:r>
            <a:endParaRPr b="0" lang="de-DE" sz="4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" name="Text 1"/>
          <p:cNvSpPr/>
          <p:nvPr/>
        </p:nvSpPr>
        <p:spPr>
          <a:xfrm>
            <a:off x="6444360" y="4180320"/>
            <a:ext cx="7415640" cy="157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3101"/>
              </a:lnSpc>
              <a:tabLst>
                <a:tab algn="l" pos="0"/>
              </a:tabLst>
            </a:pPr>
            <a:r>
              <a:rPr b="0" lang="en-US" sz="1900" strike="noStrike" u="none">
                <a:solidFill>
                  <a:srgbClr val="e0e4e6"/>
                </a:solidFill>
                <a:uFillTx/>
                <a:latin typeface="Barlow"/>
                <a:ea typeface="Barlow"/>
              </a:rPr>
              <a:t>In der digitalen Welt ist Cybersecurity von größter Bedeutung. Die Nachfrage nach qualifizierten Fachkräften ist riesig. </a:t>
            </a:r>
            <a:endParaRPr b="0" lang="de-DE" sz="1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ts val="3101"/>
              </a:lnSpc>
              <a:tabLst>
                <a:tab algn="l" pos="0"/>
              </a:tabLst>
            </a:pPr>
            <a:r>
              <a:rPr b="0" lang="en-US" sz="1900" strike="noStrike" u="none">
                <a:solidFill>
                  <a:srgbClr val="e0e4e6"/>
                </a:solidFill>
                <a:uFillTx/>
                <a:latin typeface="Barlow"/>
                <a:ea typeface="Barlow"/>
              </a:rPr>
              <a:t>Entdecken Sie die vielfältigen Berufe in der Cybersecurity und die spannenden Möglichkeiten, die diese Branche bietet.</a:t>
            </a:r>
            <a:endParaRPr b="0" lang="de-DE" sz="1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" name="Text 3"/>
          <p:cNvSpPr/>
          <p:nvPr/>
        </p:nvSpPr>
        <p:spPr>
          <a:xfrm>
            <a:off x="10090440" y="6936480"/>
            <a:ext cx="3409560" cy="4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3399"/>
              </a:lnSpc>
              <a:tabLst>
                <a:tab algn="l" pos="0"/>
              </a:tabLst>
            </a:pPr>
            <a:endParaRPr b="0" lang="de-DE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ts val="3399"/>
              </a:lnSpc>
              <a:tabLst>
                <a:tab algn="l" pos="0"/>
              </a:tabLst>
            </a:pPr>
            <a:r>
              <a:rPr b="1" lang="en-US" sz="2400" strike="noStrike" u="none">
                <a:solidFill>
                  <a:srgbClr val="e0e4e6"/>
                </a:solidFill>
                <a:uFillTx/>
                <a:latin typeface="Barlow Bold"/>
                <a:ea typeface="Barlow Bold"/>
              </a:rPr>
              <a:t>von Christian Schumacher</a:t>
            </a:r>
            <a:endParaRPr b="0" lang="de-DE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 0"/>
          <p:cNvSpPr/>
          <p:nvPr/>
        </p:nvSpPr>
        <p:spPr>
          <a:xfrm>
            <a:off x="864000" y="1924560"/>
            <a:ext cx="12902040" cy="137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5400"/>
              </a:lnSpc>
              <a:tabLst>
                <a:tab algn="l" pos="0"/>
              </a:tabLst>
            </a:pPr>
            <a:r>
              <a:rPr b="1" lang="en-US" sz="4300" strike="noStrike" u="none">
                <a:solidFill>
                  <a:srgbClr val="f0fcff"/>
                </a:solidFill>
                <a:uFillTx/>
                <a:latin typeface="Spline Sans Bold"/>
                <a:ea typeface="Spline Sans Bold"/>
              </a:rPr>
              <a:t>Compliance Officer (CISO): Regulierung und Risikosteuerung</a:t>
            </a:r>
            <a:endParaRPr b="0" lang="de-DE" sz="4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8" name="Text 1"/>
          <p:cNvSpPr/>
          <p:nvPr/>
        </p:nvSpPr>
        <p:spPr>
          <a:xfrm>
            <a:off x="864000" y="3913200"/>
            <a:ext cx="2742840" cy="34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01"/>
              </a:lnSpc>
              <a:tabLst>
                <a:tab algn="l" pos="0"/>
              </a:tabLst>
            </a:pPr>
            <a:r>
              <a:rPr b="1" lang="en-US" sz="2150" strike="noStrike" u="none">
                <a:solidFill>
                  <a:srgbClr val="f0fcff"/>
                </a:solidFill>
                <a:uFillTx/>
                <a:latin typeface="Spline Sans Bold"/>
                <a:ea typeface="Spline Sans Bold"/>
              </a:rPr>
              <a:t>Profil</a:t>
            </a:r>
            <a:endParaRPr b="0" lang="de-DE" sz="2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9" name="Text 2"/>
          <p:cNvSpPr/>
          <p:nvPr/>
        </p:nvSpPr>
        <p:spPr>
          <a:xfrm>
            <a:off x="864000" y="4502880"/>
            <a:ext cx="6149520" cy="157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3101"/>
              </a:lnSpc>
              <a:tabLst>
                <a:tab algn="l" pos="0"/>
              </a:tabLst>
            </a:pPr>
            <a:r>
              <a:rPr b="0" lang="en-US" sz="1900" strike="noStrike" u="none">
                <a:solidFill>
                  <a:srgbClr val="e0e4e6"/>
                </a:solidFill>
                <a:uFillTx/>
                <a:latin typeface="Barlow"/>
                <a:ea typeface="Barlow"/>
              </a:rPr>
              <a:t>Compliance Officer: Spezialisten für die Sicherstellung der Einhaltung von Rechtsvorschriften und Richtlinien im Bereich der Cybersecurity. Sie entwickeln und implementieren Compliance-Programme.</a:t>
            </a:r>
            <a:endParaRPr b="0" lang="de-DE" sz="1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0" name="Text 3"/>
          <p:cNvSpPr/>
          <p:nvPr/>
        </p:nvSpPr>
        <p:spPr>
          <a:xfrm>
            <a:off x="7624080" y="3913200"/>
            <a:ext cx="2742840" cy="34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01"/>
              </a:lnSpc>
              <a:tabLst>
                <a:tab algn="l" pos="0"/>
              </a:tabLst>
            </a:pPr>
            <a:r>
              <a:rPr b="1" lang="en-US" sz="2150" strike="noStrike" u="none">
                <a:solidFill>
                  <a:srgbClr val="f0fcff"/>
                </a:solidFill>
                <a:uFillTx/>
                <a:latin typeface="Spline Sans Bold"/>
                <a:ea typeface="Spline Sans Bold"/>
              </a:rPr>
              <a:t>Profil</a:t>
            </a:r>
            <a:endParaRPr b="0" lang="de-DE" sz="2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1" name="Text 4"/>
          <p:cNvSpPr/>
          <p:nvPr/>
        </p:nvSpPr>
        <p:spPr>
          <a:xfrm>
            <a:off x="7624080" y="4502880"/>
            <a:ext cx="6149520" cy="157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3101"/>
              </a:lnSpc>
              <a:tabLst>
                <a:tab algn="l" pos="0"/>
              </a:tabLst>
            </a:pPr>
            <a:r>
              <a:rPr b="0" lang="en-US" sz="1900" strike="noStrike" u="none">
                <a:solidFill>
                  <a:srgbClr val="e0e4e6"/>
                </a:solidFill>
                <a:uFillTx/>
                <a:latin typeface="Barlow"/>
                <a:ea typeface="Barlow"/>
              </a:rPr>
              <a:t>CISO (Chief Information Security Officer): Führungskräfte mit Gesamtverantwortung für die Cybersecurity eines Unternehmens. Sie entwickeln Sicherheitsstrategien, leiten Teams und stellen die Compliance sicher.</a:t>
            </a:r>
            <a:endParaRPr b="0" lang="de-DE" sz="1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2" name=""/>
          <p:cNvSpPr txBox="1"/>
          <p:nvPr/>
        </p:nvSpPr>
        <p:spPr>
          <a:xfrm>
            <a:off x="3780000" y="6838200"/>
            <a:ext cx="7020000" cy="54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de-DE" sz="1600" strike="noStrike" u="none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uFillTx/>
                <a:latin typeface="Arial"/>
              </a:rPr>
              <a:t>Einstiegsgehlt je nach Bundesland und Branche zwischen  59.400 € und 77.000 euro im Jahr</a:t>
            </a:r>
            <a:r>
              <a:rPr b="0" lang="de-DE" sz="1000" strike="noStrike" u="none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uFillTx/>
                <a:latin typeface="Arial"/>
              </a:rPr>
              <a:t> </a:t>
            </a:r>
            <a:endParaRPr b="0" lang="de-DE" sz="1000" strike="noStrike" u="none">
              <a:ln>
                <a:solidFill>
                  <a:srgbClr val="000000"/>
                </a:solidFill>
              </a:ln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 0"/>
          <p:cNvSpPr/>
          <p:nvPr/>
        </p:nvSpPr>
        <p:spPr>
          <a:xfrm>
            <a:off x="900000" y="934560"/>
            <a:ext cx="11285280" cy="68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5400"/>
              </a:lnSpc>
              <a:tabLst>
                <a:tab algn="l" pos="0"/>
              </a:tabLst>
            </a:pPr>
            <a:r>
              <a:rPr b="1" lang="en-US" sz="4300" strike="noStrike" u="none">
                <a:solidFill>
                  <a:srgbClr val="f0fcff"/>
                </a:solidFill>
                <a:uFillTx/>
                <a:latin typeface="Spline Sans Bold"/>
                <a:ea typeface="Spline Sans Bold"/>
              </a:rPr>
              <a:t>Cyber Security Analyst: Profil und Aufgaben</a:t>
            </a:r>
            <a:endParaRPr b="0" lang="de-DE" sz="4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1" name="Text 1"/>
          <p:cNvSpPr/>
          <p:nvPr/>
        </p:nvSpPr>
        <p:spPr>
          <a:xfrm>
            <a:off x="864000" y="3372840"/>
            <a:ext cx="2742840" cy="34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01"/>
              </a:lnSpc>
              <a:tabLst>
                <a:tab algn="l" pos="0"/>
              </a:tabLst>
            </a:pPr>
            <a:r>
              <a:rPr b="1" lang="en-US" sz="2150" strike="noStrike" u="none">
                <a:solidFill>
                  <a:srgbClr val="f0fcff"/>
                </a:solidFill>
                <a:uFillTx/>
                <a:latin typeface="Spline Sans Bold"/>
                <a:ea typeface="Spline Sans Bold"/>
              </a:rPr>
              <a:t>Profil</a:t>
            </a:r>
            <a:endParaRPr b="0" lang="de-DE" sz="2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2" name="Text 2"/>
          <p:cNvSpPr/>
          <p:nvPr/>
        </p:nvSpPr>
        <p:spPr>
          <a:xfrm>
            <a:off x="900000" y="3960000"/>
            <a:ext cx="6149520" cy="197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3101"/>
              </a:lnSpc>
              <a:tabLst>
                <a:tab algn="l" pos="0"/>
              </a:tabLst>
            </a:pPr>
            <a:r>
              <a:rPr b="0" lang="en-US" sz="1900" strike="noStrike" u="none">
                <a:solidFill>
                  <a:srgbClr val="e0e4e6"/>
                </a:solidFill>
                <a:uFillTx/>
                <a:latin typeface="Barlow"/>
                <a:ea typeface="Barlow"/>
              </a:rPr>
              <a:t>Cyber Security Analyst: Experten für die Analyse von Sicherheitsvorfällen, Bedrohungen und Schwachstellen. Sie untersuchen Sicherheitsverletzungen, entwickeln Sicherheitsrichtlinien und arbeiten eng mit IT-Teams zusammen.</a:t>
            </a:r>
            <a:endParaRPr b="0" lang="de-DE" sz="1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" name="Text 3"/>
          <p:cNvSpPr/>
          <p:nvPr/>
        </p:nvSpPr>
        <p:spPr>
          <a:xfrm>
            <a:off x="7624080" y="3372840"/>
            <a:ext cx="2742840" cy="34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01"/>
              </a:lnSpc>
              <a:tabLst>
                <a:tab algn="l" pos="0"/>
              </a:tabLst>
            </a:pPr>
            <a:r>
              <a:rPr b="1" lang="en-US" sz="2150" strike="noStrike" u="none">
                <a:solidFill>
                  <a:srgbClr val="f0fcff"/>
                </a:solidFill>
                <a:uFillTx/>
                <a:latin typeface="Spline Sans Bold"/>
                <a:ea typeface="Spline Sans Bold"/>
              </a:rPr>
              <a:t>Aufgaben</a:t>
            </a:r>
            <a:endParaRPr b="0" lang="de-DE" sz="2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4" name="Text 4"/>
          <p:cNvSpPr/>
          <p:nvPr/>
        </p:nvSpPr>
        <p:spPr>
          <a:xfrm>
            <a:off x="7624080" y="3962520"/>
            <a:ext cx="6149520" cy="197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3101"/>
              </a:lnSpc>
              <a:tabLst>
                <a:tab algn="l" pos="0"/>
              </a:tabLst>
            </a:pPr>
            <a:r>
              <a:rPr b="0" lang="en-US" sz="1900" strike="noStrike" u="none">
                <a:solidFill>
                  <a:srgbClr val="e0e4e6"/>
                </a:solidFill>
                <a:uFillTx/>
                <a:latin typeface="Barlow"/>
                <a:ea typeface="Barlow"/>
              </a:rPr>
              <a:t>Identifizieren und Analysieren von Sicherheitsbedrohungen, Überwachen von Netzwerken und Systemen, Durchführen von Penetrationstests, Erstellen von Sicherheitsberichten, Implementieren von Sicherheitslösungen.</a:t>
            </a:r>
            <a:endParaRPr b="0" lang="de-DE" sz="1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5" name=""/>
          <p:cNvSpPr txBox="1"/>
          <p:nvPr/>
        </p:nvSpPr>
        <p:spPr>
          <a:xfrm>
            <a:off x="4680000" y="6840000"/>
            <a:ext cx="453924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0" lang="de-DE" sz="1800" strike="noStrike" u="none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uFillTx/>
                <a:latin typeface="Arial"/>
              </a:rPr>
              <a:t>Einsteigsgehalt um die 50.000Euro im Jahr</a:t>
            </a:r>
            <a:endParaRPr b="0" lang="de-DE" sz="1800" strike="noStrike" u="none">
              <a:ln>
                <a:solidFill>
                  <a:srgbClr val="000000"/>
                </a:solidFill>
              </a:ln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 0"/>
          <p:cNvSpPr/>
          <p:nvPr/>
        </p:nvSpPr>
        <p:spPr>
          <a:xfrm>
            <a:off x="864000" y="1924560"/>
            <a:ext cx="12902040" cy="137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5400"/>
              </a:lnSpc>
              <a:tabLst>
                <a:tab algn="l" pos="0"/>
              </a:tabLst>
            </a:pPr>
            <a:r>
              <a:rPr b="1" lang="en-US" sz="4300" strike="noStrike" u="none">
                <a:solidFill>
                  <a:srgbClr val="f0fcff"/>
                </a:solidFill>
                <a:uFillTx/>
                <a:latin typeface="Spline Sans Bold"/>
                <a:ea typeface="Spline Sans Bold"/>
              </a:rPr>
              <a:t>Cyber Security Consultant: Beratung und Umsetzung</a:t>
            </a:r>
            <a:endParaRPr b="0" lang="de-DE" sz="4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" name="Text 1"/>
          <p:cNvSpPr/>
          <p:nvPr/>
        </p:nvSpPr>
        <p:spPr>
          <a:xfrm>
            <a:off x="864000" y="3913200"/>
            <a:ext cx="2742840" cy="34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01"/>
              </a:lnSpc>
              <a:tabLst>
                <a:tab algn="l" pos="0"/>
              </a:tabLst>
            </a:pPr>
            <a:r>
              <a:rPr b="1" lang="en-US" sz="2150" strike="noStrike" u="none">
                <a:solidFill>
                  <a:srgbClr val="f0fcff"/>
                </a:solidFill>
                <a:uFillTx/>
                <a:latin typeface="Spline Sans Bold"/>
                <a:ea typeface="Spline Sans Bold"/>
              </a:rPr>
              <a:t>Profil</a:t>
            </a:r>
            <a:endParaRPr b="0" lang="de-DE" sz="2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" name="Text 2"/>
          <p:cNvSpPr/>
          <p:nvPr/>
        </p:nvSpPr>
        <p:spPr>
          <a:xfrm>
            <a:off x="864000" y="4502880"/>
            <a:ext cx="6149520" cy="157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3101"/>
              </a:lnSpc>
              <a:tabLst>
                <a:tab algn="l" pos="0"/>
              </a:tabLst>
            </a:pPr>
            <a:r>
              <a:rPr b="0" lang="en-US" sz="1900" strike="noStrike" u="none">
                <a:solidFill>
                  <a:srgbClr val="e0e4e6"/>
                </a:solidFill>
                <a:uFillTx/>
                <a:latin typeface="Barlow"/>
                <a:ea typeface="Barlow"/>
              </a:rPr>
              <a:t>Cyber Security Consultant: Spezialisten für die Beratung von Unternehmen in Sicherheitsfragen. Sie entwickeln und implementieren maßgeschneiderte Sicherheitsstrategien und -lösungen.</a:t>
            </a:r>
            <a:endParaRPr b="0" lang="de-DE" sz="1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9" name="Text 3"/>
          <p:cNvSpPr/>
          <p:nvPr/>
        </p:nvSpPr>
        <p:spPr>
          <a:xfrm>
            <a:off x="7624080" y="3913200"/>
            <a:ext cx="2742840" cy="34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01"/>
              </a:lnSpc>
              <a:tabLst>
                <a:tab algn="l" pos="0"/>
              </a:tabLst>
            </a:pPr>
            <a:r>
              <a:rPr b="1" lang="en-US" sz="2150" strike="noStrike" u="none">
                <a:solidFill>
                  <a:srgbClr val="f0fcff"/>
                </a:solidFill>
                <a:uFillTx/>
                <a:latin typeface="Spline Sans Bold"/>
                <a:ea typeface="Spline Sans Bold"/>
              </a:rPr>
              <a:t>Aufgaben</a:t>
            </a:r>
            <a:endParaRPr b="0" lang="de-DE" sz="2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0" name="Text 4"/>
          <p:cNvSpPr/>
          <p:nvPr/>
        </p:nvSpPr>
        <p:spPr>
          <a:xfrm>
            <a:off x="7624080" y="4502880"/>
            <a:ext cx="6149520" cy="157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3101"/>
              </a:lnSpc>
              <a:tabLst>
                <a:tab algn="l" pos="0"/>
              </a:tabLst>
            </a:pPr>
            <a:r>
              <a:rPr b="0" lang="en-US" sz="1900" strike="noStrike" u="none">
                <a:solidFill>
                  <a:srgbClr val="e0e4e6"/>
                </a:solidFill>
                <a:uFillTx/>
                <a:latin typeface="Barlow"/>
                <a:ea typeface="Barlow"/>
              </a:rPr>
              <a:t>Durchführen von Sicherheitsaudits, Entwicklung von Sicherheitskonzepten, Implementieren von Sicherheitslösungen, Schulung von Mitarbeitern, Beratung bei der Auswahl von Sicherheitstechnologie.</a:t>
            </a:r>
            <a:endParaRPr b="0" lang="de-DE" sz="1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1" name=""/>
          <p:cNvSpPr txBox="1"/>
          <p:nvPr/>
        </p:nvSpPr>
        <p:spPr>
          <a:xfrm>
            <a:off x="4680000" y="7033680"/>
            <a:ext cx="415800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0" lang="de-DE" sz="1800" strike="noStrike" u="none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uFillTx/>
                <a:latin typeface="Arial"/>
              </a:rPr>
              <a:t> </a:t>
            </a:r>
            <a:r>
              <a:rPr b="0" lang="de-DE" sz="1800" strike="noStrike" u="none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uFillTx/>
                <a:latin typeface="Arial"/>
              </a:rPr>
              <a:t>Einstiegsgehalt ca 43.000Euro im Jahr</a:t>
            </a:r>
            <a:endParaRPr b="0" lang="de-DE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 0"/>
          <p:cNvSpPr/>
          <p:nvPr/>
        </p:nvSpPr>
        <p:spPr>
          <a:xfrm>
            <a:off x="864000" y="1924560"/>
            <a:ext cx="12902040" cy="137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5400"/>
              </a:lnSpc>
              <a:tabLst>
                <a:tab algn="l" pos="0"/>
              </a:tabLst>
            </a:pPr>
            <a:r>
              <a:rPr b="1" lang="en-US" sz="4300" strike="noStrike" u="none">
                <a:solidFill>
                  <a:srgbClr val="f0fcff"/>
                </a:solidFill>
                <a:uFillTx/>
                <a:latin typeface="Spline Sans Bold"/>
                <a:ea typeface="Spline Sans Bold"/>
              </a:rPr>
              <a:t>IT-Infrastruktursicherheit: Schutz kritischer Systeme</a:t>
            </a:r>
            <a:endParaRPr b="0" lang="de-DE" sz="4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3" name="Text 1"/>
          <p:cNvSpPr/>
          <p:nvPr/>
        </p:nvSpPr>
        <p:spPr>
          <a:xfrm>
            <a:off x="864000" y="3913200"/>
            <a:ext cx="2742840" cy="34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01"/>
              </a:lnSpc>
              <a:tabLst>
                <a:tab algn="l" pos="0"/>
              </a:tabLst>
            </a:pPr>
            <a:r>
              <a:rPr b="1" lang="en-US" sz="2150" strike="noStrike" u="none">
                <a:solidFill>
                  <a:srgbClr val="f0fcff"/>
                </a:solidFill>
                <a:uFillTx/>
                <a:latin typeface="Spline Sans Bold"/>
                <a:ea typeface="Spline Sans Bold"/>
              </a:rPr>
              <a:t>Profil</a:t>
            </a:r>
            <a:endParaRPr b="0" lang="de-DE" sz="2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4" name="Text 2"/>
          <p:cNvSpPr/>
          <p:nvPr/>
        </p:nvSpPr>
        <p:spPr>
          <a:xfrm>
            <a:off x="864000" y="4502880"/>
            <a:ext cx="6149520" cy="157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3101"/>
              </a:lnSpc>
              <a:tabLst>
                <a:tab algn="l" pos="0"/>
              </a:tabLst>
            </a:pPr>
            <a:r>
              <a:rPr b="0" lang="en-US" sz="1900" strike="noStrike" u="none">
                <a:solidFill>
                  <a:srgbClr val="e0e4e6"/>
                </a:solidFill>
                <a:uFillTx/>
                <a:latin typeface="Barlow"/>
                <a:ea typeface="Barlow"/>
              </a:rPr>
              <a:t>Spezialisten für die Sicherung kritischer IT-Systeme. Sie schützen Daten, Anwendungen und Netzwerke vor Angriffen und gewährleisten die Verfügbarkeit und Integrität der Infrastruktur.</a:t>
            </a:r>
            <a:endParaRPr b="0" lang="de-DE" sz="1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5" name="Text 3"/>
          <p:cNvSpPr/>
          <p:nvPr/>
        </p:nvSpPr>
        <p:spPr>
          <a:xfrm>
            <a:off x="7624080" y="3913200"/>
            <a:ext cx="2742840" cy="34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01"/>
              </a:lnSpc>
              <a:tabLst>
                <a:tab algn="l" pos="0"/>
              </a:tabLst>
            </a:pPr>
            <a:r>
              <a:rPr b="1" lang="en-US" sz="2150" strike="noStrike" u="none">
                <a:solidFill>
                  <a:srgbClr val="f0fcff"/>
                </a:solidFill>
                <a:uFillTx/>
                <a:latin typeface="Spline Sans Bold"/>
                <a:ea typeface="Spline Sans Bold"/>
              </a:rPr>
              <a:t>Aufgaben</a:t>
            </a:r>
            <a:endParaRPr b="0" lang="de-DE" sz="2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6" name="Text 4"/>
          <p:cNvSpPr/>
          <p:nvPr/>
        </p:nvSpPr>
        <p:spPr>
          <a:xfrm>
            <a:off x="7624080" y="4502880"/>
            <a:ext cx="6149520" cy="157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3101"/>
              </a:lnSpc>
              <a:tabLst>
                <a:tab algn="l" pos="0"/>
              </a:tabLst>
            </a:pPr>
            <a:r>
              <a:rPr b="0" lang="en-US" sz="1900" strike="noStrike" u="none">
                <a:solidFill>
                  <a:srgbClr val="e0e4e6"/>
                </a:solidFill>
                <a:uFillTx/>
                <a:latin typeface="Barlow"/>
                <a:ea typeface="Barlow"/>
              </a:rPr>
              <a:t>Konfiguration von Firewalls und Intrusion Detection Systemen, Implementierung von Sicherheitsrichtlinien, Überwachung von Netzwerken, Reaktion auf Sicherheitsvorfälle.</a:t>
            </a:r>
            <a:endParaRPr b="0" lang="de-DE" sz="1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7" name=""/>
          <p:cNvSpPr txBox="1"/>
          <p:nvPr/>
        </p:nvSpPr>
        <p:spPr>
          <a:xfrm>
            <a:off x="3780000" y="7020000"/>
            <a:ext cx="708084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0" lang="de-DE" sz="1800" strike="noStrike" u="none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uFillTx/>
                <a:latin typeface="Arial"/>
              </a:rPr>
              <a:t>Einstiegsgehalt ca 49.000Euro im Jahr mit Studienabschluss 55.000</a:t>
            </a:r>
            <a:endParaRPr b="0" lang="de-DE" sz="1800" strike="noStrike" u="none">
              <a:ln>
                <a:solidFill>
                  <a:srgbClr val="000000"/>
                </a:solidFill>
              </a:ln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 0"/>
          <p:cNvSpPr/>
          <p:nvPr/>
        </p:nvSpPr>
        <p:spPr>
          <a:xfrm>
            <a:off x="864000" y="1924560"/>
            <a:ext cx="12902040" cy="137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5400"/>
              </a:lnSpc>
              <a:tabLst>
                <a:tab algn="l" pos="0"/>
              </a:tabLst>
            </a:pPr>
            <a:r>
              <a:rPr b="1" lang="en-US" sz="4300" strike="noStrike" u="none">
                <a:solidFill>
                  <a:srgbClr val="f0fcff"/>
                </a:solidFill>
                <a:uFillTx/>
                <a:latin typeface="Spline Sans Bold"/>
                <a:ea typeface="Spline Sans Bold"/>
              </a:rPr>
              <a:t>Cyber Security Engineer: Entwicklung und Implementierung</a:t>
            </a:r>
            <a:endParaRPr b="0" lang="de-DE" sz="4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9" name="Text 1"/>
          <p:cNvSpPr/>
          <p:nvPr/>
        </p:nvSpPr>
        <p:spPr>
          <a:xfrm>
            <a:off x="864000" y="3913200"/>
            <a:ext cx="2742840" cy="34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01"/>
              </a:lnSpc>
              <a:tabLst>
                <a:tab algn="l" pos="0"/>
              </a:tabLst>
            </a:pPr>
            <a:r>
              <a:rPr b="1" lang="en-US" sz="2150" strike="noStrike" u="none">
                <a:solidFill>
                  <a:srgbClr val="f0fcff"/>
                </a:solidFill>
                <a:uFillTx/>
                <a:latin typeface="Spline Sans Bold"/>
                <a:ea typeface="Spline Sans Bold"/>
              </a:rPr>
              <a:t>Profil</a:t>
            </a:r>
            <a:endParaRPr b="0" lang="de-DE" sz="2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0" name="Text 2"/>
          <p:cNvSpPr/>
          <p:nvPr/>
        </p:nvSpPr>
        <p:spPr>
          <a:xfrm>
            <a:off x="864000" y="4502880"/>
            <a:ext cx="6149520" cy="157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3101"/>
              </a:lnSpc>
              <a:tabLst>
                <a:tab algn="l" pos="0"/>
              </a:tabLst>
            </a:pPr>
            <a:r>
              <a:rPr b="0" lang="en-US" sz="1900" strike="noStrike" u="none">
                <a:solidFill>
                  <a:srgbClr val="e0e4e6"/>
                </a:solidFill>
                <a:uFillTx/>
                <a:latin typeface="Barlow"/>
                <a:ea typeface="Barlow"/>
              </a:rPr>
              <a:t>Cyber Security Engineer: Entwickler von Sicherheitslösungen. Sie gestalten und implementieren Software, Tools und Prozesse, um die Sicherheit von Systemen und Netzwerken zu verbessern.</a:t>
            </a:r>
            <a:endParaRPr b="0" lang="de-DE" sz="1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1" name="Text 3"/>
          <p:cNvSpPr/>
          <p:nvPr/>
        </p:nvSpPr>
        <p:spPr>
          <a:xfrm>
            <a:off x="7624080" y="3913200"/>
            <a:ext cx="2742840" cy="34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01"/>
              </a:lnSpc>
              <a:tabLst>
                <a:tab algn="l" pos="0"/>
              </a:tabLst>
            </a:pPr>
            <a:r>
              <a:rPr b="1" lang="en-US" sz="2150" strike="noStrike" u="none">
                <a:solidFill>
                  <a:srgbClr val="f0fcff"/>
                </a:solidFill>
                <a:uFillTx/>
                <a:latin typeface="Spline Sans Bold"/>
                <a:ea typeface="Spline Sans Bold"/>
              </a:rPr>
              <a:t>Aufgaben</a:t>
            </a:r>
            <a:endParaRPr b="0" lang="de-DE" sz="2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2" name="Text 4"/>
          <p:cNvSpPr/>
          <p:nvPr/>
        </p:nvSpPr>
        <p:spPr>
          <a:xfrm>
            <a:off x="7624080" y="4502880"/>
            <a:ext cx="6149520" cy="157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3101"/>
              </a:lnSpc>
              <a:tabLst>
                <a:tab algn="l" pos="0"/>
              </a:tabLst>
            </a:pPr>
            <a:r>
              <a:rPr b="0" lang="en-US" sz="1900" strike="noStrike" u="none">
                <a:solidFill>
                  <a:srgbClr val="e0e4e6"/>
                </a:solidFill>
                <a:uFillTx/>
                <a:latin typeface="Barlow"/>
                <a:ea typeface="Barlow"/>
              </a:rPr>
              <a:t>Entwicklung von Security-Software, Implementierung von Sicherheitsmaßnahmen, Testen von Sicherheitslösungen, Automatisieren von Sicherheitsprozessen, Wartung von Sicherheitsinfrastrukturen.</a:t>
            </a:r>
            <a:endParaRPr b="0" lang="de-DE" sz="1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3" name=""/>
          <p:cNvSpPr txBox="1"/>
          <p:nvPr/>
        </p:nvSpPr>
        <p:spPr>
          <a:xfrm>
            <a:off x="3465000" y="7200000"/>
            <a:ext cx="784296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0" lang="de-DE" sz="1800" strike="noStrike" u="none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uFillTx/>
                <a:latin typeface="Arial"/>
              </a:rPr>
              <a:t>        </a:t>
            </a:r>
            <a:r>
              <a:rPr b="0" lang="de-DE" sz="1800" strike="noStrike" u="none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uFillTx/>
                <a:latin typeface="Arial"/>
              </a:rPr>
              <a:t>Einstiegsgehalt 60.000 Euro pro Jahr je nach Abschluss deutlich mehr </a:t>
            </a:r>
            <a:endParaRPr b="0" lang="de-DE" sz="1800" strike="noStrike" u="none">
              <a:ln>
                <a:solidFill>
                  <a:srgbClr val="000000"/>
                </a:solidFill>
              </a:ln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 0"/>
          <p:cNvSpPr/>
          <p:nvPr/>
        </p:nvSpPr>
        <p:spPr>
          <a:xfrm>
            <a:off x="345600" y="900000"/>
            <a:ext cx="12074400" cy="68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5400"/>
              </a:lnSpc>
              <a:tabLst>
                <a:tab algn="l" pos="0"/>
              </a:tabLst>
            </a:pPr>
            <a:r>
              <a:rPr b="1" lang="en-US" sz="4300" strike="noStrike" u="none">
                <a:solidFill>
                  <a:srgbClr val="f0fcff"/>
                </a:solidFill>
                <a:uFillTx/>
                <a:latin typeface="Spline Sans Bold"/>
                <a:ea typeface="Spline Sans Bold"/>
              </a:rPr>
              <a:t>Cyber Security Manager: Strategische Führung</a:t>
            </a:r>
            <a:endParaRPr b="0" lang="de-DE" sz="4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5" name="Text 1"/>
          <p:cNvSpPr/>
          <p:nvPr/>
        </p:nvSpPr>
        <p:spPr>
          <a:xfrm>
            <a:off x="864000" y="3372840"/>
            <a:ext cx="6149520" cy="20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701"/>
              </a:lnSpc>
              <a:tabLst>
                <a:tab algn="l" pos="0"/>
              </a:tabLst>
            </a:pPr>
            <a:r>
              <a:rPr b="1" lang="en-US" sz="2150" strike="noStrike" u="none">
                <a:solidFill>
                  <a:srgbClr val="f0fcff"/>
                </a:solidFill>
                <a:uFillTx/>
                <a:latin typeface="Spline Sans Bold"/>
                <a:ea typeface="Spline Sans Bold"/>
              </a:rPr>
              <a:t>ProfilCyber Security Manager: Führungskräfte, die für die Gesamtstrategie und Implementierung der Cybersecurity innerhalb eines Unternehmens verantwortlich sind. Sie entwickeln Sicherheitsrichtlinien und führen Teams.</a:t>
            </a:r>
            <a:endParaRPr b="0" lang="de-DE" sz="2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6" name="Text 2"/>
          <p:cNvSpPr/>
          <p:nvPr/>
        </p:nvSpPr>
        <p:spPr>
          <a:xfrm>
            <a:off x="7624080" y="3372840"/>
            <a:ext cx="2742840" cy="34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01"/>
              </a:lnSpc>
              <a:tabLst>
                <a:tab algn="l" pos="0"/>
              </a:tabLst>
            </a:pPr>
            <a:r>
              <a:rPr b="1" lang="en-US" sz="2150" strike="noStrike" u="none">
                <a:solidFill>
                  <a:srgbClr val="f0fcff"/>
                </a:solidFill>
                <a:uFillTx/>
                <a:latin typeface="Spline Sans Bold"/>
                <a:ea typeface="Spline Sans Bold"/>
              </a:rPr>
              <a:t>Aufgaben</a:t>
            </a:r>
            <a:endParaRPr b="0" lang="de-DE" sz="2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7" name="Text 3"/>
          <p:cNvSpPr/>
          <p:nvPr/>
        </p:nvSpPr>
        <p:spPr>
          <a:xfrm>
            <a:off x="7624080" y="3962520"/>
            <a:ext cx="6149520" cy="197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3101"/>
              </a:lnSpc>
              <a:tabLst>
                <a:tab algn="l" pos="0"/>
              </a:tabLst>
            </a:pPr>
            <a:r>
              <a:rPr b="0" lang="en-US" sz="1900" strike="noStrike" u="none">
                <a:solidFill>
                  <a:srgbClr val="e0e4e6"/>
                </a:solidFill>
                <a:uFillTx/>
                <a:latin typeface="Barlow"/>
                <a:ea typeface="Barlow"/>
              </a:rPr>
              <a:t>Festlegen von Sicherheitsrichtlinien, Management von Sicherheitsbudgets, Überwachung der Sicherheitsleistung, Koordinierung von Sicherheitsvorfällen, Zusammenarbeit mit der Geschäftsführung.</a:t>
            </a:r>
            <a:endParaRPr b="0" lang="de-DE" sz="1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4606920" y="7020000"/>
            <a:ext cx="385308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0" lang="de-DE" sz="1800" strike="noStrike" u="none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uFillTx/>
                <a:latin typeface="Arial"/>
              </a:rPr>
              <a:t>Einstiegsgehalt 65.000 Euro im Jahr</a:t>
            </a:r>
            <a:endParaRPr b="0" lang="de-DE" sz="1800" strike="noStrike" u="none">
              <a:ln>
                <a:solidFill>
                  <a:srgbClr val="000000"/>
                </a:solidFill>
              </a:ln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 0"/>
          <p:cNvSpPr/>
          <p:nvPr/>
        </p:nvSpPr>
        <p:spPr>
          <a:xfrm>
            <a:off x="864000" y="1924560"/>
            <a:ext cx="12902040" cy="137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5400"/>
              </a:lnSpc>
              <a:tabLst>
                <a:tab algn="l" pos="0"/>
              </a:tabLst>
            </a:pPr>
            <a:r>
              <a:rPr b="1" lang="en-US" sz="4300" strike="noStrike" u="none">
                <a:solidFill>
                  <a:srgbClr val="f0fcff"/>
                </a:solidFill>
                <a:uFillTx/>
                <a:latin typeface="Spline Sans Bold"/>
                <a:ea typeface="Spline Sans Bold"/>
              </a:rPr>
              <a:t>Penetration Tester (Pentester): Angriff und Verteidigung</a:t>
            </a:r>
            <a:endParaRPr b="0" lang="de-DE" sz="4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0" name="Text 1"/>
          <p:cNvSpPr/>
          <p:nvPr/>
        </p:nvSpPr>
        <p:spPr>
          <a:xfrm>
            <a:off x="864000" y="3913200"/>
            <a:ext cx="2742840" cy="34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01"/>
              </a:lnSpc>
              <a:tabLst>
                <a:tab algn="l" pos="0"/>
              </a:tabLst>
            </a:pPr>
            <a:r>
              <a:rPr b="1" lang="en-US" sz="2150" strike="noStrike" u="none">
                <a:solidFill>
                  <a:srgbClr val="f0fcff"/>
                </a:solidFill>
                <a:uFillTx/>
                <a:latin typeface="Spline Sans Bold"/>
                <a:ea typeface="Spline Sans Bold"/>
              </a:rPr>
              <a:t>Profil</a:t>
            </a:r>
            <a:endParaRPr b="0" lang="de-DE" sz="2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1" name="Text 2"/>
          <p:cNvSpPr/>
          <p:nvPr/>
        </p:nvSpPr>
        <p:spPr>
          <a:xfrm>
            <a:off x="864000" y="4502880"/>
            <a:ext cx="6149520" cy="157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3101"/>
              </a:lnSpc>
              <a:tabLst>
                <a:tab algn="l" pos="0"/>
              </a:tabLst>
            </a:pPr>
            <a:r>
              <a:rPr b="0" lang="en-US" sz="1900" strike="noStrike" u="none">
                <a:solidFill>
                  <a:srgbClr val="e0e4e6"/>
                </a:solidFill>
                <a:uFillTx/>
                <a:latin typeface="Barlow"/>
                <a:ea typeface="Barlow"/>
              </a:rPr>
              <a:t>Penetration Tester: Spezialisten für die Simulation von Angriffen auf Systeme. Sie identifizieren Schwachstellen und bewerten die Wirksamkeit von Sicherheitsmaßnahmen.</a:t>
            </a:r>
            <a:endParaRPr b="0" lang="de-DE" sz="1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2" name="Text 3"/>
          <p:cNvSpPr/>
          <p:nvPr/>
        </p:nvSpPr>
        <p:spPr>
          <a:xfrm>
            <a:off x="7624080" y="3913200"/>
            <a:ext cx="2742840" cy="34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01"/>
              </a:lnSpc>
              <a:tabLst>
                <a:tab algn="l" pos="0"/>
              </a:tabLst>
            </a:pPr>
            <a:r>
              <a:rPr b="1" lang="en-US" sz="2150" strike="noStrike" u="none">
                <a:solidFill>
                  <a:srgbClr val="f0fcff"/>
                </a:solidFill>
                <a:uFillTx/>
                <a:latin typeface="Spline Sans Bold"/>
                <a:ea typeface="Spline Sans Bold"/>
              </a:rPr>
              <a:t>Aufgaben</a:t>
            </a:r>
            <a:endParaRPr b="0" lang="de-DE" sz="2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3" name="Text 4"/>
          <p:cNvSpPr/>
          <p:nvPr/>
        </p:nvSpPr>
        <p:spPr>
          <a:xfrm>
            <a:off x="7624080" y="4502880"/>
            <a:ext cx="6149520" cy="157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3101"/>
              </a:lnSpc>
              <a:tabLst>
                <a:tab algn="l" pos="0"/>
              </a:tabLst>
            </a:pPr>
            <a:r>
              <a:rPr b="0" lang="en-US" sz="1900" strike="noStrike" u="none">
                <a:solidFill>
                  <a:srgbClr val="e0e4e6"/>
                </a:solidFill>
                <a:uFillTx/>
                <a:latin typeface="Barlow"/>
                <a:ea typeface="Barlow"/>
              </a:rPr>
              <a:t>Durchführen von Penetrationstests, Analysieren von Sicherheitslücken, Dokumentieren von Schwachstellen, Erstellen von Sicherheitsberichten, Bereitstellung von Empfehlungen zur Verbesserung der Sicherheit.</a:t>
            </a:r>
            <a:endParaRPr b="0" lang="de-DE" sz="1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4" name=""/>
          <p:cNvSpPr txBox="1"/>
          <p:nvPr/>
        </p:nvSpPr>
        <p:spPr>
          <a:xfrm>
            <a:off x="3255480" y="6660000"/>
            <a:ext cx="8020800" cy="11142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0" lang="de-DE" sz="1800" strike="noStrike" u="none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uFillTx/>
                <a:latin typeface="Arial"/>
              </a:rPr>
              <a:t>Einstiegsgehalt kommt hier stark auf die Branche an in der man Anfangen will</a:t>
            </a:r>
            <a:endParaRPr b="0" lang="de-DE" sz="1800" strike="noStrike" u="none">
              <a:ln>
                <a:solidFill>
                  <a:srgbClr val="000000"/>
                </a:solidFill>
              </a:ln>
              <a:solidFill>
                <a:srgbClr val="ffffff"/>
              </a:solidFill>
              <a:uFillTx/>
              <a:latin typeface="Arial"/>
            </a:endParaRPr>
          </a:p>
          <a:p>
            <a:r>
              <a:rPr b="0" lang="de-DE" sz="1800" strike="noStrike" u="none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uFillTx/>
                <a:latin typeface="Arial"/>
              </a:rPr>
              <a:t>Im Finanzwesen zb leigt s bei ca 63.000 in Jahr </a:t>
            </a:r>
            <a:endParaRPr b="0" lang="de-DE" sz="1800" strike="noStrike" u="none">
              <a:ln>
                <a:solidFill>
                  <a:srgbClr val="000000"/>
                </a:solidFill>
              </a:ln>
              <a:solidFill>
                <a:srgbClr val="ffffff"/>
              </a:solidFill>
              <a:uFillTx/>
              <a:latin typeface="Arial"/>
            </a:endParaRPr>
          </a:p>
          <a:p>
            <a:r>
              <a:rPr b="0" lang="de-DE" sz="1800" strike="noStrike" u="none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uFillTx/>
                <a:latin typeface="Arial"/>
              </a:rPr>
              <a:t>wobei es in der Versicherungsbranche 80.000sein können</a:t>
            </a:r>
            <a:endParaRPr b="0" lang="de-DE" sz="1800" strike="noStrike" u="none">
              <a:ln>
                <a:solidFill>
                  <a:srgbClr val="000000"/>
                </a:solidFill>
              </a:ln>
              <a:solidFill>
                <a:srgbClr val="ffffff"/>
              </a:solidFill>
              <a:uFillTx/>
              <a:latin typeface="Arial"/>
            </a:endParaRPr>
          </a:p>
          <a:p>
            <a:r>
              <a:rPr b="0" lang="de-DE" sz="1800" strike="noStrike" u="none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uFillTx/>
                <a:latin typeface="Arial"/>
              </a:rPr>
              <a:t>Und im Sektor Groß und einzelhandel nur 50000  Euro im Jahr sein können  </a:t>
            </a:r>
            <a:endParaRPr b="0" lang="de-DE" sz="1800" strike="noStrike" u="none">
              <a:ln>
                <a:solidFill>
                  <a:srgbClr val="000000"/>
                </a:solidFill>
              </a:ln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 0"/>
          <p:cNvSpPr/>
          <p:nvPr/>
        </p:nvSpPr>
        <p:spPr>
          <a:xfrm>
            <a:off x="864000" y="1924560"/>
            <a:ext cx="12902040" cy="137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5400"/>
              </a:lnSpc>
              <a:tabLst>
                <a:tab algn="l" pos="0"/>
              </a:tabLst>
            </a:pPr>
            <a:r>
              <a:rPr b="1" lang="en-US" sz="4300" strike="noStrike" u="none">
                <a:solidFill>
                  <a:srgbClr val="f0fcff"/>
                </a:solidFill>
                <a:uFillTx/>
                <a:latin typeface="Spline Sans Bold"/>
                <a:ea typeface="Spline Sans Bold"/>
              </a:rPr>
              <a:t>IT-Forensiker: Untersuchung und Beweissicherung</a:t>
            </a:r>
            <a:endParaRPr b="0" lang="de-DE" sz="4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6" name="Text 1"/>
          <p:cNvSpPr/>
          <p:nvPr/>
        </p:nvSpPr>
        <p:spPr>
          <a:xfrm>
            <a:off x="864000" y="3913200"/>
            <a:ext cx="2742840" cy="34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01"/>
              </a:lnSpc>
              <a:tabLst>
                <a:tab algn="l" pos="0"/>
              </a:tabLst>
            </a:pPr>
            <a:r>
              <a:rPr b="1" lang="en-US" sz="2150" strike="noStrike" u="none">
                <a:solidFill>
                  <a:srgbClr val="f0fcff"/>
                </a:solidFill>
                <a:uFillTx/>
                <a:latin typeface="Spline Sans Bold"/>
                <a:ea typeface="Spline Sans Bold"/>
              </a:rPr>
              <a:t>Profil</a:t>
            </a:r>
            <a:endParaRPr b="0" lang="de-DE" sz="2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7" name="Text 2"/>
          <p:cNvSpPr/>
          <p:nvPr/>
        </p:nvSpPr>
        <p:spPr>
          <a:xfrm>
            <a:off x="864000" y="4502880"/>
            <a:ext cx="6149520" cy="157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3101"/>
              </a:lnSpc>
              <a:tabLst>
                <a:tab algn="l" pos="0"/>
              </a:tabLst>
            </a:pPr>
            <a:r>
              <a:rPr b="0" lang="en-US" sz="1900" strike="noStrike" u="none">
                <a:solidFill>
                  <a:srgbClr val="e0e4e6"/>
                </a:solidFill>
                <a:uFillTx/>
                <a:latin typeface="Barlow"/>
                <a:ea typeface="Barlow"/>
              </a:rPr>
              <a:t>IT-Forensiker: Experten für die Untersuchung von digitalen Spuren und Beweisen bei Cyberattacken. Sie sichern digitale Beweise und analysieren sie, um Täter zu identifizieren und Vergehen aufzudecken.</a:t>
            </a:r>
            <a:endParaRPr b="0" lang="de-DE" sz="1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8" name="Text 3"/>
          <p:cNvSpPr/>
          <p:nvPr/>
        </p:nvSpPr>
        <p:spPr>
          <a:xfrm>
            <a:off x="7624080" y="3913200"/>
            <a:ext cx="2742840" cy="34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01"/>
              </a:lnSpc>
              <a:tabLst>
                <a:tab algn="l" pos="0"/>
              </a:tabLst>
            </a:pPr>
            <a:r>
              <a:rPr b="1" lang="en-US" sz="2150" strike="noStrike" u="none">
                <a:solidFill>
                  <a:srgbClr val="f0fcff"/>
                </a:solidFill>
                <a:uFillTx/>
                <a:latin typeface="Spline Sans Bold"/>
                <a:ea typeface="Spline Sans Bold"/>
              </a:rPr>
              <a:t>Aufgaben</a:t>
            </a:r>
            <a:endParaRPr b="0" lang="de-DE" sz="2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9" name="Text 4"/>
          <p:cNvSpPr/>
          <p:nvPr/>
        </p:nvSpPr>
        <p:spPr>
          <a:xfrm>
            <a:off x="7624080" y="4502880"/>
            <a:ext cx="6149520" cy="157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3101"/>
              </a:lnSpc>
              <a:tabLst>
                <a:tab algn="l" pos="0"/>
              </a:tabLst>
            </a:pPr>
            <a:r>
              <a:rPr b="0" lang="en-US" sz="1900" strike="noStrike" u="none">
                <a:solidFill>
                  <a:srgbClr val="e0e4e6"/>
                </a:solidFill>
                <a:uFillTx/>
                <a:latin typeface="Barlow"/>
                <a:ea typeface="Barlow"/>
              </a:rPr>
              <a:t>Sammeln und Analysieren digitaler Beweismittel, Durchführung von Datenrekonstruktionen, Erstellung von forensischen Berichten, Unterstützung von Strafverfolgungsbehörden.</a:t>
            </a:r>
            <a:endParaRPr b="0" lang="de-DE" sz="1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0" name=""/>
          <p:cNvSpPr txBox="1"/>
          <p:nvPr/>
        </p:nvSpPr>
        <p:spPr>
          <a:xfrm>
            <a:off x="5040000" y="7020000"/>
            <a:ext cx="378972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0" lang="de-DE" sz="1800" strike="noStrike" u="none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uFillTx/>
                <a:latin typeface="Arial"/>
              </a:rPr>
              <a:t>Einsteigsgehalt 48000 Euro im Jahr</a:t>
            </a:r>
            <a:endParaRPr b="0" lang="de-DE" sz="1800" strike="noStrike" u="none">
              <a:ln>
                <a:solidFill>
                  <a:srgbClr val="000000"/>
                </a:solidFill>
              </a:ln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 0"/>
          <p:cNvSpPr/>
          <p:nvPr/>
        </p:nvSpPr>
        <p:spPr>
          <a:xfrm>
            <a:off x="864000" y="1726920"/>
            <a:ext cx="12902040" cy="137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5400"/>
              </a:lnSpc>
              <a:tabLst>
                <a:tab algn="l" pos="0"/>
              </a:tabLst>
            </a:pPr>
            <a:r>
              <a:rPr b="1" lang="en-US" sz="4300" strike="noStrike" u="none">
                <a:solidFill>
                  <a:srgbClr val="f0fcff"/>
                </a:solidFill>
                <a:uFillTx/>
                <a:latin typeface="Spline Sans Bold"/>
                <a:ea typeface="Spline Sans Bold"/>
              </a:rPr>
              <a:t>Cyber Defense Analyst: Überwachung und Reaktion</a:t>
            </a:r>
            <a:endParaRPr b="0" lang="de-DE" sz="4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2" name="Text 1"/>
          <p:cNvSpPr/>
          <p:nvPr/>
        </p:nvSpPr>
        <p:spPr>
          <a:xfrm>
            <a:off x="864000" y="3715560"/>
            <a:ext cx="2742840" cy="34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01"/>
              </a:lnSpc>
              <a:tabLst>
                <a:tab algn="l" pos="0"/>
              </a:tabLst>
            </a:pPr>
            <a:r>
              <a:rPr b="1" lang="en-US" sz="2150" strike="noStrike" u="none">
                <a:solidFill>
                  <a:srgbClr val="f0fcff"/>
                </a:solidFill>
                <a:uFillTx/>
                <a:latin typeface="Spline Sans Bold"/>
                <a:ea typeface="Spline Sans Bold"/>
              </a:rPr>
              <a:t>Profil</a:t>
            </a:r>
            <a:endParaRPr b="0" lang="de-DE" sz="2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3" name="Text 2"/>
          <p:cNvSpPr/>
          <p:nvPr/>
        </p:nvSpPr>
        <p:spPr>
          <a:xfrm>
            <a:off x="864000" y="4305240"/>
            <a:ext cx="6149520" cy="157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3101"/>
              </a:lnSpc>
              <a:tabLst>
                <a:tab algn="l" pos="0"/>
              </a:tabLst>
            </a:pPr>
            <a:r>
              <a:rPr b="0" lang="en-US" sz="1900" strike="noStrike" u="none">
                <a:solidFill>
                  <a:srgbClr val="e0e4e6"/>
                </a:solidFill>
                <a:uFillTx/>
                <a:latin typeface="Barlow"/>
                <a:ea typeface="Barlow"/>
              </a:rPr>
              <a:t>Cyber Defense Analyst: Spezialisten für die Überwachung von Netzwerken und Systemen. Sie erkennen und analysieren Bedrohungen in Echtzeit und reagieren auf Sicherheitsvorfälle.</a:t>
            </a:r>
            <a:endParaRPr b="0" lang="de-DE" sz="1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4" name="Text 3"/>
          <p:cNvSpPr/>
          <p:nvPr/>
        </p:nvSpPr>
        <p:spPr>
          <a:xfrm>
            <a:off x="7624080" y="3715560"/>
            <a:ext cx="2742840" cy="34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01"/>
              </a:lnSpc>
              <a:tabLst>
                <a:tab algn="l" pos="0"/>
              </a:tabLst>
            </a:pPr>
            <a:r>
              <a:rPr b="1" lang="en-US" sz="2150" strike="noStrike" u="none">
                <a:solidFill>
                  <a:srgbClr val="f0fcff"/>
                </a:solidFill>
                <a:uFillTx/>
                <a:latin typeface="Spline Sans Bold"/>
                <a:ea typeface="Spline Sans Bold"/>
              </a:rPr>
              <a:t>Aufgaben</a:t>
            </a:r>
            <a:endParaRPr b="0" lang="de-DE" sz="2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5" name="Text 4"/>
          <p:cNvSpPr/>
          <p:nvPr/>
        </p:nvSpPr>
        <p:spPr>
          <a:xfrm>
            <a:off x="7624080" y="4305240"/>
            <a:ext cx="6149520" cy="197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3101"/>
              </a:lnSpc>
              <a:tabLst>
                <a:tab algn="l" pos="0"/>
              </a:tabLst>
            </a:pPr>
            <a:r>
              <a:rPr b="0" lang="en-US" sz="1900" strike="noStrike" u="none">
                <a:solidFill>
                  <a:srgbClr val="e0e4e6"/>
                </a:solidFill>
                <a:uFillTx/>
                <a:latin typeface="Barlow"/>
                <a:ea typeface="Barlow"/>
              </a:rPr>
              <a:t>Überwachen von Netzwerken und Systemen, Analysieren von Sicherheitsereignissen, Reagieren auf Sicherheitsvorfälle, Dokumentieren von Sicherheitsvorfällen, Verbesserung der Sicherheitsabläufe.</a:t>
            </a:r>
            <a:endParaRPr b="0" lang="de-DE" sz="1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6" name=""/>
          <p:cNvSpPr txBox="1"/>
          <p:nvPr/>
        </p:nvSpPr>
        <p:spPr>
          <a:xfrm>
            <a:off x="4320000" y="7380000"/>
            <a:ext cx="453924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0" lang="de-DE" sz="1800" strike="noStrike" u="none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uFillTx/>
                <a:latin typeface="Arial"/>
              </a:rPr>
              <a:t>Einstiegsgehalt um die 63000 Euro im Jahr</a:t>
            </a:r>
            <a:endParaRPr b="0" lang="de-DE" sz="1800" strike="noStrike" u="none">
              <a:ln>
                <a:solidFill>
                  <a:srgbClr val="000000"/>
                </a:solidFill>
              </a:ln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LibreOffice/24.8.4.2$Windows_X86_64 LibreOffice_project/bb3cfa12c7b1bf994ecc5649a80400d06cd71002</Application>
  <AppVersion>15.0000</AppVersion>
  <Words>0</Words>
  <Paragraphs>0</Paragraphs>
  <Company>PptxGenJS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2025-01-23T07:21:05Z</dcterms:created>
  <dc:creator>PptxGenJS</dc:creator>
  <dc:description/>
  <dc:language>de-DE</dc:language>
  <cp:lastModifiedBy/>
  <dcterms:modified xsi:type="dcterms:W3CDTF">2025-01-23T08:38:59Z</dcterms:modified>
  <cp:revision>2</cp:revision>
  <dc:subject>PptxGenJS Presentation</dc:subject>
  <dc:title>PptxGenJS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10</vt:i4>
  </property>
  <property fmtid="{D5CDD505-2E9C-101B-9397-08002B2CF9AE}" pid="3" name="PresentationFormat">
    <vt:lpwstr>On-screen Show (16:9)</vt:lpwstr>
  </property>
  <property fmtid="{D5CDD505-2E9C-101B-9397-08002B2CF9AE}" pid="4" name="Slides">
    <vt:i4>10</vt:i4>
  </property>
</Properties>
</file>