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8"/>
  </p:notesMasterIdLst>
  <p:sldIdLst>
    <p:sldId id="256" r:id="rId2"/>
    <p:sldId id="257" r:id="rId3"/>
    <p:sldId id="258" r:id="rId4"/>
    <p:sldId id="259" r:id="rId5"/>
    <p:sldId id="260" r:id="rId6"/>
    <p:sldId id="267" r:id="rId7"/>
    <p:sldId id="268" r:id="rId8"/>
    <p:sldId id="269" r:id="rId9"/>
    <p:sldId id="270" r:id="rId10"/>
    <p:sldId id="286" r:id="rId11"/>
    <p:sldId id="262" r:id="rId12"/>
    <p:sldId id="263" r:id="rId13"/>
    <p:sldId id="264" r:id="rId14"/>
    <p:sldId id="265" r:id="rId15"/>
    <p:sldId id="272" r:id="rId16"/>
    <p:sldId id="273" r:id="rId17"/>
    <p:sldId id="277" r:id="rId18"/>
    <p:sldId id="274" r:id="rId19"/>
    <p:sldId id="271" r:id="rId20"/>
    <p:sldId id="275" r:id="rId21"/>
    <p:sldId id="280" r:id="rId22"/>
    <p:sldId id="276" r:id="rId23"/>
    <p:sldId id="279" r:id="rId24"/>
    <p:sldId id="294" r:id="rId25"/>
    <p:sldId id="295" r:id="rId26"/>
    <p:sldId id="290" r:id="rId27"/>
    <p:sldId id="287" r:id="rId28"/>
    <p:sldId id="298" r:id="rId29"/>
    <p:sldId id="291" r:id="rId30"/>
    <p:sldId id="281" r:id="rId31"/>
    <p:sldId id="261" r:id="rId32"/>
    <p:sldId id="285" r:id="rId33"/>
    <p:sldId id="282" r:id="rId34"/>
    <p:sldId id="283" r:id="rId35"/>
    <p:sldId id="284" r:id="rId36"/>
    <p:sldId id="29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06" autoAdjust="0"/>
  </p:normalViewPr>
  <p:slideViewPr>
    <p:cSldViewPr snapToGrid="0">
      <p:cViewPr varScale="1">
        <p:scale>
          <a:sx n="57" d="100"/>
          <a:sy n="57" d="100"/>
        </p:scale>
        <p:origin x="108" y="6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Eclipse%20Workspace\Thesis\Documents\Test%20Data\Right\LifeCycle%20-%2027-09-2015%2019-25-21\accelerometer.csv"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title>
      <c:tx>
        <c:rich>
          <a:bodyPr rot="0" vert="horz"/>
          <a:lstStyle/>
          <a:p>
            <a:pPr>
              <a:defRPr/>
            </a:pPr>
            <a:r>
              <a:rPr lang="en-US" dirty="0" smtClean="0">
                <a:solidFill>
                  <a:schemeClr val="tx1">
                    <a:lumMod val="65000"/>
                    <a:lumOff val="35000"/>
                  </a:schemeClr>
                </a:solidFill>
              </a:rPr>
              <a:t>Right - September </a:t>
            </a:r>
            <a:r>
              <a:rPr lang="en-US" dirty="0">
                <a:solidFill>
                  <a:schemeClr val="tx1">
                    <a:lumMod val="65000"/>
                    <a:lumOff val="35000"/>
                  </a:schemeClr>
                </a:solidFill>
              </a:rPr>
              <a:t>27, 2015 19:25:21pm</a:t>
            </a:r>
          </a:p>
        </c:rich>
      </c:tx>
      <c:overlay val="0"/>
    </c:title>
    <c:autoTitleDeleted val="0"/>
    <c:plotArea>
      <c:layout/>
      <c:lineChart>
        <c:grouping val="standard"/>
        <c:varyColors val="0"/>
        <c:ser>
          <c:idx val="0"/>
          <c:order val="0"/>
          <c:marker>
            <c:symbol val="none"/>
          </c:marker>
          <c:cat>
            <c:numRef>
              <c:f>accelerometer!$A$1:$A$150</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cat>
          <c:val>
            <c:numRef>
              <c:f>accelerometer!$B$1:$B$150</c:f>
              <c:numCache>
                <c:formatCode>General</c:formatCode>
                <c:ptCount val="150"/>
                <c:pt idx="0">
                  <c:v>0.47289532000000001</c:v>
                </c:pt>
                <c:pt idx="1">
                  <c:v>0.3842499600000005</c:v>
                </c:pt>
                <c:pt idx="2">
                  <c:v>0.30988222000000093</c:v>
                </c:pt>
                <c:pt idx="3">
                  <c:v>0.30768000000000056</c:v>
                </c:pt>
                <c:pt idx="4">
                  <c:v>0.37039593000000032</c:v>
                </c:pt>
                <c:pt idx="5">
                  <c:v>0.42368942000000032</c:v>
                </c:pt>
                <c:pt idx="6">
                  <c:v>0.40301037000000056</c:v>
                </c:pt>
                <c:pt idx="7">
                  <c:v>0.34789333000000028</c:v>
                </c:pt>
                <c:pt idx="8">
                  <c:v>0.32911113000000008</c:v>
                </c:pt>
                <c:pt idx="9">
                  <c:v>0.33377945000000031</c:v>
                </c:pt>
                <c:pt idx="10">
                  <c:v>0.3430064600000009</c:v>
                </c:pt>
                <c:pt idx="11">
                  <c:v>0.35378720000000002</c:v>
                </c:pt>
                <c:pt idx="12">
                  <c:v>0.36345407000000063</c:v>
                </c:pt>
                <c:pt idx="13">
                  <c:v>0.37588412000000093</c:v>
                </c:pt>
                <c:pt idx="14">
                  <c:v>0.38570714</c:v>
                </c:pt>
                <c:pt idx="15">
                  <c:v>0.39612010000000075</c:v>
                </c:pt>
                <c:pt idx="16">
                  <c:v>0.40733027000000038</c:v>
                </c:pt>
                <c:pt idx="17">
                  <c:v>0.41432947000000075</c:v>
                </c:pt>
                <c:pt idx="18">
                  <c:v>0.42302123000000008</c:v>
                </c:pt>
                <c:pt idx="19">
                  <c:v>0.42780450000000075</c:v>
                </c:pt>
                <c:pt idx="20">
                  <c:v>0.43066317000000032</c:v>
                </c:pt>
                <c:pt idx="21">
                  <c:v>0.43036800000000075</c:v>
                </c:pt>
                <c:pt idx="22">
                  <c:v>0.43121243000000031</c:v>
                </c:pt>
                <c:pt idx="23">
                  <c:v>0.42800310000000008</c:v>
                </c:pt>
                <c:pt idx="24">
                  <c:v>0.42364670000000032</c:v>
                </c:pt>
                <c:pt idx="25">
                  <c:v>0.41781634000000056</c:v>
                </c:pt>
                <c:pt idx="26">
                  <c:v>0.40983260000000032</c:v>
                </c:pt>
                <c:pt idx="27">
                  <c:v>0.40221038000000031</c:v>
                </c:pt>
                <c:pt idx="28">
                  <c:v>0.39496590000000076</c:v>
                </c:pt>
                <c:pt idx="29">
                  <c:v>0.38608706000000087</c:v>
                </c:pt>
                <c:pt idx="30">
                  <c:v>0.37703103000000004</c:v>
                </c:pt>
                <c:pt idx="31">
                  <c:v>0.3694611800000005</c:v>
                </c:pt>
                <c:pt idx="32">
                  <c:v>3.464031200000004</c:v>
                </c:pt>
                <c:pt idx="33">
                  <c:v>3.0218615999999998</c:v>
                </c:pt>
                <c:pt idx="34">
                  <c:v>2.8509395</c:v>
                </c:pt>
                <c:pt idx="35">
                  <c:v>2.2166721999999957</c:v>
                </c:pt>
                <c:pt idx="36">
                  <c:v>2.0485039999999999</c:v>
                </c:pt>
                <c:pt idx="37">
                  <c:v>2.1297169</c:v>
                </c:pt>
                <c:pt idx="38">
                  <c:v>2.2482289999999998</c:v>
                </c:pt>
                <c:pt idx="39">
                  <c:v>2.3769282999999977</c:v>
                </c:pt>
                <c:pt idx="40">
                  <c:v>2.4623615999999999</c:v>
                </c:pt>
                <c:pt idx="41">
                  <c:v>2.4921867999999998</c:v>
                </c:pt>
                <c:pt idx="42">
                  <c:v>2.4947349999999999</c:v>
                </c:pt>
                <c:pt idx="43">
                  <c:v>2.4664287999999988</c:v>
                </c:pt>
                <c:pt idx="44">
                  <c:v>2.3695238000000001</c:v>
                </c:pt>
                <c:pt idx="45">
                  <c:v>2.2553753999999997</c:v>
                </c:pt>
                <c:pt idx="46">
                  <c:v>2.1386747000000002</c:v>
                </c:pt>
                <c:pt idx="47">
                  <c:v>2.0548217000000002</c:v>
                </c:pt>
                <c:pt idx="48">
                  <c:v>1.923940799999998</c:v>
                </c:pt>
                <c:pt idx="49">
                  <c:v>1.7407632999999985</c:v>
                </c:pt>
                <c:pt idx="50">
                  <c:v>1.5771796999999976</c:v>
                </c:pt>
                <c:pt idx="51">
                  <c:v>1.4512809999999998</c:v>
                </c:pt>
                <c:pt idx="52">
                  <c:v>3.4639959999999999</c:v>
                </c:pt>
                <c:pt idx="53">
                  <c:v>1.6018962999999959</c:v>
                </c:pt>
                <c:pt idx="54">
                  <c:v>0.85894780000000126</c:v>
                </c:pt>
                <c:pt idx="55">
                  <c:v>0.87365440000000139</c:v>
                </c:pt>
                <c:pt idx="56">
                  <c:v>0.88147986000000056</c:v>
                </c:pt>
                <c:pt idx="57">
                  <c:v>0.9042</c:v>
                </c:pt>
                <c:pt idx="58">
                  <c:v>0.93398106000000003</c:v>
                </c:pt>
                <c:pt idx="59">
                  <c:v>0.96666890000000005</c:v>
                </c:pt>
                <c:pt idx="60">
                  <c:v>1.0023705999999999</c:v>
                </c:pt>
                <c:pt idx="61">
                  <c:v>3.4640662999999998</c:v>
                </c:pt>
                <c:pt idx="62">
                  <c:v>0.51154339999999887</c:v>
                </c:pt>
                <c:pt idx="63">
                  <c:v>0.43495062000000057</c:v>
                </c:pt>
                <c:pt idx="64">
                  <c:v>0.41228770000000031</c:v>
                </c:pt>
                <c:pt idx="65">
                  <c:v>0.38974085000000008</c:v>
                </c:pt>
                <c:pt idx="66">
                  <c:v>0.36347932000000038</c:v>
                </c:pt>
                <c:pt idx="67">
                  <c:v>0.34007390000000054</c:v>
                </c:pt>
                <c:pt idx="68">
                  <c:v>0.31483716000000056</c:v>
                </c:pt>
                <c:pt idx="69">
                  <c:v>0.28592956000000086</c:v>
                </c:pt>
                <c:pt idx="70">
                  <c:v>3.464031200000004</c:v>
                </c:pt>
                <c:pt idx="71">
                  <c:v>0.98386079999999887</c:v>
                </c:pt>
                <c:pt idx="72">
                  <c:v>0.47374203999999998</c:v>
                </c:pt>
                <c:pt idx="73">
                  <c:v>0.44578192000000028</c:v>
                </c:pt>
                <c:pt idx="74">
                  <c:v>3.4639959999999999</c:v>
                </c:pt>
                <c:pt idx="75">
                  <c:v>2.0293169999999998</c:v>
                </c:pt>
                <c:pt idx="76">
                  <c:v>2.0553810000000001</c:v>
                </c:pt>
                <c:pt idx="77">
                  <c:v>2.0566992999999987</c:v>
                </c:pt>
                <c:pt idx="78">
                  <c:v>1.4434501999999998</c:v>
                </c:pt>
                <c:pt idx="79">
                  <c:v>0.66426306999999996</c:v>
                </c:pt>
                <c:pt idx="80">
                  <c:v>0.99199130000000002</c:v>
                </c:pt>
                <c:pt idx="81">
                  <c:v>0.25643298000000031</c:v>
                </c:pt>
                <c:pt idx="82">
                  <c:v>0.26587757000000056</c:v>
                </c:pt>
                <c:pt idx="83">
                  <c:v>0.27044162000000005</c:v>
                </c:pt>
                <c:pt idx="84">
                  <c:v>0.27685800000000038</c:v>
                </c:pt>
                <c:pt idx="85">
                  <c:v>0.28437140000000038</c:v>
                </c:pt>
                <c:pt idx="86">
                  <c:v>2.5590536999999967</c:v>
                </c:pt>
                <c:pt idx="87">
                  <c:v>0.22080511999999999</c:v>
                </c:pt>
                <c:pt idx="88">
                  <c:v>0.12153977000000016</c:v>
                </c:pt>
                <c:pt idx="89">
                  <c:v>1.2691214999999969</c:v>
                </c:pt>
                <c:pt idx="90">
                  <c:v>3.2379859999999998</c:v>
                </c:pt>
                <c:pt idx="91">
                  <c:v>0.39218010000000075</c:v>
                </c:pt>
                <c:pt idx="92">
                  <c:v>0.26002568000000031</c:v>
                </c:pt>
                <c:pt idx="93">
                  <c:v>1.9397745999999976</c:v>
                </c:pt>
                <c:pt idx="94">
                  <c:v>0.14226970000000028</c:v>
                </c:pt>
                <c:pt idx="95">
                  <c:v>0.6945108999999996</c:v>
                </c:pt>
                <c:pt idx="96">
                  <c:v>0.15958876999999999</c:v>
                </c:pt>
                <c:pt idx="97">
                  <c:v>2.6030114000000002</c:v>
                </c:pt>
                <c:pt idx="98">
                  <c:v>1.9885657999999988</c:v>
                </c:pt>
                <c:pt idx="99">
                  <c:v>0.15052572</c:v>
                </c:pt>
                <c:pt idx="100">
                  <c:v>0.76288426000000065</c:v>
                </c:pt>
                <c:pt idx="101">
                  <c:v>6.1066944000000116E-2</c:v>
                </c:pt>
                <c:pt idx="102">
                  <c:v>1.5308458</c:v>
                </c:pt>
                <c:pt idx="103">
                  <c:v>6.4453440000000126E-2</c:v>
                </c:pt>
                <c:pt idx="104">
                  <c:v>0.51551764999999861</c:v>
                </c:pt>
                <c:pt idx="105">
                  <c:v>2.0112989999999962</c:v>
                </c:pt>
                <c:pt idx="106">
                  <c:v>0.54853565000000004</c:v>
                </c:pt>
                <c:pt idx="107">
                  <c:v>0.40987548000000062</c:v>
                </c:pt>
                <c:pt idx="108">
                  <c:v>0.85893839999999999</c:v>
                </c:pt>
                <c:pt idx="109">
                  <c:v>0.81649620000000001</c:v>
                </c:pt>
                <c:pt idx="110">
                  <c:v>1.4023905999999979</c:v>
                </c:pt>
                <c:pt idx="111">
                  <c:v>1.320422</c:v>
                </c:pt>
                <c:pt idx="112">
                  <c:v>1.1658725000000001</c:v>
                </c:pt>
                <c:pt idx="113">
                  <c:v>0.94211689999999959</c:v>
                </c:pt>
                <c:pt idx="114">
                  <c:v>0.9877530999999995</c:v>
                </c:pt>
                <c:pt idx="115">
                  <c:v>1.0032859999999999</c:v>
                </c:pt>
                <c:pt idx="116">
                  <c:v>0.99974879999999999</c:v>
                </c:pt>
                <c:pt idx="117">
                  <c:v>0.99332947000000005</c:v>
                </c:pt>
                <c:pt idx="118">
                  <c:v>0.98972420000000005</c:v>
                </c:pt>
                <c:pt idx="119">
                  <c:v>0.99055820000000006</c:v>
                </c:pt>
                <c:pt idx="120">
                  <c:v>0.99413889999999949</c:v>
                </c:pt>
                <c:pt idx="121">
                  <c:v>0.99393669999999956</c:v>
                </c:pt>
                <c:pt idx="122">
                  <c:v>0.99395263</c:v>
                </c:pt>
                <c:pt idx="123">
                  <c:v>0.9922647999999985</c:v>
                </c:pt>
                <c:pt idx="124">
                  <c:v>0.99388209999999899</c:v>
                </c:pt>
                <c:pt idx="125">
                  <c:v>0.99360233999999958</c:v>
                </c:pt>
                <c:pt idx="126">
                  <c:v>0.9956583</c:v>
                </c:pt>
                <c:pt idx="127">
                  <c:v>0.99847709999999956</c:v>
                </c:pt>
                <c:pt idx="128">
                  <c:v>0.99270259999999899</c:v>
                </c:pt>
                <c:pt idx="129">
                  <c:v>0.99506943999999997</c:v>
                </c:pt>
                <c:pt idx="130">
                  <c:v>0.99758845999999957</c:v>
                </c:pt>
                <c:pt idx="131">
                  <c:v>0.99164419999999998</c:v>
                </c:pt>
                <c:pt idx="132">
                  <c:v>0.99030749999999956</c:v>
                </c:pt>
                <c:pt idx="133">
                  <c:v>0.9923425299999985</c:v>
                </c:pt>
                <c:pt idx="134">
                  <c:v>0.99734209999999957</c:v>
                </c:pt>
                <c:pt idx="135">
                  <c:v>0.99765700000000002</c:v>
                </c:pt>
                <c:pt idx="136">
                  <c:v>0.99260724</c:v>
                </c:pt>
                <c:pt idx="137">
                  <c:v>0.98931539999999862</c:v>
                </c:pt>
                <c:pt idx="138">
                  <c:v>0.99369620000000003</c:v>
                </c:pt>
                <c:pt idx="139">
                  <c:v>0.99701779999999851</c:v>
                </c:pt>
                <c:pt idx="140">
                  <c:v>0.9921229499999985</c:v>
                </c:pt>
                <c:pt idx="141">
                  <c:v>0.99219584000000005</c:v>
                </c:pt>
                <c:pt idx="142">
                  <c:v>0.99289550000000004</c:v>
                </c:pt>
                <c:pt idx="143">
                  <c:v>0.99261736999999872</c:v>
                </c:pt>
                <c:pt idx="144">
                  <c:v>0.99600303000000001</c:v>
                </c:pt>
                <c:pt idx="145">
                  <c:v>0.99312233999999899</c:v>
                </c:pt>
                <c:pt idx="146">
                  <c:v>0.99242999999999959</c:v>
                </c:pt>
                <c:pt idx="147">
                  <c:v>0.99523323999999957</c:v>
                </c:pt>
                <c:pt idx="148">
                  <c:v>0.99088779999999888</c:v>
                </c:pt>
                <c:pt idx="149">
                  <c:v>0.99461569999999999</c:v>
                </c:pt>
              </c:numCache>
            </c:numRef>
          </c:val>
          <c:smooth val="0"/>
        </c:ser>
        <c:dLbls>
          <c:showLegendKey val="0"/>
          <c:showVal val="0"/>
          <c:showCatName val="0"/>
          <c:showSerName val="0"/>
          <c:showPercent val="0"/>
          <c:showBubbleSize val="0"/>
        </c:dLbls>
        <c:smooth val="0"/>
        <c:axId val="-1371218704"/>
        <c:axId val="-1371220880"/>
      </c:lineChart>
      <c:catAx>
        <c:axId val="-1371218704"/>
        <c:scaling>
          <c:orientation val="minMax"/>
        </c:scaling>
        <c:delete val="0"/>
        <c:axPos val="b"/>
        <c:numFmt formatCode="General" sourceLinked="1"/>
        <c:majorTickMark val="none"/>
        <c:minorTickMark val="none"/>
        <c:tickLblPos val="nextTo"/>
        <c:txPr>
          <a:bodyPr rot="-60000000" vert="horz"/>
          <a:lstStyle/>
          <a:p>
            <a:pPr>
              <a:defRPr>
                <a:solidFill>
                  <a:schemeClr val="tx1">
                    <a:lumMod val="65000"/>
                    <a:lumOff val="35000"/>
                  </a:schemeClr>
                </a:solidFill>
              </a:defRPr>
            </a:pPr>
            <a:endParaRPr lang="en-US"/>
          </a:p>
        </c:txPr>
        <c:crossAx val="-1371220880"/>
        <c:crosses val="autoZero"/>
        <c:auto val="1"/>
        <c:lblAlgn val="ctr"/>
        <c:lblOffset val="100"/>
        <c:noMultiLvlLbl val="0"/>
      </c:catAx>
      <c:valAx>
        <c:axId val="-1371220880"/>
        <c:scaling>
          <c:orientation val="minMax"/>
        </c:scaling>
        <c:delete val="0"/>
        <c:axPos val="l"/>
        <c:majorGridlines/>
        <c:numFmt formatCode="General" sourceLinked="1"/>
        <c:majorTickMark val="none"/>
        <c:minorTickMark val="none"/>
        <c:tickLblPos val="nextTo"/>
        <c:txPr>
          <a:bodyPr rot="-60000000" vert="horz"/>
          <a:lstStyle/>
          <a:p>
            <a:pPr>
              <a:defRPr>
                <a:solidFill>
                  <a:schemeClr val="tx1">
                    <a:lumMod val="65000"/>
                    <a:lumOff val="35000"/>
                  </a:schemeClr>
                </a:solidFill>
              </a:defRPr>
            </a:pPr>
            <a:endParaRPr lang="en-US"/>
          </a:p>
        </c:txPr>
        <c:crossAx val="-1371218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of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'Form Responses 1'!$C$2:$C$50</c:f>
              <c:numCache>
                <c:formatCode>General</c:formatCode>
                <c:ptCount val="49"/>
                <c:pt idx="0">
                  <c:v>21</c:v>
                </c:pt>
                <c:pt idx="1">
                  <c:v>21</c:v>
                </c:pt>
                <c:pt idx="2">
                  <c:v>22</c:v>
                </c:pt>
                <c:pt idx="3">
                  <c:v>23</c:v>
                </c:pt>
                <c:pt idx="4">
                  <c:v>20</c:v>
                </c:pt>
                <c:pt idx="5">
                  <c:v>20</c:v>
                </c:pt>
                <c:pt idx="6">
                  <c:v>19</c:v>
                </c:pt>
                <c:pt idx="7">
                  <c:v>18</c:v>
                </c:pt>
                <c:pt idx="8">
                  <c:v>24</c:v>
                </c:pt>
                <c:pt idx="9">
                  <c:v>23</c:v>
                </c:pt>
                <c:pt idx="10">
                  <c:v>21</c:v>
                </c:pt>
                <c:pt idx="11">
                  <c:v>22</c:v>
                </c:pt>
                <c:pt idx="12">
                  <c:v>20</c:v>
                </c:pt>
                <c:pt idx="13">
                  <c:v>46</c:v>
                </c:pt>
                <c:pt idx="14">
                  <c:v>22</c:v>
                </c:pt>
                <c:pt idx="15">
                  <c:v>21</c:v>
                </c:pt>
                <c:pt idx="16">
                  <c:v>21</c:v>
                </c:pt>
                <c:pt idx="17">
                  <c:v>22</c:v>
                </c:pt>
                <c:pt idx="18">
                  <c:v>18</c:v>
                </c:pt>
                <c:pt idx="19">
                  <c:v>20</c:v>
                </c:pt>
                <c:pt idx="20">
                  <c:v>22</c:v>
                </c:pt>
                <c:pt idx="21">
                  <c:v>23</c:v>
                </c:pt>
                <c:pt idx="22">
                  <c:v>21</c:v>
                </c:pt>
                <c:pt idx="23">
                  <c:v>19</c:v>
                </c:pt>
                <c:pt idx="24">
                  <c:v>19</c:v>
                </c:pt>
                <c:pt idx="25">
                  <c:v>21</c:v>
                </c:pt>
                <c:pt idx="26">
                  <c:v>20</c:v>
                </c:pt>
                <c:pt idx="27">
                  <c:v>24</c:v>
                </c:pt>
                <c:pt idx="28">
                  <c:v>21</c:v>
                </c:pt>
                <c:pt idx="29">
                  <c:v>21</c:v>
                </c:pt>
                <c:pt idx="30">
                  <c:v>20</c:v>
                </c:pt>
                <c:pt idx="31">
                  <c:v>18</c:v>
                </c:pt>
                <c:pt idx="32">
                  <c:v>25</c:v>
                </c:pt>
                <c:pt idx="33">
                  <c:v>17</c:v>
                </c:pt>
                <c:pt idx="34">
                  <c:v>21</c:v>
                </c:pt>
                <c:pt idx="35">
                  <c:v>18</c:v>
                </c:pt>
                <c:pt idx="36">
                  <c:v>18</c:v>
                </c:pt>
                <c:pt idx="37">
                  <c:v>20</c:v>
                </c:pt>
                <c:pt idx="38">
                  <c:v>19</c:v>
                </c:pt>
                <c:pt idx="39">
                  <c:v>20</c:v>
                </c:pt>
                <c:pt idx="40">
                  <c:v>21</c:v>
                </c:pt>
                <c:pt idx="41">
                  <c:v>21</c:v>
                </c:pt>
                <c:pt idx="42">
                  <c:v>23</c:v>
                </c:pt>
                <c:pt idx="43">
                  <c:v>24</c:v>
                </c:pt>
                <c:pt idx="44">
                  <c:v>53</c:v>
                </c:pt>
                <c:pt idx="45">
                  <c:v>21</c:v>
                </c:pt>
                <c:pt idx="46">
                  <c:v>24</c:v>
                </c:pt>
                <c:pt idx="47">
                  <c:v>22</c:v>
                </c:pt>
                <c:pt idx="48">
                  <c:v>24</c:v>
                </c:pt>
              </c:numCache>
            </c:numRef>
          </c:val>
          <c:smooth val="0"/>
        </c:ser>
        <c:dLbls>
          <c:showLegendKey val="0"/>
          <c:showVal val="0"/>
          <c:showCatName val="0"/>
          <c:showSerName val="0"/>
          <c:showPercent val="0"/>
          <c:showBubbleSize val="0"/>
        </c:dLbls>
        <c:marker val="1"/>
        <c:smooth val="0"/>
        <c:axId val="-1371213808"/>
        <c:axId val="-1371214896"/>
      </c:lineChart>
      <c:catAx>
        <c:axId val="-1371213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214896"/>
        <c:crosses val="autoZero"/>
        <c:auto val="1"/>
        <c:lblAlgn val="ctr"/>
        <c:lblOffset val="100"/>
        <c:noMultiLvlLbl val="0"/>
      </c:catAx>
      <c:valAx>
        <c:axId val="-1371214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21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Accident Detection Smartphone Application (Responses).xlsx]4_FamilyDriven!PivotTable32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many members in your immediate family own or regularly drive a motorcycle?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s>
    <c:plotArea>
      <c:layout/>
      <c:pieChart>
        <c:varyColors val="1"/>
        <c:ser>
          <c:idx val="0"/>
          <c:order val="0"/>
          <c:tx>
            <c:strRef>
              <c:f>'4_FamilyDriven'!$B$1</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'4_FamilyDriven'!$A$2:$A$6</c:f>
              <c:strCache>
                <c:ptCount val="5"/>
                <c:pt idx="0">
                  <c:v>0</c:v>
                </c:pt>
                <c:pt idx="1">
                  <c:v>1</c:v>
                </c:pt>
                <c:pt idx="2">
                  <c:v>2</c:v>
                </c:pt>
                <c:pt idx="3">
                  <c:v>3</c:v>
                </c:pt>
                <c:pt idx="4">
                  <c:v>4+</c:v>
                </c:pt>
              </c:strCache>
            </c:strRef>
          </c:cat>
          <c:val>
            <c:numRef>
              <c:f>'4_FamilyDriven'!$B$2:$B$6</c:f>
              <c:numCache>
                <c:formatCode>General</c:formatCode>
                <c:ptCount val="5"/>
                <c:pt idx="0">
                  <c:v>22</c:v>
                </c:pt>
                <c:pt idx="1">
                  <c:v>12</c:v>
                </c:pt>
                <c:pt idx="2">
                  <c:v>8</c:v>
                </c:pt>
                <c:pt idx="3">
                  <c:v>2</c:v>
                </c:pt>
                <c:pt idx="4">
                  <c:v>5</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useful would this application be for motorcycle passengers?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'7_HowUsefulPassengers'!$E$2:$E$6</c:f>
              <c:numCache>
                <c:formatCode>General</c:formatCode>
                <c:ptCount val="5"/>
                <c:pt idx="0">
                  <c:v>1</c:v>
                </c:pt>
                <c:pt idx="1">
                  <c:v>2</c:v>
                </c:pt>
                <c:pt idx="2">
                  <c:v>3</c:v>
                </c:pt>
                <c:pt idx="3">
                  <c:v>4</c:v>
                </c:pt>
                <c:pt idx="4">
                  <c:v>5</c:v>
                </c:pt>
              </c:numCache>
            </c:numRef>
          </c:cat>
          <c:val>
            <c:numRef>
              <c:f>'7_HowUsefulPassengers'!$F$2:$F$6</c:f>
              <c:numCache>
                <c:formatCode>General</c:formatCode>
                <c:ptCount val="5"/>
                <c:pt idx="0">
                  <c:v>2</c:v>
                </c:pt>
                <c:pt idx="1">
                  <c:v>2</c:v>
                </c:pt>
                <c:pt idx="2">
                  <c:v>11</c:v>
                </c:pt>
                <c:pt idx="3">
                  <c:v>12</c:v>
                </c:pt>
                <c:pt idx="4">
                  <c:v>22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useful would this application be for motorcycle drivers?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'6_HowUsefulDrivers'!$D$3:$D$7</c:f>
              <c:numCache>
                <c:formatCode>General</c:formatCode>
                <c:ptCount val="5"/>
                <c:pt idx="0">
                  <c:v>1</c:v>
                </c:pt>
                <c:pt idx="1">
                  <c:v>2</c:v>
                </c:pt>
                <c:pt idx="2">
                  <c:v>3</c:v>
                </c:pt>
                <c:pt idx="3">
                  <c:v>4</c:v>
                </c:pt>
                <c:pt idx="4">
                  <c:v>5</c:v>
                </c:pt>
              </c:numCache>
            </c:numRef>
          </c:cat>
          <c:val>
            <c:numRef>
              <c:f>'6_HowUsefulDrivers'!$E$3:$E$7</c:f>
              <c:numCache>
                <c:formatCode>General</c:formatCode>
                <c:ptCount val="5"/>
                <c:pt idx="0">
                  <c:v>1</c:v>
                </c:pt>
                <c:pt idx="1">
                  <c:v>3</c:v>
                </c:pt>
                <c:pt idx="2">
                  <c:v>13</c:v>
                </c:pt>
                <c:pt idx="3">
                  <c:v>12</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useful do you think this app would be if it were linked to emergency response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'13_HowUsefulLinkedToERT'!$E$3:$E$7</c:f>
              <c:numCache>
                <c:formatCode>General</c:formatCode>
                <c:ptCount val="5"/>
                <c:pt idx="0">
                  <c:v>0</c:v>
                </c:pt>
                <c:pt idx="1">
                  <c:v>1</c:v>
                </c:pt>
                <c:pt idx="2">
                  <c:v>7</c:v>
                </c:pt>
                <c:pt idx="3">
                  <c:v>12</c:v>
                </c:pt>
                <c:pt idx="4">
                  <c:v>29</c:v>
                </c:pt>
              </c:numCache>
            </c:numRef>
          </c:val>
        </c:ser>
        <c:dLbls>
          <c:dLblPos val="outEnd"/>
          <c:showLegendKey val="0"/>
          <c:showVal val="1"/>
          <c:showCatName val="0"/>
          <c:showSerName val="0"/>
          <c:showPercent val="0"/>
          <c:showBubbleSize val="0"/>
        </c:dLbls>
        <c:gapWidth val="219"/>
        <c:overlap val="-27"/>
        <c:axId val="-1371211632"/>
        <c:axId val="-1371211088"/>
      </c:barChart>
      <c:catAx>
        <c:axId val="-137121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211088"/>
        <c:crosses val="autoZero"/>
        <c:auto val="1"/>
        <c:lblAlgn val="ctr"/>
        <c:lblOffset val="100"/>
        <c:noMultiLvlLbl val="0"/>
      </c:catAx>
      <c:valAx>
        <c:axId val="-1371211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211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Accident Detection Smartphone Application (Responses).xlsx]14_MoreLessLikelyLinkedToERT!PivotTable61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Are you more likely or less likely to spend money on this app if it were linked to emergency response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'14_MoreLessLikelyLinkedToERT'!$B$3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'14_MoreLessLikelyLinkedToERT'!$A$4:$A$6</c:f>
              <c:strCache>
                <c:ptCount val="3"/>
                <c:pt idx="0">
                  <c:v>Less Likely</c:v>
                </c:pt>
                <c:pt idx="1">
                  <c:v>More Likely</c:v>
                </c:pt>
                <c:pt idx="2">
                  <c:v>No Difference</c:v>
                </c:pt>
              </c:strCache>
            </c:strRef>
          </c:cat>
          <c:val>
            <c:numRef>
              <c:f>'14_MoreLessLikelyLinkedToERT'!$B$4:$B$6</c:f>
              <c:numCache>
                <c:formatCode>General</c:formatCode>
                <c:ptCount val="3"/>
                <c:pt idx="0">
                  <c:v>7</c:v>
                </c:pt>
                <c:pt idx="1">
                  <c:v>29</c:v>
                </c:pt>
                <c:pt idx="2">
                  <c:v>13</c:v>
                </c:pt>
              </c:numCache>
            </c:numRef>
          </c:val>
        </c:ser>
        <c:dLbls>
          <c:dLblPos val="outEnd"/>
          <c:showLegendKey val="0"/>
          <c:showVal val="1"/>
          <c:showCatName val="0"/>
          <c:showSerName val="0"/>
          <c:showPercent val="0"/>
          <c:showBubbleSize val="0"/>
        </c:dLbls>
        <c:gapWidth val="219"/>
        <c:overlap val="-27"/>
        <c:axId val="-1334504528"/>
        <c:axId val="-1334502352"/>
      </c:barChart>
      <c:catAx>
        <c:axId val="-133450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502352"/>
        <c:crosses val="autoZero"/>
        <c:auto val="1"/>
        <c:lblAlgn val="ctr"/>
        <c:lblOffset val="100"/>
        <c:noMultiLvlLbl val="0"/>
      </c:catAx>
      <c:valAx>
        <c:axId val="-133450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504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quickly do you think are ambulances capable of responding to emergency calls?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'10_HowQuicklyRespondCalls'!$E$3:$E$7</c:f>
              <c:numCache>
                <c:formatCode>General</c:formatCode>
                <c:ptCount val="5"/>
                <c:pt idx="0">
                  <c:v>1</c:v>
                </c:pt>
                <c:pt idx="1">
                  <c:v>2</c:v>
                </c:pt>
                <c:pt idx="2">
                  <c:v>3</c:v>
                </c:pt>
                <c:pt idx="3">
                  <c:v>4</c:v>
                </c:pt>
                <c:pt idx="4">
                  <c:v>5</c:v>
                </c:pt>
              </c:numCache>
            </c:numRef>
          </c:cat>
          <c:val>
            <c:numRef>
              <c:f>'10_HowQuicklyRespondCalls'!$F$3:$F$7</c:f>
              <c:numCache>
                <c:formatCode>General</c:formatCode>
                <c:ptCount val="5"/>
                <c:pt idx="0">
                  <c:v>5</c:v>
                </c:pt>
                <c:pt idx="1">
                  <c:v>15</c:v>
                </c:pt>
                <c:pt idx="2">
                  <c:v>25</c:v>
                </c:pt>
                <c:pt idx="3">
                  <c:v>3</c:v>
                </c:pt>
                <c:pt idx="4">
                  <c:v>1</c:v>
                </c:pt>
              </c:numCache>
            </c:numRef>
          </c:val>
        </c:ser>
        <c:dLbls>
          <c:dLblPos val="outEnd"/>
          <c:showLegendKey val="0"/>
          <c:showVal val="1"/>
          <c:showCatName val="0"/>
          <c:showSerName val="0"/>
          <c:showPercent val="0"/>
          <c:showBubbleSize val="0"/>
        </c:dLbls>
        <c:gapWidth val="219"/>
        <c:overlap val="-27"/>
        <c:axId val="-1334492560"/>
        <c:axId val="-1334492016"/>
      </c:barChart>
      <c:catAx>
        <c:axId val="-1334492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492016"/>
        <c:crosses val="autoZero"/>
        <c:auto val="1"/>
        <c:lblAlgn val="ctr"/>
        <c:lblOffset val="100"/>
        <c:noMultiLvlLbl val="0"/>
      </c:catAx>
      <c:valAx>
        <c:axId val="-1334492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49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quickly do you think are ambulances capable of arriving at the location of an accident?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'11_HowQuicklyArrive'!$D$3:$D$7</c:f>
              <c:numCache>
                <c:formatCode>General</c:formatCode>
                <c:ptCount val="5"/>
                <c:pt idx="0">
                  <c:v>1</c:v>
                </c:pt>
                <c:pt idx="1">
                  <c:v>2</c:v>
                </c:pt>
                <c:pt idx="2">
                  <c:v>3</c:v>
                </c:pt>
                <c:pt idx="3">
                  <c:v>4</c:v>
                </c:pt>
                <c:pt idx="4">
                  <c:v>5</c:v>
                </c:pt>
              </c:numCache>
            </c:numRef>
          </c:cat>
          <c:val>
            <c:numRef>
              <c:f>'11_HowQuicklyArrive'!$E$3:$E$7</c:f>
              <c:numCache>
                <c:formatCode>General</c:formatCode>
                <c:ptCount val="5"/>
                <c:pt idx="0">
                  <c:v>7</c:v>
                </c:pt>
                <c:pt idx="1">
                  <c:v>14</c:v>
                </c:pt>
                <c:pt idx="2">
                  <c:v>23</c:v>
                </c:pt>
                <c:pt idx="3">
                  <c:v>3</c:v>
                </c:pt>
                <c:pt idx="4">
                  <c:v>2</c:v>
                </c:pt>
              </c:numCache>
            </c:numRef>
          </c:val>
        </c:ser>
        <c:dLbls>
          <c:dLblPos val="outEnd"/>
          <c:showLegendKey val="0"/>
          <c:showVal val="1"/>
          <c:showCatName val="0"/>
          <c:showSerName val="0"/>
          <c:showPercent val="0"/>
          <c:showBubbleSize val="0"/>
        </c:dLbls>
        <c:gapWidth val="219"/>
        <c:overlap val="-27"/>
        <c:axId val="-1334495280"/>
        <c:axId val="-1334503984"/>
      </c:barChart>
      <c:catAx>
        <c:axId val="-1334495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503984"/>
        <c:crosses val="autoZero"/>
        <c:auto val="1"/>
        <c:lblAlgn val="ctr"/>
        <c:lblOffset val="100"/>
        <c:noMultiLvlLbl val="0"/>
      </c:catAx>
      <c:valAx>
        <c:axId val="-1334503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495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E5FB3-527B-4E5B-8063-515E907BA66F}"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06D0-6B40-4E59-8413-F5DCB6176D6F}" type="slidenum">
              <a:rPr lang="en-US" smtClean="0"/>
              <a:t>‹#›</a:t>
            </a:fld>
            <a:endParaRPr lang="en-US"/>
          </a:p>
        </p:txBody>
      </p:sp>
    </p:spTree>
    <p:extLst>
      <p:ext uri="{BB962C8B-B14F-4D97-AF65-F5344CB8AC3E}">
        <p14:creationId xmlns:p14="http://schemas.microsoft.com/office/powerpoint/2010/main" val="123379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Rationale</a:t>
            </a:r>
            <a:r>
              <a:rPr lang="en-US" baseline="0" dirty="0" smtClean="0"/>
              <a:t> of the Study</a:t>
            </a:r>
          </a:p>
          <a:p>
            <a:r>
              <a:rPr lang="en-US" baseline="0" dirty="0" smtClean="0"/>
              <a:t>Statement of the Problem</a:t>
            </a:r>
          </a:p>
          <a:p>
            <a:r>
              <a:rPr lang="en-US" baseline="0" dirty="0" smtClean="0"/>
              <a:t>Significance of the Study</a:t>
            </a:r>
          </a:p>
          <a:p>
            <a:r>
              <a:rPr lang="en-US" baseline="0" dirty="0" smtClean="0"/>
              <a:t>Scope &amp; Limitation</a:t>
            </a:r>
            <a:endParaRPr lang="en-US" dirty="0" smtClean="0"/>
          </a:p>
          <a:p>
            <a:endParaRPr lang="en-US" dirty="0" smtClean="0"/>
          </a:p>
          <a:p>
            <a:endParaRPr lang="en-US" dirty="0" smtClean="0"/>
          </a:p>
          <a:p>
            <a:r>
              <a:rPr lang="en-US" dirty="0" smtClean="0"/>
              <a:t>C</a:t>
            </a:r>
          </a:p>
        </p:txBody>
      </p:sp>
      <p:sp>
        <p:nvSpPr>
          <p:cNvPr id="4" name="Slide Number Placeholder 3"/>
          <p:cNvSpPr>
            <a:spLocks noGrp="1"/>
          </p:cNvSpPr>
          <p:nvPr>
            <p:ph type="sldNum" sz="quarter" idx="10"/>
          </p:nvPr>
        </p:nvSpPr>
        <p:spPr/>
        <p:txBody>
          <a:bodyPr/>
          <a:lstStyle/>
          <a:p>
            <a:fld id="{247906D0-6B40-4E59-8413-F5DCB6176D6F}" type="slidenum">
              <a:rPr lang="en-US" smtClean="0"/>
              <a:t>1</a:t>
            </a:fld>
            <a:endParaRPr lang="en-US"/>
          </a:p>
        </p:txBody>
      </p:sp>
    </p:spTree>
    <p:extLst>
      <p:ext uri="{BB962C8B-B14F-4D97-AF65-F5344CB8AC3E}">
        <p14:creationId xmlns:p14="http://schemas.microsoft.com/office/powerpoint/2010/main" val="3746840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Objective 1</a:t>
            </a:r>
            <a:endParaRPr lang="en-US" dirty="0" smtClean="0"/>
          </a:p>
          <a:p>
            <a:endParaRPr lang="en-US" dirty="0" smtClean="0"/>
          </a:p>
          <a:p>
            <a:r>
              <a:rPr lang="en-US" dirty="0" smtClean="0"/>
              <a:t>1. None</a:t>
            </a:r>
          </a:p>
          <a:p>
            <a:endParaRPr lang="en-US" dirty="0" smtClean="0"/>
          </a:p>
          <a:p>
            <a:r>
              <a:rPr lang="en-US" dirty="0" smtClean="0"/>
              <a:t>2. Fail to see narrow profile of motorcycle</a:t>
            </a:r>
          </a:p>
          <a:p>
            <a:r>
              <a:rPr lang="en-US" baseline="0" dirty="0" smtClean="0"/>
              <a:t>    </a:t>
            </a:r>
            <a:r>
              <a:rPr lang="en-US" dirty="0" smtClean="0"/>
              <a:t>Motorcycle going at top speeds</a:t>
            </a:r>
          </a:p>
          <a:p>
            <a:endParaRPr lang="en-US" dirty="0" smtClean="0"/>
          </a:p>
          <a:p>
            <a:r>
              <a:rPr lang="en-US" dirty="0" smtClean="0"/>
              <a:t>3. Motorcycle less maneuverable</a:t>
            </a:r>
          </a:p>
          <a:p>
            <a:endParaRPr lang="en-US" dirty="0" smtClean="0"/>
          </a:p>
          <a:p>
            <a:r>
              <a:rPr lang="en-US" dirty="0" smtClean="0"/>
              <a:t>4. Rain, leaves, gravel</a:t>
            </a:r>
          </a:p>
          <a:p>
            <a:endParaRPr lang="en-US" dirty="0" smtClean="0"/>
          </a:p>
          <a:p>
            <a:r>
              <a:rPr lang="en-US" dirty="0" smtClean="0"/>
              <a:t>5. None</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12</a:t>
            </a:fld>
            <a:endParaRPr lang="en-US"/>
          </a:p>
        </p:txBody>
      </p:sp>
    </p:spTree>
    <p:extLst>
      <p:ext uri="{BB962C8B-B14F-4D97-AF65-F5344CB8AC3E}">
        <p14:creationId xmlns:p14="http://schemas.microsoft.com/office/powerpoint/2010/main" val="98631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2</a:t>
            </a:r>
          </a:p>
          <a:p>
            <a:endParaRPr lang="en-US" dirty="0" smtClean="0"/>
          </a:p>
          <a:p>
            <a:r>
              <a:rPr lang="en-US" dirty="0" smtClean="0"/>
              <a:t>“Implementation and pseudocode will be discussed during the next objective”</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13</a:t>
            </a:fld>
            <a:endParaRPr lang="en-US"/>
          </a:p>
        </p:txBody>
      </p:sp>
    </p:spTree>
    <p:extLst>
      <p:ext uri="{BB962C8B-B14F-4D97-AF65-F5344CB8AC3E}">
        <p14:creationId xmlns:p14="http://schemas.microsoft.com/office/powerpoint/2010/main" val="93793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3</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14</a:t>
            </a:fld>
            <a:endParaRPr lang="en-US"/>
          </a:p>
        </p:txBody>
      </p:sp>
    </p:spTree>
    <p:extLst>
      <p:ext uri="{BB962C8B-B14F-4D97-AF65-F5344CB8AC3E}">
        <p14:creationId xmlns:p14="http://schemas.microsoft.com/office/powerpoint/2010/main" val="3741017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briefly</a:t>
            </a:r>
            <a:r>
              <a:rPr lang="en-US" baseline="0" dirty="0" smtClean="0"/>
              <a:t> discuss each of the four modules and show pseudocode samples</a:t>
            </a:r>
            <a:r>
              <a:rPr lang="en-US" dirty="0" smtClean="0"/>
              <a:t>”</a:t>
            </a:r>
          </a:p>
          <a:p>
            <a:endParaRPr lang="en-US" dirty="0" smtClean="0"/>
          </a:p>
          <a:p>
            <a:r>
              <a:rPr lang="en-US" dirty="0" smtClean="0"/>
              <a:t>C</a:t>
            </a:r>
          </a:p>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15</a:t>
            </a:fld>
            <a:endParaRPr lang="en-US"/>
          </a:p>
        </p:txBody>
      </p:sp>
    </p:spTree>
    <p:extLst>
      <p:ext uri="{BB962C8B-B14F-4D97-AF65-F5344CB8AC3E}">
        <p14:creationId xmlns:p14="http://schemas.microsoft.com/office/powerpoint/2010/main" val="2676664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Blood</a:t>
            </a:r>
            <a:r>
              <a:rPr lang="en-US" baseline="0" dirty="0" smtClean="0"/>
              <a:t> type – required</a:t>
            </a:r>
          </a:p>
          <a:p>
            <a:pPr marL="0" indent="0">
              <a:buFont typeface="Arial" panose="020B0604020202020204" pitchFamily="34" charset="0"/>
              <a:buNone/>
            </a:pPr>
            <a:r>
              <a:rPr lang="en-US" baseline="0" dirty="0" smtClean="0"/>
              <a:t>Medications, Conditions, Allergies default to “None”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Number defaults to “Select a number”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Personal Message defaults to generic message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PERSISTENT</a:t>
            </a:r>
            <a:endParaRPr lang="en-US" dirty="0" smtClean="0"/>
          </a:p>
        </p:txBody>
      </p:sp>
      <p:sp>
        <p:nvSpPr>
          <p:cNvPr id="4" name="Slide Number Placeholder 3"/>
          <p:cNvSpPr>
            <a:spLocks noGrp="1"/>
          </p:cNvSpPr>
          <p:nvPr>
            <p:ph type="sldNum" sz="quarter" idx="10"/>
          </p:nvPr>
        </p:nvSpPr>
        <p:spPr/>
        <p:txBody>
          <a:bodyPr/>
          <a:lstStyle/>
          <a:p>
            <a:fld id="{247906D0-6B40-4E59-8413-F5DCB6176D6F}" type="slidenum">
              <a:rPr lang="en-US" smtClean="0"/>
              <a:t>16</a:t>
            </a:fld>
            <a:endParaRPr lang="en-US"/>
          </a:p>
        </p:txBody>
      </p:sp>
    </p:spTree>
    <p:extLst>
      <p:ext uri="{BB962C8B-B14F-4D97-AF65-F5344CB8AC3E}">
        <p14:creationId xmlns:p14="http://schemas.microsoft.com/office/powerpoint/2010/main" val="2215694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17</a:t>
            </a:fld>
            <a:endParaRPr lang="en-US"/>
          </a:p>
        </p:txBody>
      </p:sp>
    </p:spTree>
    <p:extLst>
      <p:ext uri="{BB962C8B-B14F-4D97-AF65-F5344CB8AC3E}">
        <p14:creationId xmlns:p14="http://schemas.microsoft.com/office/powerpoint/2010/main" val="4022481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18</a:t>
            </a:fld>
            <a:endParaRPr lang="en-US"/>
          </a:p>
        </p:txBody>
      </p:sp>
    </p:spTree>
    <p:extLst>
      <p:ext uri="{BB962C8B-B14F-4D97-AF65-F5344CB8AC3E}">
        <p14:creationId xmlns:p14="http://schemas.microsoft.com/office/powerpoint/2010/main" val="546884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19</a:t>
            </a:fld>
            <a:endParaRPr lang="en-US"/>
          </a:p>
        </p:txBody>
      </p:sp>
    </p:spTree>
    <p:extLst>
      <p:ext uri="{BB962C8B-B14F-4D97-AF65-F5344CB8AC3E}">
        <p14:creationId xmlns:p14="http://schemas.microsoft.com/office/powerpoint/2010/main" val="212511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20</a:t>
            </a:fld>
            <a:endParaRPr lang="en-US"/>
          </a:p>
        </p:txBody>
      </p:sp>
    </p:spTree>
    <p:extLst>
      <p:ext uri="{BB962C8B-B14F-4D97-AF65-F5344CB8AC3E}">
        <p14:creationId xmlns:p14="http://schemas.microsoft.com/office/powerpoint/2010/main" val="1695746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 Rate at which app prefers to receive location updates.</a:t>
            </a:r>
          </a:p>
          <a:p>
            <a:endParaRPr lang="en-US" dirty="0" smtClean="0"/>
          </a:p>
          <a:p>
            <a:r>
              <a:rPr lang="en-US" dirty="0" smtClean="0"/>
              <a:t>Fastest interval – Fastest rate at which app can handle</a:t>
            </a:r>
            <a:r>
              <a:rPr lang="en-US" baseline="0" dirty="0" smtClean="0"/>
              <a:t> location updates. Other apps also affect rate at which updates are sent.</a:t>
            </a:r>
            <a:endParaRPr lang="en-US" dirty="0" smtClean="0"/>
          </a:p>
          <a:p>
            <a:endParaRPr lang="en-US" dirty="0" smtClean="0"/>
          </a:p>
          <a:p>
            <a:r>
              <a:rPr lang="en-US" dirty="0" smtClean="0"/>
              <a:t>Priority – Sets priority of request</a:t>
            </a:r>
            <a:r>
              <a:rPr lang="en-US" baseline="0" dirty="0" smtClean="0"/>
              <a:t> (</a:t>
            </a:r>
            <a:r>
              <a:rPr lang="en-US" baseline="0" dirty="0" err="1" smtClean="0"/>
              <a:t>Balanced_Power_Accuracy</a:t>
            </a:r>
            <a:r>
              <a:rPr lang="en-US" baseline="0" dirty="0" smtClean="0"/>
              <a:t>, </a:t>
            </a:r>
            <a:r>
              <a:rPr lang="en-US" baseline="0" dirty="0" err="1" smtClean="0"/>
              <a:t>High_Accuracy</a:t>
            </a:r>
            <a:r>
              <a:rPr lang="en-US" baseline="0" dirty="0" smtClean="0"/>
              <a:t>, </a:t>
            </a:r>
            <a:r>
              <a:rPr lang="en-US" baseline="0" dirty="0" err="1" smtClean="0"/>
              <a:t>Low_Power</a:t>
            </a:r>
            <a:r>
              <a:rPr lang="en-US" baseline="0" dirty="0" smtClean="0"/>
              <a:t>, </a:t>
            </a:r>
            <a:r>
              <a:rPr lang="en-US" baseline="0" dirty="0" err="1" smtClean="0"/>
              <a:t>No_Power</a:t>
            </a:r>
            <a:r>
              <a:rPr lang="en-US" baseline="0" dirty="0" smtClean="0"/>
              <a:t>)</a:t>
            </a:r>
          </a:p>
          <a:p>
            <a:endParaRPr lang="en-US" baseline="0" dirty="0" smtClean="0"/>
          </a:p>
          <a:p>
            <a:r>
              <a:rPr lang="en-US" baseline="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21</a:t>
            </a:fld>
            <a:endParaRPr lang="en-US"/>
          </a:p>
        </p:txBody>
      </p:sp>
    </p:spTree>
    <p:extLst>
      <p:ext uri="{BB962C8B-B14F-4D97-AF65-F5344CB8AC3E}">
        <p14:creationId xmlns:p14="http://schemas.microsoft.com/office/powerpoint/2010/main" val="285088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2</a:t>
            </a:fld>
            <a:endParaRPr lang="en-US"/>
          </a:p>
        </p:txBody>
      </p:sp>
    </p:spTree>
    <p:extLst>
      <p:ext uri="{BB962C8B-B14F-4D97-AF65-F5344CB8AC3E}">
        <p14:creationId xmlns:p14="http://schemas.microsoft.com/office/powerpoint/2010/main" val="1662247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4</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pPr/>
              <a:t>24</a:t>
            </a:fld>
            <a:endParaRPr lang="en-US"/>
          </a:p>
        </p:txBody>
      </p:sp>
    </p:spTree>
    <p:extLst>
      <p:ext uri="{BB962C8B-B14F-4D97-AF65-F5344CB8AC3E}">
        <p14:creationId xmlns:p14="http://schemas.microsoft.com/office/powerpoint/2010/main" val="3644702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SensorManager</a:t>
            </a:r>
            <a:endParaRPr lang="en-US" dirty="0" smtClean="0"/>
          </a:p>
          <a:p>
            <a:r>
              <a:rPr lang="en-US" dirty="0" smtClean="0"/>
              <a:t>Google </a:t>
            </a:r>
            <a:r>
              <a:rPr lang="en-US" dirty="0" err="1" smtClean="0"/>
              <a:t>Api</a:t>
            </a:r>
            <a:r>
              <a:rPr lang="en-US" dirty="0" smtClean="0"/>
              <a:t> Client</a:t>
            </a:r>
          </a:p>
          <a:p>
            <a:r>
              <a:rPr lang="en-US" dirty="0" smtClean="0"/>
              <a:t>Google</a:t>
            </a:r>
            <a:r>
              <a:rPr lang="en-US" baseline="0" dirty="0" smtClean="0"/>
              <a:t> Play Location Services</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33</a:t>
            </a:fld>
            <a:endParaRPr lang="en-US"/>
          </a:p>
        </p:txBody>
      </p:sp>
    </p:spTree>
    <p:extLst>
      <p:ext uri="{BB962C8B-B14F-4D97-AF65-F5344CB8AC3E}">
        <p14:creationId xmlns:p14="http://schemas.microsoft.com/office/powerpoint/2010/main" val="276955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Multipart</a:t>
            </a:r>
            <a:r>
              <a:rPr lang="en-US" baseline="0" dirty="0" smtClean="0"/>
              <a:t> text messages would consume the same amount of currency if they are longer than 160 characters</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35</a:t>
            </a:fld>
            <a:endParaRPr lang="en-US"/>
          </a:p>
        </p:txBody>
      </p:sp>
    </p:spTree>
    <p:extLst>
      <p:ext uri="{BB962C8B-B14F-4D97-AF65-F5344CB8AC3E}">
        <p14:creationId xmlns:p14="http://schemas.microsoft.com/office/powerpoint/2010/main" val="313010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3</a:t>
            </a:fld>
            <a:endParaRPr lang="en-US"/>
          </a:p>
        </p:txBody>
      </p:sp>
    </p:spTree>
    <p:extLst>
      <p:ext uri="{BB962C8B-B14F-4D97-AF65-F5344CB8AC3E}">
        <p14:creationId xmlns:p14="http://schemas.microsoft.com/office/powerpoint/2010/main" val="77799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4</a:t>
            </a:fld>
            <a:endParaRPr lang="en-US"/>
          </a:p>
        </p:txBody>
      </p:sp>
    </p:spTree>
    <p:extLst>
      <p:ext uri="{BB962C8B-B14F-4D97-AF65-F5344CB8AC3E}">
        <p14:creationId xmlns:p14="http://schemas.microsoft.com/office/powerpoint/2010/main" val="245230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6</a:t>
            </a:fld>
            <a:endParaRPr lang="en-US"/>
          </a:p>
        </p:txBody>
      </p:sp>
    </p:spTree>
    <p:extLst>
      <p:ext uri="{BB962C8B-B14F-4D97-AF65-F5344CB8AC3E}">
        <p14:creationId xmlns:p14="http://schemas.microsoft.com/office/powerpoint/2010/main" val="2215364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7</a:t>
            </a:fld>
            <a:endParaRPr lang="en-US"/>
          </a:p>
        </p:txBody>
      </p:sp>
    </p:spTree>
    <p:extLst>
      <p:ext uri="{BB962C8B-B14F-4D97-AF65-F5344CB8AC3E}">
        <p14:creationId xmlns:p14="http://schemas.microsoft.com/office/powerpoint/2010/main" val="159826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8</a:t>
            </a:fld>
            <a:endParaRPr lang="en-US"/>
          </a:p>
        </p:txBody>
      </p:sp>
    </p:spTree>
    <p:extLst>
      <p:ext uri="{BB962C8B-B14F-4D97-AF65-F5344CB8AC3E}">
        <p14:creationId xmlns:p14="http://schemas.microsoft.com/office/powerpoint/2010/main" val="386187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9</a:t>
            </a:fld>
            <a:endParaRPr lang="en-US"/>
          </a:p>
        </p:txBody>
      </p:sp>
    </p:spTree>
    <p:extLst>
      <p:ext uri="{BB962C8B-B14F-4D97-AF65-F5344CB8AC3E}">
        <p14:creationId xmlns:p14="http://schemas.microsoft.com/office/powerpoint/2010/main" val="128550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11</a:t>
            </a:fld>
            <a:endParaRPr lang="en-US"/>
          </a:p>
        </p:txBody>
      </p:sp>
    </p:spTree>
    <p:extLst>
      <p:ext uri="{BB962C8B-B14F-4D97-AF65-F5344CB8AC3E}">
        <p14:creationId xmlns:p14="http://schemas.microsoft.com/office/powerpoint/2010/main" val="422179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10/6/2015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10/6/2015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10/6/2015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Motorcycle Accident Detection Application for Android Smartphones</a:t>
            </a:r>
            <a:endParaRPr lang="en-US" sz="6000" dirty="0"/>
          </a:p>
        </p:txBody>
      </p:sp>
      <p:sp>
        <p:nvSpPr>
          <p:cNvPr id="3" name="Subtitle 2"/>
          <p:cNvSpPr>
            <a:spLocks noGrp="1"/>
          </p:cNvSpPr>
          <p:nvPr>
            <p:ph type="subTitle" idx="1"/>
          </p:nvPr>
        </p:nvSpPr>
        <p:spPr/>
        <p:txBody>
          <a:bodyPr/>
          <a:lstStyle/>
          <a:p>
            <a:r>
              <a:rPr lang="en-US" dirty="0" smtClean="0"/>
              <a:t>Carl Patrick </a:t>
            </a:r>
            <a:r>
              <a:rPr lang="en-US" dirty="0" err="1" smtClean="0"/>
              <a:t>Agbisit</a:t>
            </a:r>
            <a:endParaRPr lang="en-US" dirty="0" smtClean="0"/>
          </a:p>
          <a:p>
            <a:r>
              <a:rPr lang="en-US" dirty="0" smtClean="0"/>
              <a:t>Rafael Bacus</a:t>
            </a:r>
            <a:endParaRPr lang="en-US" dirty="0"/>
          </a:p>
        </p:txBody>
      </p:sp>
    </p:spTree>
    <p:extLst>
      <p:ext uri="{BB962C8B-B14F-4D97-AF65-F5344CB8AC3E}">
        <p14:creationId xmlns:p14="http://schemas.microsoft.com/office/powerpoint/2010/main" val="4240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Survey</a:t>
            </a:r>
            <a:endParaRPr lang="en-US" dirty="0"/>
          </a:p>
        </p:txBody>
      </p:sp>
      <p:sp>
        <p:nvSpPr>
          <p:cNvPr id="3" name="Content Placeholder 2"/>
          <p:cNvSpPr>
            <a:spLocks noGrp="1"/>
          </p:cNvSpPr>
          <p:nvPr>
            <p:ph idx="1"/>
          </p:nvPr>
        </p:nvSpPr>
        <p:spPr>
          <a:xfrm>
            <a:off x="762000" y="762000"/>
            <a:ext cx="6604958" cy="4572000"/>
          </a:xfrm>
        </p:spPr>
        <p:txBody>
          <a:bodyPr anchor="ctr">
            <a:normAutofit/>
          </a:bodyPr>
          <a:lstStyle/>
          <a:p>
            <a:pPr>
              <a:buNone/>
            </a:pPr>
            <a:r>
              <a:rPr lang="en-US" sz="2800" dirty="0" smtClean="0">
                <a:solidFill>
                  <a:schemeClr val="tx1">
                    <a:lumMod val="65000"/>
                    <a:lumOff val="35000"/>
                  </a:schemeClr>
                </a:solidFill>
              </a:rPr>
              <a:t>Online Survey aimed to determine the response and need for the application</a:t>
            </a:r>
          </a:p>
        </p:txBody>
      </p:sp>
      <p:sp>
        <p:nvSpPr>
          <p:cNvPr id="4" name="Text Placeholder 3"/>
          <p:cNvSpPr>
            <a:spLocks noGrp="1"/>
          </p:cNvSpPr>
          <p:nvPr>
            <p:ph type="body" sz="half" idx="2"/>
          </p:nvPr>
        </p:nvSpPr>
        <p:spPr/>
        <p:txBody>
          <a:bodyPr/>
          <a:lstStyle/>
          <a:p>
            <a:r>
              <a:rPr lang="en-US" dirty="0" smtClean="0">
                <a:solidFill>
                  <a:schemeClr val="bg1"/>
                </a:solidFill>
              </a:rPr>
              <a:t>15 Questions</a:t>
            </a:r>
          </a:p>
          <a:p>
            <a:r>
              <a:rPr lang="en-US" dirty="0" smtClean="0">
                <a:solidFill>
                  <a:schemeClr val="bg1"/>
                </a:solidFill>
              </a:rPr>
              <a:t>49 Respondents</a:t>
            </a:r>
          </a:p>
          <a:p>
            <a:r>
              <a:rPr lang="en-US" dirty="0" smtClean="0">
                <a:solidFill>
                  <a:schemeClr val="bg1"/>
                </a:solidFill>
              </a:rPr>
              <a:t>Google Forms</a:t>
            </a:r>
            <a:endParaRPr lang="en-US" dirty="0">
              <a:solidFill>
                <a:schemeClr val="bg1"/>
              </a:solidFill>
            </a:endParaRPr>
          </a:p>
        </p:txBody>
      </p:sp>
    </p:spTree>
    <p:extLst>
      <p:ext uri="{BB962C8B-B14F-4D97-AF65-F5344CB8AC3E}">
        <p14:creationId xmlns:p14="http://schemas.microsoft.com/office/powerpoint/2010/main" val="29519990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Objectives &amp; Results</a:t>
            </a:r>
            <a:endParaRPr lang="en-US" dirty="0"/>
          </a:p>
        </p:txBody>
      </p:sp>
    </p:spTree>
    <p:extLst>
      <p:ext uri="{BB962C8B-B14F-4D97-AF65-F5344CB8AC3E}">
        <p14:creationId xmlns:p14="http://schemas.microsoft.com/office/powerpoint/2010/main" val="302587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Determine the different scenarios of motorcycle </a:t>
            </a:r>
            <a:r>
              <a:rPr lang="en-US" dirty="0" smtClean="0"/>
              <a:t>accidents</a:t>
            </a:r>
            <a:endParaRPr lang="en-US" dirty="0"/>
          </a:p>
        </p:txBody>
      </p:sp>
      <p:sp>
        <p:nvSpPr>
          <p:cNvPr id="4" name="Content Placeholder 3"/>
          <p:cNvSpPr>
            <a:spLocks noGrp="1"/>
          </p:cNvSpPr>
          <p:nvPr>
            <p:ph sz="half" idx="1"/>
          </p:nvPr>
        </p:nvSpPr>
        <p:spPr/>
        <p:txBody>
          <a:bodyPr anchor="ctr">
            <a:normAutofit lnSpcReduction="10000"/>
          </a:bodyPr>
          <a:lstStyle/>
          <a:p>
            <a:r>
              <a:rPr lang="en-US" dirty="0" smtClean="0">
                <a:solidFill>
                  <a:schemeClr val="tx1">
                    <a:lumMod val="65000"/>
                    <a:lumOff val="35000"/>
                  </a:schemeClr>
                </a:solidFill>
              </a:rPr>
              <a:t>The Royal Society for the Prevention of Accidents (</a:t>
            </a:r>
            <a:r>
              <a:rPr lang="en-US" dirty="0" err="1" smtClean="0">
                <a:solidFill>
                  <a:schemeClr val="tx1">
                    <a:lumMod val="65000"/>
                    <a:lumOff val="35000"/>
                  </a:schemeClr>
                </a:solidFill>
              </a:rPr>
              <a:t>RoSPA</a:t>
            </a:r>
            <a:r>
              <a:rPr lang="en-US" dirty="0" smtClean="0">
                <a:solidFill>
                  <a:schemeClr val="tx1">
                    <a:lumMod val="65000"/>
                    <a:lumOff val="35000"/>
                  </a:schemeClr>
                </a:solidFill>
              </a:rPr>
              <a:t>)</a:t>
            </a:r>
          </a:p>
          <a:p>
            <a:r>
              <a:rPr lang="en-US" dirty="0" smtClean="0">
                <a:solidFill>
                  <a:schemeClr val="tx1">
                    <a:lumMod val="65000"/>
                    <a:lumOff val="35000"/>
                  </a:schemeClr>
                </a:solidFill>
              </a:rPr>
              <a:t>MotorcycleAccident.org</a:t>
            </a:r>
          </a:p>
          <a:p>
            <a:r>
              <a:rPr lang="en-US" dirty="0" err="1" smtClean="0">
                <a:solidFill>
                  <a:schemeClr val="tx1">
                    <a:lumMod val="65000"/>
                    <a:lumOff val="35000"/>
                  </a:schemeClr>
                </a:solidFill>
              </a:rPr>
              <a:t>RidersPlus</a:t>
            </a:r>
            <a:endParaRPr lang="en-US" dirty="0" smtClean="0">
              <a:solidFill>
                <a:schemeClr val="tx1">
                  <a:lumMod val="65000"/>
                  <a:lumOff val="35000"/>
                </a:schemeClr>
              </a:solidFill>
            </a:endParaRPr>
          </a:p>
          <a:p>
            <a:r>
              <a:rPr lang="en-US" dirty="0" err="1" smtClean="0">
                <a:solidFill>
                  <a:schemeClr val="tx1">
                    <a:lumMod val="65000"/>
                    <a:lumOff val="35000"/>
                  </a:schemeClr>
                </a:solidFill>
              </a:rPr>
              <a:t>RideApart</a:t>
            </a:r>
            <a:endParaRPr lang="en-US" dirty="0">
              <a:solidFill>
                <a:schemeClr val="tx1">
                  <a:lumMod val="65000"/>
                  <a:lumOff val="35000"/>
                </a:schemeClr>
              </a:solidFill>
            </a:endParaRPr>
          </a:p>
        </p:txBody>
      </p:sp>
      <p:sp>
        <p:nvSpPr>
          <p:cNvPr id="5" name="Content Placeholder 4"/>
          <p:cNvSpPr>
            <a:spLocks noGrp="1"/>
          </p:cNvSpPr>
          <p:nvPr>
            <p:ph sz="half" idx="2"/>
          </p:nvPr>
        </p:nvSpPr>
        <p:spPr/>
        <p:txBody>
          <a:bodyPr anchor="ctr">
            <a:normAutofit lnSpcReduction="10000"/>
          </a:bodyPr>
          <a:lstStyle/>
          <a:p>
            <a:r>
              <a:rPr lang="en-US" dirty="0" smtClean="0">
                <a:solidFill>
                  <a:schemeClr val="tx1">
                    <a:lumMod val="65000"/>
                    <a:lumOff val="35000"/>
                  </a:schemeClr>
                </a:solidFill>
              </a:rPr>
              <a:t>Bends, junctions, overtaking, and loss of control</a:t>
            </a:r>
          </a:p>
          <a:p>
            <a:r>
              <a:rPr lang="en-US" dirty="0" smtClean="0">
                <a:solidFill>
                  <a:schemeClr val="tx1">
                    <a:lumMod val="65000"/>
                    <a:lumOff val="35000"/>
                  </a:schemeClr>
                </a:solidFill>
              </a:rPr>
              <a:t>Motorcycle drives straight through intersection as vehicle makes left turn on opposite side of intersection</a:t>
            </a:r>
          </a:p>
          <a:p>
            <a:r>
              <a:rPr lang="en-US" dirty="0" smtClean="0">
                <a:solidFill>
                  <a:schemeClr val="tx1">
                    <a:lumMod val="65000"/>
                    <a:lumOff val="35000"/>
                  </a:schemeClr>
                </a:solidFill>
              </a:rPr>
              <a:t>Entering curve at too high speeds</a:t>
            </a:r>
          </a:p>
          <a:p>
            <a:r>
              <a:rPr lang="en-US" dirty="0" smtClean="0">
                <a:solidFill>
                  <a:schemeClr val="tx1">
                    <a:lumMod val="65000"/>
                    <a:lumOff val="35000"/>
                  </a:schemeClr>
                </a:solidFill>
              </a:rPr>
              <a:t>Road conditions unsafe</a:t>
            </a:r>
          </a:p>
          <a:p>
            <a:r>
              <a:rPr lang="en-US" dirty="0" smtClean="0">
                <a:solidFill>
                  <a:schemeClr val="tx1">
                    <a:lumMod val="65000"/>
                    <a:lumOff val="35000"/>
                  </a:schemeClr>
                </a:solidFill>
              </a:rPr>
              <a:t>Rear-ending &amp; cars overtaking motorcycle</a:t>
            </a:r>
            <a:endParaRPr lang="en-US" dirty="0">
              <a:solidFill>
                <a:schemeClr val="tx1">
                  <a:lumMod val="65000"/>
                  <a:lumOff val="35000"/>
                </a:schemeClr>
              </a:solidFill>
            </a:endParaRPr>
          </a:p>
        </p:txBody>
      </p:sp>
    </p:spTree>
    <p:extLst>
      <p:ext uri="{BB962C8B-B14F-4D97-AF65-F5344CB8AC3E}">
        <p14:creationId xmlns:p14="http://schemas.microsoft.com/office/powerpoint/2010/main" val="883043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 existing algorithms to detect changes in forces applied to the smartphone and its </a:t>
            </a:r>
            <a:r>
              <a:rPr lang="en-US" dirty="0" smtClean="0"/>
              <a:t>orientation</a:t>
            </a:r>
            <a:endParaRPr lang="en-US" dirty="0"/>
          </a:p>
        </p:txBody>
      </p:sp>
      <p:sp>
        <p:nvSpPr>
          <p:cNvPr id="3" name="Content Placeholder 2"/>
          <p:cNvSpPr>
            <a:spLocks noGrp="1"/>
          </p:cNvSpPr>
          <p:nvPr>
            <p:ph idx="1"/>
          </p:nvPr>
        </p:nvSpPr>
        <p:spPr>
          <a:xfrm>
            <a:off x="676656" y="2417523"/>
            <a:ext cx="10753725" cy="3360342"/>
          </a:xfrm>
        </p:spPr>
        <p:txBody>
          <a:bodyPr/>
          <a:lstStyle/>
          <a:p>
            <a:r>
              <a:rPr lang="en-US" dirty="0" err="1" smtClean="0">
                <a:solidFill>
                  <a:schemeClr val="tx1">
                    <a:lumMod val="65000"/>
                    <a:lumOff val="35000"/>
                  </a:schemeClr>
                </a:solidFill>
              </a:rPr>
              <a:t>Kangas</a:t>
            </a:r>
            <a:r>
              <a:rPr lang="en-US" dirty="0">
                <a:solidFill>
                  <a:schemeClr val="tx1">
                    <a:lumMod val="65000"/>
                    <a:lumOff val="35000"/>
                  </a:schemeClr>
                </a:solidFill>
              </a:rPr>
              <a:t> </a:t>
            </a:r>
            <a:r>
              <a:rPr lang="en-US" dirty="0" smtClean="0">
                <a:solidFill>
                  <a:schemeClr val="tx1">
                    <a:lumMod val="65000"/>
                    <a:lumOff val="35000"/>
                  </a:schemeClr>
                </a:solidFill>
              </a:rPr>
              <a:t>et al. threshold algorithm</a:t>
            </a:r>
            <a:endParaRPr lang="en-US" dirty="0">
              <a:solidFill>
                <a:schemeClr val="tx1">
                  <a:lumMod val="65000"/>
                  <a:lumOff val="35000"/>
                </a:schemeClr>
              </a:solidFill>
            </a:endParaRPr>
          </a:p>
          <a:p>
            <a:pPr marL="713232" lvl="1" indent="-457200">
              <a:buFont typeface="+mj-lt"/>
              <a:buAutoNum type="arabicPeriod"/>
            </a:pPr>
            <a:r>
              <a:rPr lang="en-US" dirty="0" smtClean="0">
                <a:solidFill>
                  <a:schemeClr val="tx1">
                    <a:lumMod val="65000"/>
                    <a:lumOff val="35000"/>
                  </a:schemeClr>
                </a:solidFill>
              </a:rPr>
              <a:t>Detect if device is falling</a:t>
            </a:r>
          </a:p>
          <a:p>
            <a:pPr marL="971550" lvl="2" indent="-514350">
              <a:buFont typeface="+mj-lt"/>
              <a:buAutoNum type="romanLcPeriod"/>
            </a:pPr>
            <a:r>
              <a:rPr lang="en-US" dirty="0" smtClean="0">
                <a:solidFill>
                  <a:schemeClr val="tx1">
                    <a:lumMod val="65000"/>
                    <a:lumOff val="35000"/>
                  </a:schemeClr>
                </a:solidFill>
              </a:rPr>
              <a:t>Built-in tri-axial accelerometer</a:t>
            </a:r>
          </a:p>
          <a:p>
            <a:pPr marL="971550" lvl="2" indent="-514350">
              <a:buFont typeface="+mj-lt"/>
              <a:buAutoNum type="romanLcPeriod"/>
            </a:pPr>
            <a:r>
              <a:rPr lang="en-US" dirty="0" smtClean="0">
                <a:solidFill>
                  <a:schemeClr val="tx1">
                    <a:lumMod val="65000"/>
                    <a:lumOff val="35000"/>
                  </a:schemeClr>
                </a:solidFill>
              </a:rPr>
              <a:t>Calculate sum vector using values from each axis</a:t>
            </a:r>
          </a:p>
          <a:p>
            <a:pPr marL="713232" lvl="1" indent="-457200">
              <a:buFont typeface="+mj-lt"/>
              <a:buAutoNum type="arabicPeriod"/>
            </a:pPr>
            <a:r>
              <a:rPr lang="en-US" dirty="0" smtClean="0">
                <a:solidFill>
                  <a:schemeClr val="tx1">
                    <a:lumMod val="65000"/>
                    <a:lumOff val="35000"/>
                  </a:schemeClr>
                </a:solidFill>
              </a:rPr>
              <a:t>Calculate if impact has occurred</a:t>
            </a:r>
          </a:p>
          <a:p>
            <a:pPr marL="971550" lvl="2" indent="-514350">
              <a:buFont typeface="+mj-lt"/>
              <a:buAutoNum type="romanLcPeriod"/>
            </a:pPr>
            <a:r>
              <a:rPr lang="en-US" dirty="0" smtClean="0">
                <a:solidFill>
                  <a:schemeClr val="tx1">
                    <a:lumMod val="65000"/>
                    <a:lumOff val="35000"/>
                  </a:schemeClr>
                </a:solidFill>
              </a:rPr>
              <a:t>If sudden spike in sum vector calculations</a:t>
            </a:r>
          </a:p>
          <a:p>
            <a:pPr marL="713232" lvl="1" indent="-457200">
              <a:buFont typeface="+mj-lt"/>
              <a:buAutoNum type="arabicPeriod"/>
            </a:pPr>
            <a:r>
              <a:rPr lang="en-US" dirty="0" smtClean="0">
                <a:solidFill>
                  <a:schemeClr val="tx1">
                    <a:lumMod val="65000"/>
                    <a:lumOff val="35000"/>
                  </a:schemeClr>
                </a:solidFill>
              </a:rPr>
              <a:t>Detect change in posture or orientation of object</a:t>
            </a:r>
          </a:p>
          <a:p>
            <a:pPr marL="971550" lvl="2" indent="-514350">
              <a:buFont typeface="+mj-lt"/>
              <a:buAutoNum type="romanLcPeriod"/>
            </a:pPr>
            <a:r>
              <a:rPr lang="en-US" dirty="0" smtClean="0">
                <a:solidFill>
                  <a:schemeClr val="tx1">
                    <a:lumMod val="65000"/>
                    <a:lumOff val="35000"/>
                  </a:schemeClr>
                </a:solidFill>
              </a:rPr>
              <a:t>Built-in gyroscope</a:t>
            </a:r>
            <a:endParaRPr lang="en-US" dirty="0">
              <a:solidFill>
                <a:schemeClr val="tx1">
                  <a:lumMod val="65000"/>
                  <a:lumOff val="35000"/>
                </a:schemeClr>
              </a:solidFill>
            </a:endParaRPr>
          </a:p>
        </p:txBody>
      </p:sp>
    </p:spTree>
    <p:extLst>
      <p:ext uri="{BB962C8B-B14F-4D97-AF65-F5344CB8AC3E}">
        <p14:creationId xmlns:p14="http://schemas.microsoft.com/office/powerpoint/2010/main" val="4078173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 motorcycle accident detection </a:t>
            </a:r>
            <a:r>
              <a:rPr lang="en-US" dirty="0" smtClean="0"/>
              <a:t>application</a:t>
            </a:r>
            <a:endParaRPr lang="en-US" dirty="0"/>
          </a:p>
        </p:txBody>
      </p:sp>
      <p:sp>
        <p:nvSpPr>
          <p:cNvPr id="7" name="Content Placeholder 6"/>
          <p:cNvSpPr>
            <a:spLocks noGrp="1"/>
          </p:cNvSpPr>
          <p:nvPr>
            <p:ph sz="half" idx="1"/>
          </p:nvPr>
        </p:nvSpPr>
        <p:spPr>
          <a:xfrm>
            <a:off x="2810257" y="2093076"/>
            <a:ext cx="4663440" cy="2692332"/>
          </a:xfrm>
        </p:spPr>
        <p:txBody>
          <a:bodyPr anchor="ctr">
            <a:normAutofit/>
          </a:bodyPr>
          <a:lstStyle/>
          <a:p>
            <a:pPr algn="ctr"/>
            <a:r>
              <a:rPr lang="en-US" sz="4800" dirty="0" err="1" smtClean="0">
                <a:solidFill>
                  <a:schemeClr val="tx1">
                    <a:lumMod val="65000"/>
                    <a:lumOff val="35000"/>
                  </a:schemeClr>
                </a:solidFill>
              </a:rPr>
              <a:t>LifeCycle</a:t>
            </a:r>
            <a:endParaRPr lang="en-US" sz="4800" dirty="0">
              <a:solidFill>
                <a:schemeClr val="tx1">
                  <a:lumMod val="65000"/>
                  <a:lumOff val="35000"/>
                </a:schemeClr>
              </a:solidFill>
            </a:endParaRPr>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9176" y="2524842"/>
            <a:ext cx="1828800" cy="1828800"/>
          </a:xfrm>
        </p:spPr>
      </p:pic>
    </p:spTree>
    <p:extLst>
      <p:ext uri="{BB962C8B-B14F-4D97-AF65-F5344CB8AC3E}">
        <p14:creationId xmlns:p14="http://schemas.microsoft.com/office/powerpoint/2010/main" val="324327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7">
                                            <p:txEl>
                                              <p:pRg st="0" end="0"/>
                                            </p:txEl>
                                          </p:spTgt>
                                        </p:tgtEl>
                                      </p:cBhvr>
                                    </p:animEffect>
                                    <p:set>
                                      <p:cBhvr>
                                        <p:cTn id="22" dur="1" fill="hold">
                                          <p:stCondLst>
                                            <p:cond delay="499"/>
                                          </p:stCondLst>
                                        </p:cTn>
                                        <p:tgtEl>
                                          <p:spTgt spid="7">
                                            <p:txEl>
                                              <p:pRg st="0" end="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build="p"/>
      <p:bldP spid="7"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6000" dirty="0" err="1" smtClean="0"/>
              <a:t>LifeCycle</a:t>
            </a:r>
            <a:endParaRPr lang="en-US" sz="6000" dirty="0"/>
          </a:p>
        </p:txBody>
      </p:sp>
      <p:sp>
        <p:nvSpPr>
          <p:cNvPr id="3" name="Content Placeholder 2"/>
          <p:cNvSpPr>
            <a:spLocks noGrp="1"/>
          </p:cNvSpPr>
          <p:nvPr>
            <p:ph idx="1"/>
          </p:nvPr>
        </p:nvSpPr>
        <p:spPr/>
        <p:txBody>
          <a:bodyPr anchor="ctr">
            <a:normAutofit/>
          </a:bodyPr>
          <a:lstStyle/>
          <a:p>
            <a:r>
              <a:rPr lang="en-US" sz="2400" dirty="0" smtClean="0">
                <a:solidFill>
                  <a:schemeClr val="tx1">
                    <a:lumMod val="65000"/>
                    <a:lumOff val="35000"/>
                  </a:schemeClr>
                </a:solidFill>
              </a:rPr>
              <a:t>Eclipse Juno &amp; Luna</a:t>
            </a:r>
          </a:p>
          <a:p>
            <a:r>
              <a:rPr lang="en-US" sz="2400" dirty="0" smtClean="0">
                <a:solidFill>
                  <a:schemeClr val="tx1">
                    <a:lumMod val="65000"/>
                    <a:lumOff val="35000"/>
                  </a:schemeClr>
                </a:solidFill>
              </a:rPr>
              <a:t>Target Minimum Android 4.0</a:t>
            </a:r>
          </a:p>
          <a:p>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Samsung Galaxy S3 Mini</a:t>
            </a:r>
          </a:p>
          <a:p>
            <a:r>
              <a:rPr lang="en-US" sz="2400" dirty="0" smtClean="0">
                <a:solidFill>
                  <a:schemeClr val="tx1">
                    <a:lumMod val="65000"/>
                    <a:lumOff val="35000"/>
                  </a:schemeClr>
                </a:solidFill>
              </a:rPr>
              <a:t>Android 4.2.2</a:t>
            </a:r>
          </a:p>
          <a:p>
            <a:endParaRPr lang="en-US" sz="2400" dirty="0">
              <a:solidFill>
                <a:schemeClr val="tx1">
                  <a:lumMod val="65000"/>
                  <a:lumOff val="35000"/>
                </a:schemeClr>
              </a:solidFill>
            </a:endParaRPr>
          </a:p>
          <a:p>
            <a:r>
              <a:rPr lang="en-US" sz="2400" dirty="0" smtClean="0">
                <a:solidFill>
                  <a:schemeClr val="tx1">
                    <a:lumMod val="65000"/>
                    <a:lumOff val="35000"/>
                  </a:schemeClr>
                </a:solidFill>
              </a:rPr>
              <a:t>Tri-axial Accelerometer</a:t>
            </a:r>
          </a:p>
          <a:p>
            <a:r>
              <a:rPr lang="en-US" sz="2400" dirty="0" smtClean="0">
                <a:solidFill>
                  <a:schemeClr val="tx1">
                    <a:lumMod val="65000"/>
                    <a:lumOff val="35000"/>
                  </a:schemeClr>
                </a:solidFill>
              </a:rPr>
              <a:t>Gyroscope</a:t>
            </a:r>
          </a:p>
          <a:p>
            <a:r>
              <a:rPr lang="en-US" sz="2400" dirty="0" smtClean="0">
                <a:solidFill>
                  <a:schemeClr val="tx1">
                    <a:lumMod val="65000"/>
                    <a:lumOff val="35000"/>
                  </a:schemeClr>
                </a:solidFill>
              </a:rPr>
              <a:t>GPS Capabilities</a:t>
            </a:r>
            <a:endParaRPr lang="en-US" sz="2400" dirty="0">
              <a:solidFill>
                <a:schemeClr val="tx1">
                  <a:lumMod val="65000"/>
                  <a:lumOff val="35000"/>
                </a:schemeClr>
              </a:solidFill>
            </a:endParaRPr>
          </a:p>
        </p:txBody>
      </p:sp>
      <p:sp>
        <p:nvSpPr>
          <p:cNvPr id="6" name="Text Placeholder 5"/>
          <p:cNvSpPr>
            <a:spLocks noGrp="1"/>
          </p:cNvSpPr>
          <p:nvPr>
            <p:ph type="body" sz="half" idx="2"/>
          </p:nvPr>
        </p:nvSpPr>
        <p:spPr/>
        <p:txBody>
          <a:bodyPr>
            <a:normAutofit/>
          </a:bodyPr>
          <a:lstStyle/>
          <a:p>
            <a:r>
              <a:rPr lang="en-US" sz="2400" dirty="0">
                <a:solidFill>
                  <a:schemeClr val="bg1"/>
                </a:solidFill>
              </a:rPr>
              <a:t>User Data Storage</a:t>
            </a:r>
          </a:p>
          <a:p>
            <a:r>
              <a:rPr lang="en-US" sz="2400" dirty="0" smtClean="0">
                <a:solidFill>
                  <a:schemeClr val="bg1"/>
                </a:solidFill>
              </a:rPr>
              <a:t>Monitoring</a:t>
            </a:r>
          </a:p>
          <a:p>
            <a:r>
              <a:rPr lang="en-US" sz="2400" dirty="0" smtClean="0">
                <a:solidFill>
                  <a:schemeClr val="bg1"/>
                </a:solidFill>
              </a:rPr>
              <a:t>Location Tracking</a:t>
            </a:r>
          </a:p>
          <a:p>
            <a:r>
              <a:rPr lang="en-US" sz="2400" dirty="0" smtClean="0">
                <a:solidFill>
                  <a:schemeClr val="bg1"/>
                </a:solidFill>
              </a:rPr>
              <a:t>Messaging</a:t>
            </a:r>
            <a:endParaRPr lang="en-US" sz="2400" dirty="0">
              <a:solidFill>
                <a:schemeClr val="bg1"/>
              </a:solidFill>
            </a:endParaRPr>
          </a:p>
        </p:txBody>
      </p:sp>
    </p:spTree>
    <p:extLst>
      <p:ext uri="{BB962C8B-B14F-4D97-AF65-F5344CB8AC3E}">
        <p14:creationId xmlns:p14="http://schemas.microsoft.com/office/powerpoint/2010/main" val="25928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User Data Storage</a:t>
            </a:r>
            <a:endParaRPr lang="en-US" dirty="0"/>
          </a:p>
        </p:txBody>
      </p:sp>
      <p:sp>
        <p:nvSpPr>
          <p:cNvPr id="6" name="Content Placeholder 5"/>
          <p:cNvSpPr>
            <a:spLocks noGrp="1"/>
          </p:cNvSpPr>
          <p:nvPr>
            <p:ph sz="half" idx="1"/>
          </p:nvPr>
        </p:nvSpPr>
        <p:spPr/>
        <p:txBody>
          <a:bodyPr>
            <a:normAutofit lnSpcReduction="10000"/>
          </a:bodyPr>
          <a:lstStyle/>
          <a:p>
            <a:r>
              <a:rPr lang="en-US" dirty="0" smtClean="0"/>
              <a:t>Personal and medical information</a:t>
            </a:r>
          </a:p>
          <a:p>
            <a:pPr lvl="1"/>
            <a:r>
              <a:rPr lang="en-US" dirty="0" smtClean="0"/>
              <a:t>Name</a:t>
            </a:r>
          </a:p>
          <a:p>
            <a:pPr lvl="1"/>
            <a:r>
              <a:rPr lang="en-US" dirty="0" smtClean="0"/>
              <a:t>Blood type*</a:t>
            </a:r>
          </a:p>
          <a:p>
            <a:pPr lvl="1"/>
            <a:r>
              <a:rPr lang="en-US" dirty="0" smtClean="0"/>
              <a:t>Age</a:t>
            </a:r>
          </a:p>
          <a:p>
            <a:pPr lvl="1"/>
            <a:r>
              <a:rPr lang="en-US" dirty="0" smtClean="0"/>
              <a:t>Height</a:t>
            </a:r>
          </a:p>
          <a:p>
            <a:pPr lvl="1"/>
            <a:r>
              <a:rPr lang="en-US" dirty="0" smtClean="0"/>
              <a:t>Weight</a:t>
            </a:r>
          </a:p>
          <a:p>
            <a:pPr lvl="1"/>
            <a:r>
              <a:rPr lang="en-US" dirty="0" smtClean="0"/>
              <a:t>Medications</a:t>
            </a:r>
          </a:p>
          <a:p>
            <a:pPr lvl="1"/>
            <a:r>
              <a:rPr lang="en-US" dirty="0" smtClean="0"/>
              <a:t>Conditions</a:t>
            </a:r>
          </a:p>
          <a:p>
            <a:pPr lvl="1"/>
            <a:r>
              <a:rPr lang="en-US" dirty="0" smtClean="0"/>
              <a:t>Allergies</a:t>
            </a:r>
            <a:endParaRPr lang="en-US" dirty="0"/>
          </a:p>
          <a:p>
            <a:pPr lvl="1"/>
            <a:endParaRPr lang="en-US" dirty="0" smtClean="0"/>
          </a:p>
          <a:p>
            <a:r>
              <a:rPr lang="en-US" dirty="0" smtClean="0"/>
              <a:t>Shared Preferences</a:t>
            </a:r>
          </a:p>
        </p:txBody>
      </p:sp>
      <p:sp>
        <p:nvSpPr>
          <p:cNvPr id="2" name="Content Placeholder 1"/>
          <p:cNvSpPr>
            <a:spLocks noGrp="1"/>
          </p:cNvSpPr>
          <p:nvPr>
            <p:ph sz="half" idx="2"/>
          </p:nvPr>
        </p:nvSpPr>
        <p:spPr/>
        <p:txBody>
          <a:bodyPr>
            <a:normAutofit lnSpcReduction="10000"/>
          </a:bodyPr>
          <a:lstStyle/>
          <a:p>
            <a:r>
              <a:rPr lang="en-US" dirty="0" smtClean="0"/>
              <a:t>Emergency contacts</a:t>
            </a:r>
          </a:p>
          <a:p>
            <a:pPr lvl="1"/>
            <a:r>
              <a:rPr lang="en-US" dirty="0" smtClean="0"/>
              <a:t>Name</a:t>
            </a:r>
          </a:p>
          <a:p>
            <a:pPr lvl="1"/>
            <a:r>
              <a:rPr lang="en-US" dirty="0" smtClean="0"/>
              <a:t>Number</a:t>
            </a:r>
          </a:p>
          <a:p>
            <a:pPr lvl="1"/>
            <a:r>
              <a:rPr lang="en-US" dirty="0" smtClean="0"/>
              <a:t>Personal message</a:t>
            </a:r>
          </a:p>
          <a:p>
            <a:pPr lvl="1"/>
            <a:endParaRPr lang="en-US" dirty="0" smtClean="0"/>
          </a:p>
          <a:p>
            <a:pPr lvl="1"/>
            <a:endParaRPr lang="en-US" dirty="0" smtClean="0"/>
          </a:p>
          <a:p>
            <a:r>
              <a:rPr lang="en-US" dirty="0" smtClean="0"/>
              <a:t>SQLite Database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114" y="1145752"/>
            <a:ext cx="365760" cy="365760"/>
          </a:xfrm>
          <a:prstGeom prst="rect">
            <a:avLst/>
          </a:prstGeom>
          <a:solidFill>
            <a:schemeClr val="accent1"/>
          </a:solidFill>
        </p:spPr>
      </p:pic>
    </p:spTree>
    <p:extLst>
      <p:ext uri="{BB962C8B-B14F-4D97-AF65-F5344CB8AC3E}">
        <p14:creationId xmlns:p14="http://schemas.microsoft.com/office/powerpoint/2010/main" val="3960250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76656" y="575733"/>
            <a:ext cx="10753725" cy="5757334"/>
          </a:xfrm>
        </p:spPr>
        <p:txBody>
          <a:bodyPr numCol="2">
            <a:noAutofit/>
          </a:bodyPr>
          <a:lstStyle/>
          <a:p>
            <a:r>
              <a:rPr lang="en-US" sz="1500" dirty="0" smtClean="0"/>
              <a:t>class </a:t>
            </a:r>
            <a:r>
              <a:rPr lang="en-US" sz="1500" dirty="0" err="1" smtClean="0"/>
              <a:t>ContactsMenu</a:t>
            </a:r>
            <a:r>
              <a:rPr lang="en-US" sz="1500" dirty="0" smtClean="0"/>
              <a:t>{</a:t>
            </a:r>
          </a:p>
          <a:p>
            <a:pPr lvl="1"/>
            <a:r>
              <a:rPr lang="en-US" sz="1500" dirty="0" err="1" smtClean="0"/>
              <a:t>onCreate</a:t>
            </a:r>
            <a:r>
              <a:rPr lang="en-US" sz="1500" dirty="0" smtClean="0"/>
              <a:t>(){</a:t>
            </a:r>
          </a:p>
          <a:p>
            <a:pPr lvl="2"/>
            <a:r>
              <a:rPr lang="en-US" sz="1500" dirty="0" smtClean="0"/>
              <a:t>Populate emergency contact list</a:t>
            </a:r>
            <a:endParaRPr lang="en-US" sz="1500" dirty="0"/>
          </a:p>
          <a:p>
            <a:pPr lvl="1"/>
            <a:r>
              <a:rPr lang="en-US" sz="1500" dirty="0" smtClean="0"/>
              <a:t>}</a:t>
            </a:r>
          </a:p>
          <a:p>
            <a:pPr lvl="1"/>
            <a:r>
              <a:rPr lang="en-US" sz="1500" dirty="0" err="1" smtClean="0"/>
              <a:t>openPhonebook</a:t>
            </a:r>
            <a:r>
              <a:rPr lang="en-US" sz="1500" dirty="0" smtClean="0"/>
              <a:t>(){</a:t>
            </a:r>
          </a:p>
          <a:p>
            <a:pPr lvl="2"/>
            <a:r>
              <a:rPr lang="en-US" sz="1500" dirty="0" smtClean="0"/>
              <a:t>If(</a:t>
            </a:r>
            <a:r>
              <a:rPr lang="en-US" sz="1500" dirty="0" err="1" smtClean="0"/>
              <a:t>numOfContacts</a:t>
            </a:r>
            <a:r>
              <a:rPr lang="en-US" sz="1500" dirty="0" smtClean="0"/>
              <a:t> &lt; 10){</a:t>
            </a:r>
          </a:p>
          <a:p>
            <a:pPr lvl="3"/>
            <a:r>
              <a:rPr lang="en-US" sz="1500" dirty="0" smtClean="0"/>
              <a:t>Redirect to device’s phonebook</a:t>
            </a:r>
          </a:p>
          <a:p>
            <a:pPr lvl="3"/>
            <a:r>
              <a:rPr lang="en-US" sz="1500" dirty="0" smtClean="0"/>
              <a:t>User selects contact</a:t>
            </a:r>
          </a:p>
          <a:p>
            <a:pPr lvl="3"/>
            <a:r>
              <a:rPr lang="en-US" sz="1500" dirty="0" smtClean="0"/>
              <a:t>Contact stored in SQLite DB</a:t>
            </a:r>
          </a:p>
          <a:p>
            <a:pPr lvl="4"/>
            <a:r>
              <a:rPr lang="en-US" sz="1500" dirty="0" smtClean="0"/>
              <a:t>Default values:</a:t>
            </a:r>
          </a:p>
          <a:p>
            <a:pPr lvl="5"/>
            <a:r>
              <a:rPr lang="en-US" sz="1500" dirty="0" smtClean="0"/>
              <a:t>Name, “Select a number”, generic message</a:t>
            </a:r>
            <a:endParaRPr lang="en-US" sz="1500" dirty="0"/>
          </a:p>
          <a:p>
            <a:pPr lvl="2"/>
            <a:r>
              <a:rPr lang="en-US" sz="1500" dirty="0" smtClean="0"/>
              <a:t>} else{</a:t>
            </a:r>
          </a:p>
          <a:p>
            <a:pPr lvl="3"/>
            <a:r>
              <a:rPr lang="en-US" sz="1500" dirty="0" smtClean="0"/>
              <a:t>Prompt max </a:t>
            </a:r>
            <a:r>
              <a:rPr lang="en-US" sz="1500" dirty="0" err="1" smtClean="0"/>
              <a:t>numOfContacts</a:t>
            </a:r>
            <a:r>
              <a:rPr lang="en-US" sz="1500" dirty="0" smtClean="0"/>
              <a:t> reached</a:t>
            </a:r>
            <a:endParaRPr lang="en-US" sz="1500" dirty="0"/>
          </a:p>
          <a:p>
            <a:pPr lvl="2"/>
            <a:r>
              <a:rPr lang="en-US" sz="1500" dirty="0" smtClean="0"/>
              <a:t>}</a:t>
            </a:r>
            <a:endParaRPr lang="en-US" sz="1500" dirty="0"/>
          </a:p>
          <a:p>
            <a:pPr lvl="1"/>
            <a:r>
              <a:rPr lang="en-US" sz="1500" dirty="0" smtClean="0"/>
              <a:t>}</a:t>
            </a:r>
          </a:p>
          <a:p>
            <a:pPr lvl="1"/>
            <a:r>
              <a:rPr lang="en-US" sz="1500" dirty="0" err="1" smtClean="0"/>
              <a:t>getContactsFromDatabase</a:t>
            </a:r>
            <a:r>
              <a:rPr lang="en-US" sz="1500" dirty="0" smtClean="0"/>
              <a:t>(){</a:t>
            </a:r>
          </a:p>
          <a:p>
            <a:pPr lvl="2"/>
            <a:r>
              <a:rPr lang="en-US" sz="1500" dirty="0" smtClean="0"/>
              <a:t>Create connection to SQLite DB</a:t>
            </a:r>
          </a:p>
          <a:p>
            <a:pPr lvl="2"/>
            <a:r>
              <a:rPr lang="en-US" sz="1500" dirty="0" smtClean="0"/>
              <a:t>Create List&lt;Contact&gt;</a:t>
            </a:r>
          </a:p>
          <a:p>
            <a:pPr lvl="2"/>
            <a:r>
              <a:rPr lang="en-US" sz="1500" dirty="0" smtClean="0"/>
              <a:t>Populate List with SQLite DB rows</a:t>
            </a:r>
          </a:p>
          <a:p>
            <a:pPr lvl="2"/>
            <a:r>
              <a:rPr lang="en-US" sz="1500" dirty="0" smtClean="0"/>
              <a:t>Return List&lt;Contact&gt;</a:t>
            </a:r>
            <a:endParaRPr lang="en-US" sz="1500" dirty="0"/>
          </a:p>
          <a:p>
            <a:pPr lvl="1"/>
            <a:r>
              <a:rPr lang="en-US" sz="1500" dirty="0" smtClean="0"/>
              <a:t>}</a:t>
            </a:r>
          </a:p>
          <a:p>
            <a:pPr lvl="1"/>
            <a:endParaRPr lang="en-US" sz="1500" dirty="0" smtClean="0"/>
          </a:p>
          <a:p>
            <a:pPr lvl="1"/>
            <a:r>
              <a:rPr lang="en-US" sz="1500" dirty="0" err="1" smtClean="0"/>
              <a:t>ifDuplicate</a:t>
            </a:r>
            <a:r>
              <a:rPr lang="en-US" sz="1500" dirty="0" smtClean="0"/>
              <a:t>(){</a:t>
            </a:r>
          </a:p>
          <a:p>
            <a:pPr lvl="2"/>
            <a:r>
              <a:rPr lang="en-US" sz="1500" dirty="0" smtClean="0"/>
              <a:t>Checks if contact with same name exists in List&lt;Contact&gt;</a:t>
            </a:r>
            <a:endParaRPr lang="en-US" sz="1500" dirty="0"/>
          </a:p>
          <a:p>
            <a:pPr lvl="1"/>
            <a:r>
              <a:rPr lang="en-US" sz="1500" dirty="0" smtClean="0"/>
              <a:t>}</a:t>
            </a:r>
          </a:p>
          <a:p>
            <a:pPr lvl="1"/>
            <a:r>
              <a:rPr lang="en-US" sz="1500" dirty="0" err="1" smtClean="0"/>
              <a:t>isQualifiedNumber</a:t>
            </a:r>
            <a:r>
              <a:rPr lang="en-US" sz="1500" dirty="0" smtClean="0"/>
              <a:t>(){</a:t>
            </a:r>
          </a:p>
          <a:p>
            <a:pPr lvl="2"/>
            <a:r>
              <a:rPr lang="en-US" sz="1500" dirty="0" smtClean="0"/>
              <a:t>Checks if length is 11 digits and contains no characters</a:t>
            </a:r>
            <a:endParaRPr lang="en-US" sz="1500" dirty="0"/>
          </a:p>
          <a:p>
            <a:pPr lvl="1"/>
            <a:r>
              <a:rPr lang="en-US" sz="1500" dirty="0" smtClean="0"/>
              <a:t>}</a:t>
            </a:r>
          </a:p>
          <a:p>
            <a:pPr lvl="1"/>
            <a:r>
              <a:rPr lang="en-US" sz="1500" dirty="0" err="1" smtClean="0"/>
              <a:t>onBackPressed</a:t>
            </a:r>
            <a:r>
              <a:rPr lang="en-US" sz="1500" dirty="0" smtClean="0"/>
              <a:t>(){</a:t>
            </a:r>
          </a:p>
          <a:p>
            <a:pPr lvl="2"/>
            <a:r>
              <a:rPr lang="en-US" sz="1500" dirty="0" smtClean="0"/>
              <a:t>Check if(</a:t>
            </a:r>
            <a:r>
              <a:rPr lang="en-US" sz="1500" dirty="0"/>
              <a:t>any contact still has “Select a number” set for Number </a:t>
            </a:r>
            <a:r>
              <a:rPr lang="en-US" sz="1500" dirty="0" smtClean="0"/>
              <a:t>field){</a:t>
            </a:r>
          </a:p>
          <a:p>
            <a:pPr lvl="3"/>
            <a:r>
              <a:rPr lang="en-US" sz="1500" dirty="0" smtClean="0"/>
              <a:t>Prompts user to select a valid phone number for contact</a:t>
            </a:r>
            <a:endParaRPr lang="en-US" sz="1500" dirty="0"/>
          </a:p>
          <a:p>
            <a:pPr lvl="2"/>
            <a:r>
              <a:rPr lang="en-US" sz="1500" dirty="0" smtClean="0"/>
              <a:t>} else{</a:t>
            </a:r>
          </a:p>
          <a:p>
            <a:pPr lvl="3"/>
            <a:r>
              <a:rPr lang="en-US" sz="1500" dirty="0" smtClean="0"/>
              <a:t>Return to Main Menu</a:t>
            </a:r>
            <a:endParaRPr lang="en-US" sz="1500" dirty="0"/>
          </a:p>
          <a:p>
            <a:pPr lvl="2"/>
            <a:r>
              <a:rPr lang="en-US" sz="1500" dirty="0" smtClean="0"/>
              <a:t>}</a:t>
            </a:r>
          </a:p>
          <a:p>
            <a:pPr lvl="1"/>
            <a:r>
              <a:rPr lang="en-US" sz="1500" dirty="0" smtClean="0"/>
              <a:t>}</a:t>
            </a:r>
          </a:p>
          <a:p>
            <a:pPr lvl="1"/>
            <a:r>
              <a:rPr lang="en-US" sz="1500" dirty="0" err="1" smtClean="0"/>
              <a:t>onListItemClick</a:t>
            </a:r>
            <a:r>
              <a:rPr lang="en-US" sz="1500" dirty="0" smtClean="0"/>
              <a:t>(){</a:t>
            </a:r>
          </a:p>
          <a:p>
            <a:pPr lvl="2"/>
            <a:r>
              <a:rPr lang="en-US" sz="1500" dirty="0" smtClean="0"/>
              <a:t>If(Delete toggle is false){</a:t>
            </a:r>
          </a:p>
          <a:p>
            <a:pPr lvl="3"/>
            <a:r>
              <a:rPr lang="en-US" sz="1500" dirty="0" smtClean="0"/>
              <a:t>Views contact details</a:t>
            </a:r>
            <a:endParaRPr lang="en-US" sz="1500" dirty="0"/>
          </a:p>
          <a:p>
            <a:pPr lvl="2"/>
            <a:r>
              <a:rPr lang="en-US" sz="1500" dirty="0" smtClean="0"/>
              <a:t>} else{</a:t>
            </a:r>
          </a:p>
          <a:p>
            <a:pPr lvl="3"/>
            <a:r>
              <a:rPr lang="en-US" sz="1500" dirty="0" smtClean="0"/>
              <a:t>Prompts to delete contact</a:t>
            </a:r>
            <a:endParaRPr lang="en-US" sz="1500" dirty="0"/>
          </a:p>
          <a:p>
            <a:pPr lvl="2"/>
            <a:r>
              <a:rPr lang="en-US" sz="1500" dirty="0" smtClean="0"/>
              <a:t>}</a:t>
            </a:r>
            <a:endParaRPr lang="en-US" sz="1500" dirty="0"/>
          </a:p>
          <a:p>
            <a:pPr lvl="1"/>
            <a:r>
              <a:rPr lang="en-US" sz="1500" dirty="0" smtClean="0"/>
              <a:t>}</a:t>
            </a:r>
            <a:endParaRPr lang="en-US" sz="1500" dirty="0"/>
          </a:p>
          <a:p>
            <a:r>
              <a:rPr lang="en-US" sz="1500" dirty="0" smtClean="0"/>
              <a:t>}</a:t>
            </a:r>
            <a:endParaRPr lang="en-US" sz="1500" dirty="0"/>
          </a:p>
        </p:txBody>
      </p:sp>
    </p:spTree>
    <p:extLst>
      <p:ext uri="{BB962C8B-B14F-4D97-AF65-F5344CB8AC3E}">
        <p14:creationId xmlns:p14="http://schemas.microsoft.com/office/powerpoint/2010/main" val="18544745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Monitoring</a:t>
            </a:r>
            <a:endParaRPr lang="en-US" dirty="0"/>
          </a:p>
        </p:txBody>
      </p:sp>
      <p:pic>
        <p:nvPicPr>
          <p:cNvPr id="4" name="Content Placeholder 3" descr="09_29_15_c4.png"/>
          <p:cNvPicPr>
            <a:picLocks noGrp="1"/>
          </p:cNvPicPr>
          <p:nvPr>
            <p:ph idx="1"/>
          </p:nvPr>
        </p:nvPicPr>
        <p:blipFill>
          <a:blip r:embed="rId3"/>
          <a:stretch>
            <a:fillRect/>
          </a:stretch>
        </p:blipFill>
        <p:spPr>
          <a:xfrm>
            <a:off x="676275" y="2100560"/>
            <a:ext cx="10753725" cy="35887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11" y="1121394"/>
            <a:ext cx="414476" cy="414476"/>
          </a:xfrm>
          <a:prstGeom prst="rect">
            <a:avLst/>
          </a:prstGeom>
          <a:solidFill>
            <a:schemeClr val="accent1"/>
          </a:solidFill>
        </p:spPr>
      </p:pic>
    </p:spTree>
    <p:extLst>
      <p:ext uri="{BB962C8B-B14F-4D97-AF65-F5344CB8AC3E}">
        <p14:creationId xmlns:p14="http://schemas.microsoft.com/office/powerpoint/2010/main" val="3021728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21238" y="457200"/>
            <a:ext cx="10753725" cy="5703455"/>
          </a:xfrm>
        </p:spPr>
        <p:txBody>
          <a:bodyPr numCol="2">
            <a:noAutofit/>
          </a:bodyPr>
          <a:lstStyle/>
          <a:p>
            <a:pPr>
              <a:lnSpc>
                <a:spcPct val="120000"/>
              </a:lnSpc>
            </a:pPr>
            <a:r>
              <a:rPr lang="en-US" sz="1200" dirty="0" smtClean="0">
                <a:solidFill>
                  <a:schemeClr val="tx1">
                    <a:lumMod val="65000"/>
                    <a:lumOff val="35000"/>
                  </a:schemeClr>
                </a:solidFill>
              </a:rPr>
              <a:t>class Monitor{</a:t>
            </a:r>
          </a:p>
          <a:p>
            <a:pPr lvl="1">
              <a:lnSpc>
                <a:spcPct val="120000"/>
              </a:lnSpc>
            </a:pPr>
            <a:r>
              <a:rPr lang="en-US" sz="1200" dirty="0" err="1" smtClean="0">
                <a:solidFill>
                  <a:schemeClr val="tx1">
                    <a:lumMod val="65000"/>
                    <a:lumOff val="35000"/>
                  </a:schemeClr>
                </a:solidFill>
              </a:rPr>
              <a:t>onInstantiation</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Initialize field members;</a:t>
            </a:r>
          </a:p>
          <a:p>
            <a:pPr lvl="2">
              <a:lnSpc>
                <a:spcPct val="120000"/>
              </a:lnSpc>
            </a:pPr>
            <a:r>
              <a:rPr lang="en-US" sz="1200" dirty="0" smtClean="0">
                <a:solidFill>
                  <a:schemeClr val="tx1">
                    <a:lumMod val="65000"/>
                    <a:lumOff val="35000"/>
                  </a:schemeClr>
                </a:solidFill>
              </a:rPr>
              <a:t>Create Dialog to display “Accident detected!”;</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lvl="1">
              <a:lnSpc>
                <a:spcPct val="120000"/>
              </a:lnSpc>
            </a:pPr>
            <a:r>
              <a:rPr lang="en-US" sz="1200" dirty="0" err="1">
                <a:solidFill>
                  <a:schemeClr val="tx1">
                    <a:lumMod val="65000"/>
                    <a:lumOff val="35000"/>
                  </a:schemeClr>
                </a:solidFill>
              </a:rPr>
              <a:t>startMonitoring</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Reset field members to default;</a:t>
            </a:r>
          </a:p>
          <a:p>
            <a:pPr lvl="2">
              <a:lnSpc>
                <a:spcPct val="120000"/>
              </a:lnSpc>
            </a:pPr>
            <a:r>
              <a:rPr lang="en-US" sz="1200" dirty="0">
                <a:solidFill>
                  <a:schemeClr val="tx1">
                    <a:lumMod val="65000"/>
                    <a:lumOff val="35000"/>
                  </a:schemeClr>
                </a:solidFill>
              </a:rPr>
              <a:t>Start accelerometer;</a:t>
            </a:r>
          </a:p>
          <a:p>
            <a:pPr lvl="1">
              <a:lnSpc>
                <a:spcPct val="120000"/>
              </a:lnSpc>
            </a:pPr>
            <a:r>
              <a:rPr lang="en-US" sz="1200" dirty="0">
                <a:solidFill>
                  <a:schemeClr val="tx1">
                    <a:lumMod val="65000"/>
                    <a:lumOff val="35000"/>
                  </a:schemeClr>
                </a:solidFill>
              </a:rPr>
              <a:t>}</a:t>
            </a:r>
          </a:p>
          <a:p>
            <a:pPr lvl="1">
              <a:lnSpc>
                <a:spcPct val="120000"/>
              </a:lnSpc>
            </a:pPr>
            <a:r>
              <a:rPr lang="en-US" sz="1200" dirty="0" err="1">
                <a:solidFill>
                  <a:schemeClr val="tx1">
                    <a:lumMod val="65000"/>
                    <a:lumOff val="35000"/>
                  </a:schemeClr>
                </a:solidFill>
              </a:rPr>
              <a:t>pauseMonitoring</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Stop accelerometer;</a:t>
            </a:r>
          </a:p>
          <a:p>
            <a:pPr lvl="1">
              <a:lnSpc>
                <a:spcPct val="120000"/>
              </a:lnSpc>
            </a:pPr>
            <a:r>
              <a:rPr lang="en-US" sz="1200" dirty="0">
                <a:solidFill>
                  <a:schemeClr val="tx1">
                    <a:lumMod val="65000"/>
                    <a:lumOff val="35000"/>
                  </a:schemeClr>
                </a:solidFill>
              </a:rPr>
              <a:t>}</a:t>
            </a:r>
          </a:p>
          <a:p>
            <a:pPr lvl="1">
              <a:lnSpc>
                <a:spcPct val="120000"/>
              </a:lnSpc>
            </a:pPr>
            <a:r>
              <a:rPr lang="en-US" sz="1200" dirty="0" err="1" smtClean="0">
                <a:solidFill>
                  <a:schemeClr val="tx1">
                    <a:lumMod val="65000"/>
                    <a:lumOff val="35000"/>
                  </a:schemeClr>
                </a:solidFill>
              </a:rPr>
              <a:t>checkIfImpact</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Check if accelerometer data has a spike in values</a:t>
            </a:r>
            <a:r>
              <a:rPr lang="en-US" sz="1200" dirty="0" smtClean="0">
                <a:solidFill>
                  <a:schemeClr val="tx1">
                    <a:lumMod val="65000"/>
                    <a:lumOff val="35000"/>
                  </a:schemeClr>
                </a:solidFill>
              </a:rPr>
              <a:t>;</a:t>
            </a:r>
          </a:p>
          <a:p>
            <a:pPr lvl="1">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1">
              <a:lnSpc>
                <a:spcPct val="120000"/>
              </a:lnSpc>
            </a:pPr>
            <a:r>
              <a:rPr lang="en-US" sz="1200" dirty="0" err="1" smtClean="0">
                <a:solidFill>
                  <a:schemeClr val="tx1">
                    <a:lumMod val="65000"/>
                    <a:lumOff val="35000"/>
                  </a:schemeClr>
                </a:solidFill>
              </a:rPr>
              <a:t>countDown</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Start location tracking;</a:t>
            </a:r>
          </a:p>
          <a:p>
            <a:pPr lvl="2">
              <a:lnSpc>
                <a:spcPct val="120000"/>
              </a:lnSpc>
            </a:pPr>
            <a:r>
              <a:rPr lang="en-US" sz="1200" dirty="0" smtClean="0">
                <a:solidFill>
                  <a:schemeClr val="tx1">
                    <a:lumMod val="65000"/>
                    <a:lumOff val="35000"/>
                  </a:schemeClr>
                </a:solidFill>
              </a:rPr>
              <a:t>Start alarm;</a:t>
            </a:r>
          </a:p>
          <a:p>
            <a:pPr lvl="2">
              <a:lnSpc>
                <a:spcPct val="120000"/>
              </a:lnSpc>
            </a:pPr>
            <a:r>
              <a:rPr lang="en-US" sz="1200" dirty="0" smtClean="0">
                <a:solidFill>
                  <a:schemeClr val="tx1">
                    <a:lumMod val="65000"/>
                    <a:lumOff val="35000"/>
                  </a:schemeClr>
                </a:solidFill>
              </a:rPr>
              <a:t>Start countdown timer;</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marL="4572" lvl="1" indent="0">
              <a:lnSpc>
                <a:spcPct val="120000"/>
              </a:lnSpc>
              <a:buNone/>
            </a:pPr>
            <a:endParaRPr lang="en-US" sz="1200" dirty="0">
              <a:solidFill>
                <a:schemeClr val="tx1">
                  <a:lumMod val="65000"/>
                  <a:lumOff val="35000"/>
                </a:schemeClr>
              </a:solidFill>
            </a:endParaRPr>
          </a:p>
          <a:p>
            <a:pPr lvl="1">
              <a:lnSpc>
                <a:spcPct val="120000"/>
              </a:lnSpc>
            </a:pPr>
            <a:r>
              <a:rPr lang="en-US" sz="1200" dirty="0" err="1" smtClean="0">
                <a:solidFill>
                  <a:schemeClr val="tx1">
                    <a:lumMod val="65000"/>
                    <a:lumOff val="35000"/>
                  </a:schemeClr>
                </a:solidFill>
              </a:rPr>
              <a:t>onSensorChanged</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Determine if accelerometer or gyroscope data;</a:t>
            </a:r>
          </a:p>
          <a:p>
            <a:pPr lvl="2">
              <a:lnSpc>
                <a:spcPct val="120000"/>
              </a:lnSpc>
            </a:pPr>
            <a:r>
              <a:rPr lang="en-US" sz="1200" dirty="0" smtClean="0">
                <a:solidFill>
                  <a:schemeClr val="tx1">
                    <a:lumMod val="65000"/>
                    <a:lumOff val="35000"/>
                  </a:schemeClr>
                </a:solidFill>
              </a:rPr>
              <a:t>If(accelerometer data){</a:t>
            </a:r>
          </a:p>
          <a:p>
            <a:pPr lvl="3">
              <a:lnSpc>
                <a:spcPct val="120000"/>
              </a:lnSpc>
            </a:pPr>
            <a:r>
              <a:rPr lang="en-US" sz="1200" dirty="0" smtClean="0">
                <a:solidFill>
                  <a:schemeClr val="tx1">
                    <a:lumMod val="65000"/>
                    <a:lumOff val="35000"/>
                  </a:schemeClr>
                </a:solidFill>
              </a:rPr>
              <a:t>Compute sum vector;</a:t>
            </a:r>
          </a:p>
          <a:p>
            <a:pPr lvl="3">
              <a:lnSpc>
                <a:spcPct val="120000"/>
              </a:lnSpc>
            </a:pPr>
            <a:r>
              <a:rPr lang="en-US" sz="1200" dirty="0" smtClean="0">
                <a:solidFill>
                  <a:schemeClr val="tx1">
                    <a:lumMod val="65000"/>
                    <a:lumOff val="35000"/>
                  </a:schemeClr>
                </a:solidFill>
              </a:rPr>
              <a:t>If(sum vector is 0.6 g or below){</a:t>
            </a:r>
          </a:p>
          <a:p>
            <a:pPr lvl="4">
              <a:lnSpc>
                <a:spcPct val="120000"/>
              </a:lnSpc>
            </a:pPr>
            <a:r>
              <a:rPr lang="en-US" sz="1200" dirty="0" smtClean="0">
                <a:solidFill>
                  <a:schemeClr val="tx1">
                    <a:lumMod val="65000"/>
                    <a:lumOff val="35000"/>
                  </a:schemeClr>
                </a:solidFill>
              </a:rPr>
              <a:t>Monitor for additional 1.2 seconds</a:t>
            </a:r>
          </a:p>
          <a:p>
            <a:pPr lvl="4">
              <a:lnSpc>
                <a:spcPct val="120000"/>
              </a:lnSpc>
            </a:pPr>
            <a:r>
              <a:rPr lang="en-US" sz="1200" dirty="0" smtClean="0">
                <a:solidFill>
                  <a:schemeClr val="tx1">
                    <a:lumMod val="65000"/>
                    <a:lumOff val="35000"/>
                  </a:schemeClr>
                </a:solidFill>
              </a:rPr>
              <a:t>Check if impact occurred during additional 1.2 seconds</a:t>
            </a:r>
          </a:p>
          <a:p>
            <a:pPr lvl="4">
              <a:lnSpc>
                <a:spcPct val="120000"/>
              </a:lnSpc>
            </a:pPr>
            <a:r>
              <a:rPr lang="en-US" sz="1200" dirty="0" smtClean="0">
                <a:solidFill>
                  <a:schemeClr val="tx1">
                    <a:lumMod val="65000"/>
                    <a:lumOff val="35000"/>
                  </a:schemeClr>
                </a:solidFill>
              </a:rPr>
              <a:t>If(impact &amp; rotation occurred){</a:t>
            </a:r>
          </a:p>
          <a:p>
            <a:pPr lvl="5">
              <a:lnSpc>
                <a:spcPct val="120000"/>
              </a:lnSpc>
            </a:pPr>
            <a:r>
              <a:rPr lang="en-US" sz="1200" dirty="0" smtClean="0">
                <a:solidFill>
                  <a:schemeClr val="tx1">
                    <a:lumMod val="65000"/>
                    <a:lumOff val="35000"/>
                  </a:schemeClr>
                </a:solidFill>
              </a:rPr>
              <a:t>Display “Accident detected!” dialog</a:t>
            </a:r>
          </a:p>
          <a:p>
            <a:pPr lvl="5">
              <a:lnSpc>
                <a:spcPct val="120000"/>
              </a:lnSpc>
            </a:pPr>
            <a:r>
              <a:rPr lang="en-US" sz="1200" dirty="0" smtClean="0">
                <a:solidFill>
                  <a:schemeClr val="tx1">
                    <a:lumMod val="65000"/>
                    <a:lumOff val="35000"/>
                  </a:schemeClr>
                </a:solidFill>
              </a:rPr>
              <a:t>Start countdown timer to send messages</a:t>
            </a:r>
            <a:endParaRPr lang="en-US" sz="1200" dirty="0">
              <a:solidFill>
                <a:schemeClr val="tx1">
                  <a:lumMod val="65000"/>
                  <a:lumOff val="35000"/>
                </a:schemeClr>
              </a:solidFill>
            </a:endParaRPr>
          </a:p>
          <a:p>
            <a:pPr lvl="4">
              <a:lnSpc>
                <a:spcPct val="120000"/>
              </a:lnSpc>
            </a:pPr>
            <a:r>
              <a:rPr lang="en-US" sz="1200" dirty="0" smtClean="0">
                <a:solidFill>
                  <a:schemeClr val="tx1">
                    <a:lumMod val="65000"/>
                    <a:lumOff val="35000"/>
                  </a:schemeClr>
                </a:solidFill>
              </a:rPr>
              <a:t>} else{</a:t>
            </a:r>
          </a:p>
          <a:p>
            <a:pPr lvl="5">
              <a:lnSpc>
                <a:spcPct val="120000"/>
              </a:lnSpc>
            </a:pPr>
            <a:r>
              <a:rPr lang="en-US" sz="1200" dirty="0" smtClean="0">
                <a:solidFill>
                  <a:schemeClr val="tx1">
                    <a:lumMod val="65000"/>
                    <a:lumOff val="35000"/>
                  </a:schemeClr>
                </a:solidFill>
              </a:rPr>
              <a:t>Reset class field members;</a:t>
            </a:r>
            <a:endParaRPr lang="en-US" sz="1200" dirty="0">
              <a:solidFill>
                <a:schemeClr val="tx1">
                  <a:lumMod val="65000"/>
                  <a:lumOff val="35000"/>
                </a:schemeClr>
              </a:solidFill>
            </a:endParaRPr>
          </a:p>
          <a:p>
            <a:pPr lvl="4">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3">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2">
              <a:lnSpc>
                <a:spcPct val="120000"/>
              </a:lnSpc>
            </a:pPr>
            <a:r>
              <a:rPr lang="en-US" sz="1200" dirty="0" smtClean="0">
                <a:solidFill>
                  <a:schemeClr val="tx1">
                    <a:lumMod val="65000"/>
                    <a:lumOff val="35000"/>
                  </a:schemeClr>
                </a:solidFill>
              </a:rPr>
              <a:t>} else if(gyroscope data){</a:t>
            </a:r>
          </a:p>
          <a:p>
            <a:pPr lvl="3">
              <a:lnSpc>
                <a:spcPct val="120000"/>
              </a:lnSpc>
            </a:pPr>
            <a:r>
              <a:rPr lang="en-US" sz="1200" dirty="0" smtClean="0">
                <a:solidFill>
                  <a:schemeClr val="tx1">
                    <a:lumMod val="65000"/>
                    <a:lumOff val="35000"/>
                  </a:schemeClr>
                </a:solidFill>
              </a:rPr>
              <a:t>Compute if rotation has occurred;</a:t>
            </a:r>
            <a:endParaRPr lang="en-US" sz="1200" dirty="0">
              <a:solidFill>
                <a:schemeClr val="tx1">
                  <a:lumMod val="65000"/>
                  <a:lumOff val="35000"/>
                </a:schemeClr>
              </a:solidFill>
            </a:endParaRPr>
          </a:p>
          <a:p>
            <a:pPr lvl="2">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marL="4572" lvl="1" indent="0">
              <a:lnSpc>
                <a:spcPct val="120000"/>
              </a:lnSpc>
              <a:buNone/>
            </a:pPr>
            <a:r>
              <a:rPr lang="en-US" sz="1200" dirty="0" smtClean="0">
                <a:solidFill>
                  <a:schemeClr val="tx1">
                    <a:lumMod val="65000"/>
                    <a:lumOff val="35000"/>
                  </a:schemeClr>
                </a:solidFill>
              </a:rPr>
              <a:t>}</a:t>
            </a:r>
          </a:p>
          <a:p>
            <a:pPr marL="0" indent="0">
              <a:lnSpc>
                <a:spcPct val="120000"/>
              </a:lnSpc>
              <a:buNone/>
            </a:pP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880351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of the Study	</a:t>
            </a:r>
          </a:p>
        </p:txBody>
      </p:sp>
      <p:sp>
        <p:nvSpPr>
          <p:cNvPr id="3" name="Content Placeholder 2"/>
          <p:cNvSpPr>
            <a:spLocks noGrp="1"/>
          </p:cNvSpPr>
          <p:nvPr>
            <p:ph idx="1"/>
          </p:nvPr>
        </p:nvSpPr>
        <p:spPr/>
        <p:txBody>
          <a:bodyPr/>
          <a:lstStyle/>
          <a:p>
            <a:r>
              <a:rPr lang="en-US" dirty="0">
                <a:solidFill>
                  <a:schemeClr val="tx1">
                    <a:lumMod val="65000"/>
                    <a:lumOff val="35000"/>
                  </a:schemeClr>
                </a:solidFill>
              </a:rPr>
              <a:t>Increased percentage of motorcycle accidents from </a:t>
            </a:r>
            <a:r>
              <a:rPr lang="en-US" dirty="0">
                <a:solidFill>
                  <a:schemeClr val="accent1"/>
                </a:solidFill>
              </a:rPr>
              <a:t>51%</a:t>
            </a:r>
            <a:r>
              <a:rPr lang="en-US" dirty="0">
                <a:solidFill>
                  <a:schemeClr val="bg1">
                    <a:lumMod val="50000"/>
                  </a:schemeClr>
                </a:solidFill>
              </a:rPr>
              <a:t> </a:t>
            </a:r>
            <a:r>
              <a:rPr lang="en-US" dirty="0">
                <a:solidFill>
                  <a:schemeClr val="tx1">
                    <a:lumMod val="65000"/>
                    <a:lumOff val="35000"/>
                  </a:schemeClr>
                </a:solidFill>
              </a:rPr>
              <a:t>(2Q 2012) to </a:t>
            </a:r>
            <a:r>
              <a:rPr lang="en-US" dirty="0">
                <a:solidFill>
                  <a:schemeClr val="accent1"/>
                </a:solidFill>
              </a:rPr>
              <a:t>59%</a:t>
            </a:r>
            <a:r>
              <a:rPr lang="en-US" dirty="0"/>
              <a:t> </a:t>
            </a:r>
            <a:r>
              <a:rPr lang="en-US" dirty="0">
                <a:solidFill>
                  <a:schemeClr val="tx1">
                    <a:lumMod val="65000"/>
                    <a:lumOff val="35000"/>
                  </a:schemeClr>
                </a:solidFill>
              </a:rPr>
              <a:t>(1Q 2013)</a:t>
            </a:r>
          </a:p>
          <a:p>
            <a:r>
              <a:rPr lang="en-US" dirty="0">
                <a:solidFill>
                  <a:schemeClr val="accent1"/>
                </a:solidFill>
              </a:rPr>
              <a:t>54%</a:t>
            </a:r>
            <a:r>
              <a:rPr lang="en-US" dirty="0"/>
              <a:t> </a:t>
            </a:r>
            <a:r>
              <a:rPr lang="en-US" dirty="0">
                <a:solidFill>
                  <a:schemeClr val="tx1">
                    <a:lumMod val="65000"/>
                    <a:lumOff val="35000"/>
                  </a:schemeClr>
                </a:solidFill>
              </a:rPr>
              <a:t>of total people involved in vehicular accidents are ages </a:t>
            </a:r>
            <a:r>
              <a:rPr lang="en-US" dirty="0">
                <a:solidFill>
                  <a:schemeClr val="accent1"/>
                </a:solidFill>
              </a:rPr>
              <a:t>20 to 44</a:t>
            </a:r>
          </a:p>
          <a:p>
            <a:r>
              <a:rPr lang="en-US" dirty="0">
                <a:solidFill>
                  <a:schemeClr val="tx1">
                    <a:lumMod val="65000"/>
                    <a:lumOff val="35000"/>
                  </a:schemeClr>
                </a:solidFill>
              </a:rPr>
              <a:t>Ages 25 to 34 have highest smartphone penetration at </a:t>
            </a:r>
            <a:r>
              <a:rPr lang="en-US" dirty="0">
                <a:solidFill>
                  <a:schemeClr val="accent1"/>
                </a:solidFill>
              </a:rPr>
              <a:t>81%</a:t>
            </a:r>
          </a:p>
          <a:p>
            <a:r>
              <a:rPr lang="en-US" dirty="0">
                <a:solidFill>
                  <a:schemeClr val="tx1">
                    <a:lumMod val="65000"/>
                    <a:lumOff val="35000"/>
                  </a:schemeClr>
                </a:solidFill>
              </a:rPr>
              <a:t>Smartphones becoming increasingly sophisticated</a:t>
            </a:r>
          </a:p>
          <a:p>
            <a:r>
              <a:rPr lang="en-US" dirty="0">
                <a:solidFill>
                  <a:schemeClr val="tx1">
                    <a:lumMod val="65000"/>
                    <a:lumOff val="35000"/>
                  </a:schemeClr>
                </a:solidFill>
              </a:rPr>
              <a:t>Android OS, leading mobile operating system (</a:t>
            </a:r>
            <a:r>
              <a:rPr lang="en-US" dirty="0">
                <a:solidFill>
                  <a:schemeClr val="accent1"/>
                </a:solidFill>
              </a:rPr>
              <a:t>53%</a:t>
            </a:r>
            <a:r>
              <a:rPr lang="en-US" dirty="0">
                <a:solidFill>
                  <a:schemeClr val="tx1">
                    <a:lumMod val="65000"/>
                    <a:lumOff val="35000"/>
                  </a:schemeClr>
                </a:solidFill>
              </a:rPr>
              <a:t>)</a:t>
            </a:r>
          </a:p>
          <a:p>
            <a:r>
              <a:rPr lang="en-US" dirty="0">
                <a:solidFill>
                  <a:schemeClr val="tx1">
                    <a:lumMod val="65000"/>
                    <a:lumOff val="35000"/>
                  </a:schemeClr>
                </a:solidFill>
              </a:rPr>
              <a:t>Utilizing sensor capabilities of smartphone &amp; open-source Android OS to develop accident detection application.</a:t>
            </a:r>
          </a:p>
          <a:p>
            <a:r>
              <a:rPr lang="en-US" b="1" dirty="0">
                <a:solidFill>
                  <a:schemeClr val="tx1">
                    <a:lumMod val="65000"/>
                    <a:lumOff val="35000"/>
                  </a:schemeClr>
                </a:solidFill>
              </a:rPr>
              <a:t>Primary concern is to notify immediate contacts of person involved in accident</a:t>
            </a:r>
          </a:p>
          <a:p>
            <a:endParaRPr lang="en-US" dirty="0"/>
          </a:p>
        </p:txBody>
      </p:sp>
    </p:spTree>
    <p:extLst>
      <p:ext uri="{BB962C8B-B14F-4D97-AF65-F5344CB8AC3E}">
        <p14:creationId xmlns:p14="http://schemas.microsoft.com/office/powerpoint/2010/main" val="1621816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Location Tracking</a:t>
            </a:r>
            <a:endParaRPr lang="en-US" dirty="0"/>
          </a:p>
        </p:txBody>
      </p:sp>
      <p:sp>
        <p:nvSpPr>
          <p:cNvPr id="3" name="Content Placeholder 2"/>
          <p:cNvSpPr>
            <a:spLocks noGrp="1"/>
          </p:cNvSpPr>
          <p:nvPr>
            <p:ph idx="1"/>
          </p:nvPr>
        </p:nvSpPr>
        <p:spPr/>
        <p:txBody>
          <a:bodyPr/>
          <a:lstStyle/>
          <a:p>
            <a:r>
              <a:rPr lang="en-US" dirty="0" smtClean="0"/>
              <a:t>Responsible for getting the user’s current location</a:t>
            </a:r>
          </a:p>
          <a:p>
            <a:r>
              <a:rPr lang="en-US" dirty="0" smtClean="0"/>
              <a:t>Uses Google Play services Location APIs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4" y="3181369"/>
            <a:ext cx="3861816" cy="30194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087" y="3145164"/>
            <a:ext cx="6053182" cy="30918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12" y="1145752"/>
            <a:ext cx="365760" cy="365760"/>
          </a:xfrm>
          <a:prstGeom prst="rect">
            <a:avLst/>
          </a:prstGeom>
          <a:solidFill>
            <a:schemeClr val="accent1"/>
          </a:solidFill>
        </p:spPr>
      </p:pic>
    </p:spTree>
    <p:extLst>
      <p:ext uri="{BB962C8B-B14F-4D97-AF65-F5344CB8AC3E}">
        <p14:creationId xmlns:p14="http://schemas.microsoft.com/office/powerpoint/2010/main" val="3853739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683491"/>
            <a:ext cx="10753725" cy="5486399"/>
          </a:xfrm>
        </p:spPr>
        <p:txBody>
          <a:bodyPr numCol="2"/>
          <a:lstStyle/>
          <a:p>
            <a:r>
              <a:rPr lang="en-US" dirty="0" smtClean="0"/>
              <a:t>class </a:t>
            </a:r>
            <a:r>
              <a:rPr lang="en-US" dirty="0" err="1" smtClean="0"/>
              <a:t>LocationTracker</a:t>
            </a:r>
            <a:r>
              <a:rPr lang="en-US" dirty="0" smtClean="0"/>
              <a:t>{</a:t>
            </a:r>
          </a:p>
          <a:p>
            <a:pPr lvl="1"/>
            <a:r>
              <a:rPr lang="en-US" dirty="0"/>
              <a:t>c</a:t>
            </a:r>
            <a:r>
              <a:rPr lang="en-US" dirty="0" smtClean="0"/>
              <a:t>onstructor(){</a:t>
            </a:r>
          </a:p>
          <a:p>
            <a:pPr lvl="2"/>
            <a:r>
              <a:rPr lang="en-US" dirty="0" smtClean="0"/>
              <a:t>Build Google </a:t>
            </a:r>
            <a:r>
              <a:rPr lang="en-US" dirty="0" err="1" smtClean="0"/>
              <a:t>Api</a:t>
            </a:r>
            <a:r>
              <a:rPr lang="en-US" dirty="0" smtClean="0"/>
              <a:t> Client;</a:t>
            </a:r>
          </a:p>
          <a:p>
            <a:pPr lvl="2"/>
            <a:r>
              <a:rPr lang="en-US" dirty="0" smtClean="0"/>
              <a:t>Set location request parameters (interval, fastest interval, priority);</a:t>
            </a:r>
          </a:p>
          <a:p>
            <a:pPr lvl="2"/>
            <a:r>
              <a:rPr lang="en-US" dirty="0" smtClean="0"/>
              <a:t>Connect to Google </a:t>
            </a:r>
            <a:r>
              <a:rPr lang="en-US" dirty="0" err="1" smtClean="0"/>
              <a:t>Api</a:t>
            </a:r>
            <a:r>
              <a:rPr lang="en-US" dirty="0" smtClean="0"/>
              <a:t> Client;</a:t>
            </a:r>
            <a:endParaRPr lang="en-US" dirty="0"/>
          </a:p>
          <a:p>
            <a:pPr lvl="1"/>
            <a:r>
              <a:rPr lang="en-US" dirty="0" smtClean="0"/>
              <a:t>}</a:t>
            </a:r>
          </a:p>
          <a:p>
            <a:pPr lvl="1"/>
            <a:r>
              <a:rPr lang="en-US" dirty="0" err="1" smtClean="0"/>
              <a:t>onConnected</a:t>
            </a:r>
            <a:r>
              <a:rPr lang="en-US" dirty="0" smtClean="0"/>
              <a:t>(){</a:t>
            </a:r>
          </a:p>
          <a:p>
            <a:pPr lvl="2"/>
            <a:r>
              <a:rPr lang="en-US" dirty="0" smtClean="0"/>
              <a:t>Request for location update based on location request parameters;</a:t>
            </a:r>
            <a:endParaRPr lang="en-US" dirty="0"/>
          </a:p>
          <a:p>
            <a:pPr lvl="1"/>
            <a:r>
              <a:rPr lang="en-US" dirty="0" smtClean="0"/>
              <a:t>}</a:t>
            </a:r>
          </a:p>
          <a:p>
            <a:pPr lvl="1"/>
            <a:r>
              <a:rPr lang="en-US" dirty="0" err="1" smtClean="0"/>
              <a:t>onLocationChanged</a:t>
            </a:r>
            <a:r>
              <a:rPr lang="en-US" dirty="0" smtClean="0"/>
              <a:t>(){</a:t>
            </a:r>
          </a:p>
          <a:p>
            <a:pPr lvl="2"/>
            <a:r>
              <a:rPr lang="en-US" dirty="0" smtClean="0"/>
              <a:t>Remove location updates;</a:t>
            </a:r>
          </a:p>
          <a:p>
            <a:pPr lvl="2"/>
            <a:r>
              <a:rPr lang="en-US" dirty="0" smtClean="0"/>
              <a:t>Disconnect from Google </a:t>
            </a:r>
            <a:r>
              <a:rPr lang="en-US" dirty="0" err="1" smtClean="0"/>
              <a:t>Api</a:t>
            </a:r>
            <a:r>
              <a:rPr lang="en-US" dirty="0" smtClean="0"/>
              <a:t> Client;</a:t>
            </a:r>
            <a:endParaRPr lang="en-US" dirty="0"/>
          </a:p>
          <a:p>
            <a:pPr lvl="1"/>
            <a:r>
              <a:rPr lang="en-US" dirty="0" smtClean="0"/>
              <a:t>}</a:t>
            </a:r>
          </a:p>
          <a:p>
            <a:pPr lvl="1"/>
            <a:r>
              <a:rPr lang="en-US" dirty="0" err="1" smtClean="0"/>
              <a:t>ifSettingsChecked</a:t>
            </a:r>
            <a:r>
              <a:rPr lang="en-US" dirty="0" smtClean="0"/>
              <a:t>(){</a:t>
            </a:r>
          </a:p>
          <a:p>
            <a:pPr lvl="2"/>
            <a:r>
              <a:rPr lang="en-US" dirty="0" smtClean="0"/>
              <a:t>Checks if phone settings allow application to get location using GPS and network-based sources;</a:t>
            </a:r>
            <a:endParaRPr lang="en-US" dirty="0"/>
          </a:p>
          <a:p>
            <a:pPr lvl="1"/>
            <a:r>
              <a:rPr lang="en-US" dirty="0" smtClean="0"/>
              <a:t>}</a:t>
            </a:r>
          </a:p>
          <a:p>
            <a:pPr lvl="1"/>
            <a:r>
              <a:rPr lang="en-US" dirty="0" err="1" smtClean="0"/>
              <a:t>hasLocation</a:t>
            </a:r>
            <a:r>
              <a:rPr lang="en-US" dirty="0" smtClean="0"/>
              <a:t>(){</a:t>
            </a:r>
          </a:p>
          <a:p>
            <a:pPr lvl="2"/>
            <a:r>
              <a:rPr lang="en-US" dirty="0" smtClean="0"/>
              <a:t>Checks if latitude and longitude values are set based on location retrieved from Google </a:t>
            </a:r>
            <a:r>
              <a:rPr lang="en-US" dirty="0" err="1" smtClean="0"/>
              <a:t>Api</a:t>
            </a:r>
            <a:r>
              <a:rPr lang="en-US" dirty="0" smtClean="0"/>
              <a:t> Client</a:t>
            </a:r>
            <a:endParaRPr lang="en-US" dirty="0"/>
          </a:p>
          <a:p>
            <a:pPr lvl="1"/>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2262819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Messaging</a:t>
            </a:r>
            <a:endParaRPr lang="en-US" dirty="0"/>
          </a:p>
        </p:txBody>
      </p:sp>
      <p:sp>
        <p:nvSpPr>
          <p:cNvPr id="3" name="Content Placeholder 2"/>
          <p:cNvSpPr>
            <a:spLocks noGrp="1"/>
          </p:cNvSpPr>
          <p:nvPr>
            <p:ph idx="1"/>
          </p:nvPr>
        </p:nvSpPr>
        <p:spPr/>
        <p:txBody>
          <a:bodyPr/>
          <a:lstStyle/>
          <a:p>
            <a:r>
              <a:rPr lang="en-US" dirty="0" smtClean="0"/>
              <a:t>Responsible for getting the User’s personal/medical information and emergency contact list</a:t>
            </a:r>
          </a:p>
          <a:p>
            <a:r>
              <a:rPr lang="en-US" dirty="0" smtClean="0"/>
              <a:t>Sends four text messages to each contact including the user’s personal message, medical information, and location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52" y="1145752"/>
            <a:ext cx="365760" cy="365760"/>
          </a:xfrm>
          <a:prstGeom prst="rect">
            <a:avLst/>
          </a:prstGeom>
          <a:solidFill>
            <a:schemeClr val="accent1"/>
          </a:solidFill>
        </p:spPr>
      </p:pic>
    </p:spTree>
    <p:extLst>
      <p:ext uri="{BB962C8B-B14F-4D97-AF65-F5344CB8AC3E}">
        <p14:creationId xmlns:p14="http://schemas.microsoft.com/office/powerpoint/2010/main" val="34791509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11200"/>
            <a:ext cx="10753725" cy="5066665"/>
          </a:xfrm>
        </p:spPr>
        <p:txBody>
          <a:bodyPr numCol="2"/>
          <a:lstStyle/>
          <a:p>
            <a:r>
              <a:rPr lang="en-US" dirty="0"/>
              <a:t>c</a:t>
            </a:r>
            <a:r>
              <a:rPr lang="en-US" dirty="0" smtClean="0"/>
              <a:t>lass Message{</a:t>
            </a:r>
          </a:p>
          <a:p>
            <a:pPr lvl="1"/>
            <a:r>
              <a:rPr lang="en-US" dirty="0" smtClean="0"/>
              <a:t>constructor(){</a:t>
            </a:r>
          </a:p>
          <a:p>
            <a:pPr lvl="2"/>
            <a:r>
              <a:rPr lang="en-US" dirty="0" smtClean="0"/>
              <a:t>Set field members: latitude &amp; longitude</a:t>
            </a:r>
            <a:endParaRPr lang="en-US" dirty="0"/>
          </a:p>
          <a:p>
            <a:pPr lvl="1"/>
            <a:r>
              <a:rPr lang="en-US" dirty="0" smtClean="0"/>
              <a:t>}</a:t>
            </a:r>
          </a:p>
          <a:p>
            <a:pPr lvl="1"/>
            <a:r>
              <a:rPr lang="en-US" dirty="0" err="1" smtClean="0"/>
              <a:t>sendMessage</a:t>
            </a:r>
            <a:r>
              <a:rPr lang="en-US" dirty="0" smtClean="0"/>
              <a:t>(){</a:t>
            </a:r>
          </a:p>
          <a:p>
            <a:pPr lvl="2"/>
            <a:r>
              <a:rPr lang="en-US" dirty="0" smtClean="0"/>
              <a:t>Get user medical information from Shared Preferences;</a:t>
            </a:r>
          </a:p>
          <a:p>
            <a:pPr lvl="2"/>
            <a:r>
              <a:rPr lang="en-US" dirty="0" smtClean="0"/>
              <a:t>Get contacts list from SQLite DB;</a:t>
            </a:r>
          </a:p>
          <a:p>
            <a:pPr lvl="2"/>
            <a:r>
              <a:rPr lang="en-US" dirty="0" smtClean="0"/>
              <a:t>For each contact, send message containing custom message, user medical information, and location</a:t>
            </a:r>
            <a:endParaRPr lang="en-US" dirty="0"/>
          </a:p>
          <a:p>
            <a:pPr lvl="1"/>
            <a:r>
              <a:rPr lang="en-US" dirty="0" smtClean="0"/>
              <a:t>}</a:t>
            </a:r>
            <a:endParaRPr lang="en-US" dirty="0"/>
          </a:p>
          <a:p>
            <a:r>
              <a:rPr lang="en-US" dirty="0"/>
              <a:t>{</a:t>
            </a:r>
          </a:p>
        </p:txBody>
      </p:sp>
    </p:spTree>
    <p:extLst>
      <p:ext uri="{BB962C8B-B14F-4D97-AF65-F5344CB8AC3E}">
        <p14:creationId xmlns:p14="http://schemas.microsoft.com/office/powerpoint/2010/main" val="311182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39879"/>
            <a:ext cx="10772775" cy="1658198"/>
          </a:xfrm>
        </p:spPr>
        <p:txBody>
          <a:bodyPr/>
          <a:lstStyle/>
          <a:p>
            <a:r>
              <a:rPr lang="en-US" dirty="0"/>
              <a:t>Test and Evaluate </a:t>
            </a:r>
            <a:r>
              <a:rPr lang="en-US" dirty="0" smtClean="0"/>
              <a:t>application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1592603"/>
              </p:ext>
            </p:extLst>
          </p:nvPr>
        </p:nvGraphicFramePr>
        <p:xfrm>
          <a:off x="1359139" y="1564587"/>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Front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Accident Detected</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Number of Contacts</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Messages Sent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94418895"/>
              </p:ext>
            </p:extLst>
          </p:nvPr>
        </p:nvGraphicFramePr>
        <p:xfrm>
          <a:off x="1353928" y="4031447"/>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Back</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Messages Sent</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noChangeAspect="1"/>
          </p:cNvGraphicFramePr>
          <p:nvPr>
            <p:extLst>
              <p:ext uri="{D42A27DB-BD31-4B8C-83A1-F6EECF244321}">
                <p14:modId xmlns:p14="http://schemas.microsoft.com/office/powerpoint/2010/main" val="3295741978"/>
              </p:ext>
            </p:extLst>
          </p:nvPr>
        </p:nvGraphicFramePr>
        <p:xfrm>
          <a:off x="5868597" y="4031882"/>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Right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Messages Sent</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0295151"/>
              </p:ext>
            </p:extLst>
          </p:nvPr>
        </p:nvGraphicFramePr>
        <p:xfrm>
          <a:off x="5864464" y="1562773"/>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Left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2</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Messages Sent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601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4" name="Text Placeholder 3"/>
          <p:cNvSpPr>
            <a:spLocks noGrp="1"/>
          </p:cNvSpPr>
          <p:nvPr>
            <p:ph type="body" sz="half" idx="2"/>
          </p:nvPr>
        </p:nvSpPr>
        <p:spPr/>
        <p:txBody>
          <a:bodyPr/>
          <a:lstStyle/>
          <a:p>
            <a:r>
              <a:rPr lang="en-US" dirty="0" smtClean="0">
                <a:solidFill>
                  <a:schemeClr val="bg1"/>
                </a:solidFill>
              </a:rPr>
              <a:t>Right-orientation trial</a:t>
            </a:r>
          </a:p>
          <a:p>
            <a:r>
              <a:rPr lang="en-US" dirty="0" smtClean="0">
                <a:solidFill>
                  <a:schemeClr val="bg1"/>
                </a:solidFill>
              </a:rPr>
              <a:t>Falling action below 0.6g</a:t>
            </a:r>
          </a:p>
          <a:p>
            <a:r>
              <a:rPr lang="en-US" dirty="0" smtClean="0">
                <a:solidFill>
                  <a:schemeClr val="bg1"/>
                </a:solidFill>
              </a:rPr>
              <a:t>Impact spike to 3.5g</a:t>
            </a:r>
          </a:p>
          <a:p>
            <a:r>
              <a:rPr lang="en-US" dirty="0" smtClean="0">
                <a:solidFill>
                  <a:schemeClr val="bg1"/>
                </a:solidFill>
              </a:rPr>
              <a:t>1g normalization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3418423"/>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6197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5" name="Chart 4"/>
          <p:cNvGraphicFramePr>
            <a:graphicFrameLocks/>
          </p:cNvGraphicFramePr>
          <p:nvPr>
            <p:extLst>
              <p:ext uri="{D42A27DB-BD31-4B8C-83A1-F6EECF244321}">
                <p14:modId xmlns:p14="http://schemas.microsoft.com/office/powerpoint/2010/main" val="3321012056"/>
              </p:ext>
            </p:extLst>
          </p:nvPr>
        </p:nvGraphicFramePr>
        <p:xfrm>
          <a:off x="657225" y="2157731"/>
          <a:ext cx="5341240" cy="3206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923590939"/>
              </p:ext>
            </p:extLst>
          </p:nvPr>
        </p:nvGraphicFramePr>
        <p:xfrm>
          <a:off x="5718048" y="1797368"/>
          <a:ext cx="5711951" cy="3567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05160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9" name="Chart 8"/>
          <p:cNvGraphicFramePr>
            <a:graphicFrameLocks/>
          </p:cNvGraphicFramePr>
          <p:nvPr>
            <p:extLst>
              <p:ext uri="{D42A27DB-BD31-4B8C-83A1-F6EECF244321}">
                <p14:modId xmlns:p14="http://schemas.microsoft.com/office/powerpoint/2010/main" val="1758633545"/>
              </p:ext>
            </p:extLst>
          </p:nvPr>
        </p:nvGraphicFramePr>
        <p:xfrm>
          <a:off x="6043610" y="2157731"/>
          <a:ext cx="4643439" cy="29019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011423811"/>
              </p:ext>
            </p:extLst>
          </p:nvPr>
        </p:nvGraphicFramePr>
        <p:xfrm>
          <a:off x="1064417" y="2157730"/>
          <a:ext cx="4979193" cy="2901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22498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627245247"/>
              </p:ext>
            </p:extLst>
          </p:nvPr>
        </p:nvGraphicFramePr>
        <p:xfrm>
          <a:off x="914400" y="259619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424612403"/>
              </p:ext>
            </p:extLst>
          </p:nvPr>
        </p:nvGraphicFramePr>
        <p:xfrm>
          <a:off x="6043611" y="259619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91358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3" name="Chart 2"/>
          <p:cNvGraphicFramePr>
            <a:graphicFrameLocks/>
          </p:cNvGraphicFramePr>
          <p:nvPr>
            <p:extLst>
              <p:ext uri="{D42A27DB-BD31-4B8C-83A1-F6EECF244321}">
                <p14:modId xmlns:p14="http://schemas.microsoft.com/office/powerpoint/2010/main" val="383326631"/>
              </p:ext>
            </p:extLst>
          </p:nvPr>
        </p:nvGraphicFramePr>
        <p:xfrm>
          <a:off x="1080557" y="236093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292086196"/>
              </p:ext>
            </p:extLst>
          </p:nvPr>
        </p:nvGraphicFramePr>
        <p:xfrm>
          <a:off x="6466944" y="236093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208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lumMod val="65000"/>
                    <a:lumOff val="35000"/>
                  </a:schemeClr>
                </a:solidFill>
              </a:rPr>
              <a:t>This study </a:t>
            </a:r>
            <a:r>
              <a:rPr lang="en-US" dirty="0" smtClean="0">
                <a:solidFill>
                  <a:schemeClr val="tx1">
                    <a:lumMod val="65000"/>
                    <a:lumOff val="35000"/>
                  </a:schemeClr>
                </a:solidFill>
              </a:rPr>
              <a:t>has aimed </a:t>
            </a:r>
            <a:r>
              <a:rPr lang="en-US" dirty="0">
                <a:solidFill>
                  <a:schemeClr val="tx1">
                    <a:lumMod val="65000"/>
                    <a:lumOff val="35000"/>
                  </a:schemeClr>
                </a:solidFill>
              </a:rPr>
              <a:t>to design an application on smartphones using the Android operating system as a post-vehicular accident detection system.</a:t>
            </a:r>
          </a:p>
          <a:p>
            <a:pPr marL="400050" lvl="1" indent="0">
              <a:buNone/>
            </a:pPr>
            <a:r>
              <a:rPr lang="en-US" dirty="0">
                <a:solidFill>
                  <a:schemeClr val="tx1">
                    <a:lumMod val="65000"/>
                    <a:lumOff val="35000"/>
                  </a:schemeClr>
                </a:solidFill>
              </a:rPr>
              <a:t>The specific objectives of this research </a:t>
            </a:r>
            <a:r>
              <a:rPr lang="en-US" dirty="0" smtClean="0">
                <a:solidFill>
                  <a:schemeClr val="tx1">
                    <a:lumMod val="65000"/>
                    <a:lumOff val="35000"/>
                  </a:schemeClr>
                </a:solidFill>
              </a:rPr>
              <a:t>were to:</a:t>
            </a:r>
            <a:endParaRPr lang="en-US" dirty="0">
              <a:solidFill>
                <a:schemeClr val="tx1">
                  <a:lumMod val="65000"/>
                  <a:lumOff val="35000"/>
                </a:schemeClr>
              </a:solidFill>
            </a:endParaRPr>
          </a:p>
          <a:p>
            <a:pPr lvl="1">
              <a:buFont typeface="+mj-lt"/>
              <a:buAutoNum type="arabicPeriod"/>
            </a:pPr>
            <a:r>
              <a:rPr lang="en-US" dirty="0" smtClean="0">
                <a:solidFill>
                  <a:schemeClr val="tx1">
                    <a:lumMod val="65000"/>
                    <a:lumOff val="35000"/>
                  </a:schemeClr>
                </a:solidFill>
              </a:rPr>
              <a:t>Determine the different scenarios of motorcycle accidents</a:t>
            </a:r>
          </a:p>
          <a:p>
            <a:pPr lvl="1">
              <a:buFont typeface="+mj-lt"/>
              <a:buAutoNum type="arabicPeriod"/>
            </a:pPr>
            <a:r>
              <a:rPr lang="en-US" dirty="0" smtClean="0">
                <a:solidFill>
                  <a:schemeClr val="tx1">
                    <a:lumMod val="65000"/>
                    <a:lumOff val="35000"/>
                  </a:schemeClr>
                </a:solidFill>
              </a:rPr>
              <a:t>Implement existing algorithms to detect changes in forces applied to the smartphone and its orientation</a:t>
            </a:r>
          </a:p>
          <a:p>
            <a:pPr lvl="1">
              <a:buFont typeface="+mj-lt"/>
              <a:buAutoNum type="arabicPeriod"/>
            </a:pPr>
            <a:r>
              <a:rPr lang="en-US" dirty="0" smtClean="0">
                <a:solidFill>
                  <a:schemeClr val="tx1">
                    <a:lumMod val="65000"/>
                    <a:lumOff val="35000"/>
                  </a:schemeClr>
                </a:solidFill>
              </a:rPr>
              <a:t>Develop motorcycle accident detection application</a:t>
            </a:r>
          </a:p>
          <a:p>
            <a:pPr lvl="1">
              <a:buFont typeface="+mj-lt"/>
              <a:buAutoNum type="arabicPeriod"/>
            </a:pPr>
            <a:r>
              <a:rPr lang="en-US" dirty="0" smtClean="0">
                <a:solidFill>
                  <a:schemeClr val="tx1">
                    <a:lumMod val="65000"/>
                    <a:lumOff val="35000"/>
                  </a:schemeClr>
                </a:solidFill>
              </a:rPr>
              <a:t>Test and Evaluate application</a:t>
            </a:r>
            <a:endParaRPr lang="en-US" dirty="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7934478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Flow</a:t>
            </a:r>
            <a:endParaRPr lang="en-US" dirty="0"/>
          </a:p>
        </p:txBody>
      </p:sp>
      <p:pic>
        <p:nvPicPr>
          <p:cNvPr id="4" name="Content Placeholder 3" descr="09_29_15_c4 Screen Flow.png"/>
          <p:cNvPicPr>
            <a:picLocks noGrp="1"/>
          </p:cNvPicPr>
          <p:nvPr>
            <p:ph idx="1"/>
          </p:nvPr>
        </p:nvPicPr>
        <p:blipFill>
          <a:blip r:embed="rId2"/>
          <a:stretch>
            <a:fillRect/>
          </a:stretch>
        </p:blipFill>
        <p:spPr>
          <a:xfrm>
            <a:off x="2075338" y="2011363"/>
            <a:ext cx="7955599" cy="3767137"/>
          </a:xfrm>
          <a:prstGeom prst="rect">
            <a:avLst/>
          </a:prstGeom>
        </p:spPr>
      </p:pic>
    </p:spTree>
    <p:extLst>
      <p:ext uri="{BB962C8B-B14F-4D97-AF65-F5344CB8AC3E}">
        <p14:creationId xmlns:p14="http://schemas.microsoft.com/office/powerpoint/2010/main" val="196459982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1985137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3504" y="1752600"/>
            <a:ext cx="10782300" cy="3352800"/>
          </a:xfrm>
        </p:spPr>
        <p:txBody>
          <a:bodyPr anchor="ctr"/>
          <a:lstStyle/>
          <a:p>
            <a:r>
              <a:rPr lang="en-US" dirty="0" smtClean="0"/>
              <a:t>Summary of Findings, Conclusions, and Recommendations</a:t>
            </a:r>
            <a:endParaRPr lang="en-US" dirty="0"/>
          </a:p>
        </p:txBody>
      </p:sp>
    </p:spTree>
    <p:extLst>
      <p:ext uri="{BB962C8B-B14F-4D97-AF65-F5344CB8AC3E}">
        <p14:creationId xmlns:p14="http://schemas.microsoft.com/office/powerpoint/2010/main" val="184055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a:t>
            </a:r>
            <a:endParaRPr lang="en-US"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Utilizing the </a:t>
            </a:r>
            <a:r>
              <a:rPr lang="en-US" dirty="0" err="1">
                <a:solidFill>
                  <a:schemeClr val="tx1">
                    <a:lumMod val="65000"/>
                    <a:lumOff val="35000"/>
                  </a:schemeClr>
                </a:solidFill>
              </a:rPr>
              <a:t>Kangas</a:t>
            </a:r>
            <a:r>
              <a:rPr lang="en-US" dirty="0">
                <a:solidFill>
                  <a:schemeClr val="tx1">
                    <a:lumMod val="65000"/>
                    <a:lumOff val="35000"/>
                  </a:schemeClr>
                </a:solidFill>
              </a:rPr>
              <a:t> et. al algorithm, smartphones are capable of detecting falls from waist height, calculating if an impact has occurred, and determining if there has been a rapid orientation change</a:t>
            </a:r>
            <a:r>
              <a:rPr lang="en-US" dirty="0" smtClean="0">
                <a:solidFill>
                  <a:schemeClr val="tx1">
                    <a:lumMod val="65000"/>
                    <a:lumOff val="35000"/>
                  </a:schemeClr>
                </a:solidFill>
              </a:rPr>
              <a:t>.</a:t>
            </a:r>
          </a:p>
          <a:p>
            <a:r>
              <a:rPr lang="en-US" dirty="0">
                <a:solidFill>
                  <a:schemeClr val="tx1">
                    <a:lumMod val="65000"/>
                    <a:lumOff val="35000"/>
                  </a:schemeClr>
                </a:solidFill>
              </a:rPr>
              <a:t>T</a:t>
            </a:r>
            <a:r>
              <a:rPr lang="en-US" dirty="0" smtClean="0">
                <a:solidFill>
                  <a:schemeClr val="tx1">
                    <a:lumMod val="65000"/>
                    <a:lumOff val="35000"/>
                  </a:schemeClr>
                </a:solidFill>
              </a:rPr>
              <a:t>he </a:t>
            </a:r>
            <a:r>
              <a:rPr lang="en-US" dirty="0">
                <a:solidFill>
                  <a:schemeClr val="tx1">
                    <a:lumMod val="65000"/>
                    <a:lumOff val="35000"/>
                  </a:schemeClr>
                </a:solidFill>
              </a:rPr>
              <a:t>Android operating system has features that are more than capable of building such an application. Programmers have access to tools that allow sensor manipulation and location tracking which aids in building a reliable smartphone </a:t>
            </a:r>
            <a:r>
              <a:rPr lang="en-US" dirty="0" smtClean="0">
                <a:solidFill>
                  <a:schemeClr val="tx1">
                    <a:lumMod val="65000"/>
                    <a:lumOff val="35000"/>
                  </a:schemeClr>
                </a:solidFill>
              </a:rPr>
              <a:t>application.</a:t>
            </a:r>
            <a:endParaRPr lang="en-US" dirty="0">
              <a:solidFill>
                <a:schemeClr val="tx1">
                  <a:lumMod val="65000"/>
                  <a:lumOff val="35000"/>
                </a:schemeClr>
              </a:solidFill>
            </a:endParaRPr>
          </a:p>
        </p:txBody>
      </p:sp>
    </p:spTree>
    <p:extLst>
      <p:ext uri="{BB962C8B-B14F-4D97-AF65-F5344CB8AC3E}">
        <p14:creationId xmlns:p14="http://schemas.microsoft.com/office/powerpoint/2010/main" val="3771852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 (cont.)</a:t>
            </a:r>
            <a:endParaRPr lang="en-US" dirty="0"/>
          </a:p>
        </p:txBody>
      </p:sp>
      <p:sp>
        <p:nvSpPr>
          <p:cNvPr id="3" name="Content Placeholder 2"/>
          <p:cNvSpPr>
            <a:spLocks noGrp="1"/>
          </p:cNvSpPr>
          <p:nvPr>
            <p:ph idx="1"/>
          </p:nvPr>
        </p:nvSpPr>
        <p:spPr/>
        <p:txBody>
          <a:bodyPr/>
          <a:lstStyle/>
          <a:p>
            <a:r>
              <a:rPr lang="en-US" dirty="0" smtClean="0">
                <a:solidFill>
                  <a:schemeClr val="tx1">
                    <a:lumMod val="65000"/>
                    <a:lumOff val="35000"/>
                  </a:schemeClr>
                </a:solidFill>
              </a:rPr>
              <a:t>The </a:t>
            </a:r>
            <a:r>
              <a:rPr lang="en-US" dirty="0">
                <a:solidFill>
                  <a:schemeClr val="tx1">
                    <a:lumMod val="65000"/>
                    <a:lumOff val="35000"/>
                  </a:schemeClr>
                </a:solidFill>
              </a:rPr>
              <a:t>researchers found there was a low upper limit to the values the accelerometer can </a:t>
            </a:r>
            <a:r>
              <a:rPr lang="en-US" dirty="0" smtClean="0">
                <a:solidFill>
                  <a:schemeClr val="tx1">
                    <a:lumMod val="65000"/>
                    <a:lumOff val="35000"/>
                  </a:schemeClr>
                </a:solidFill>
              </a:rPr>
              <a:t>obtain, which resulted in an upper limit for the sum vector (3.464031g)</a:t>
            </a:r>
            <a:endParaRPr lang="en-US" dirty="0">
              <a:solidFill>
                <a:schemeClr val="tx1">
                  <a:lumMod val="65000"/>
                  <a:lumOff val="35000"/>
                </a:schemeClr>
              </a:solidFill>
            </a:endParaRPr>
          </a:p>
          <a:p>
            <a:r>
              <a:rPr lang="en-US" dirty="0" smtClean="0">
                <a:solidFill>
                  <a:schemeClr val="tx1">
                    <a:lumMod val="65000"/>
                    <a:lumOff val="35000"/>
                  </a:schemeClr>
                </a:solidFill>
              </a:rPr>
              <a:t>Further </a:t>
            </a:r>
            <a:r>
              <a:rPr lang="en-US" dirty="0">
                <a:solidFill>
                  <a:schemeClr val="tx1">
                    <a:lumMod val="65000"/>
                    <a:lumOff val="35000"/>
                  </a:schemeClr>
                </a:solidFill>
              </a:rPr>
              <a:t>testing should be done to see if it is viable for detection of accidents with larger scopes, higher falls, and bigger situations. i.e. real motorcycle accidents </a:t>
            </a:r>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dirty="0">
                <a:solidFill>
                  <a:schemeClr val="tx1">
                    <a:lumMod val="65000"/>
                    <a:lumOff val="35000"/>
                  </a:schemeClr>
                </a:solidFill>
              </a:rPr>
              <a:t>The researchers also found that location tracking does not require any subscription to a mobile data plan. Initially this was the assumption, however upon development and testing, the location of the application user can in fact be determined with the smartphone’s GPS capabilities or nearby cell towers without spending currency on a data plan. </a:t>
            </a:r>
          </a:p>
        </p:txBody>
      </p:sp>
    </p:spTree>
    <p:extLst>
      <p:ext uri="{BB962C8B-B14F-4D97-AF65-F5344CB8AC3E}">
        <p14:creationId xmlns:p14="http://schemas.microsoft.com/office/powerpoint/2010/main" val="18702835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 (cont.)</a:t>
            </a:r>
            <a:endParaRPr lang="en-US" dirty="0"/>
          </a:p>
        </p:txBody>
      </p:sp>
      <p:sp>
        <p:nvSpPr>
          <p:cNvPr id="3" name="Content Placeholder 2"/>
          <p:cNvSpPr>
            <a:spLocks noGrp="1"/>
          </p:cNvSpPr>
          <p:nvPr>
            <p:ph idx="1"/>
          </p:nvPr>
        </p:nvSpPr>
        <p:spPr/>
        <p:txBody>
          <a:bodyPr/>
          <a:lstStyle/>
          <a:p>
            <a:r>
              <a:rPr lang="en-US" dirty="0" smtClean="0">
                <a:solidFill>
                  <a:schemeClr val="tx1">
                    <a:lumMod val="65000"/>
                    <a:lumOff val="35000"/>
                  </a:schemeClr>
                </a:solidFill>
              </a:rPr>
              <a:t>Improved user interface</a:t>
            </a:r>
          </a:p>
          <a:p>
            <a:r>
              <a:rPr lang="en-US" dirty="0" smtClean="0">
                <a:solidFill>
                  <a:schemeClr val="tx1">
                    <a:lumMod val="65000"/>
                    <a:lumOff val="35000"/>
                  </a:schemeClr>
                </a:solidFill>
              </a:rPr>
              <a:t>Multipart text messages</a:t>
            </a:r>
          </a:p>
          <a:p>
            <a:r>
              <a:rPr lang="en-US" dirty="0" smtClean="0">
                <a:solidFill>
                  <a:schemeClr val="tx1">
                    <a:lumMod val="65000"/>
                    <a:lumOff val="35000"/>
                  </a:schemeClr>
                </a:solidFill>
              </a:rPr>
              <a:t>Background service</a:t>
            </a:r>
          </a:p>
          <a:p>
            <a:r>
              <a:rPr lang="en-US" dirty="0" smtClean="0">
                <a:solidFill>
                  <a:schemeClr val="tx1">
                    <a:lumMod val="65000"/>
                    <a:lumOff val="35000"/>
                  </a:schemeClr>
                </a:solidFill>
              </a:rPr>
              <a:t>Connect to city Emergency Response Units</a:t>
            </a:r>
            <a:endParaRPr lang="en-US" dirty="0">
              <a:solidFill>
                <a:schemeClr val="tx1">
                  <a:lumMod val="65000"/>
                  <a:lumOff val="35000"/>
                </a:schemeClr>
              </a:solidFill>
            </a:endParaRPr>
          </a:p>
        </p:txBody>
      </p:sp>
    </p:spTree>
    <p:extLst>
      <p:ext uri="{BB962C8B-B14F-4D97-AF65-F5344CB8AC3E}">
        <p14:creationId xmlns:p14="http://schemas.microsoft.com/office/powerpoint/2010/main" val="2497890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04850" y="1752600"/>
            <a:ext cx="10782300" cy="3352800"/>
          </a:xfrm>
        </p:spPr>
        <p:txBody>
          <a:bodyPr/>
          <a:lstStyle/>
          <a:p>
            <a:pPr algn="ctr"/>
            <a:r>
              <a:rPr lang="en-US" dirty="0" smtClean="0"/>
              <a:t>Thank you!</a:t>
            </a:r>
            <a:br>
              <a:rPr lang="en-US" dirty="0" smtClean="0"/>
            </a:br>
            <a:r>
              <a:rPr lang="ja-JP" altLang="en-US" dirty="0"/>
              <a:t>ありがとうございます</a:t>
            </a:r>
            <a:r>
              <a:rPr lang="en-US" dirty="0"/>
              <a:t/>
            </a:r>
            <a:br>
              <a:rPr lang="en-US" dirty="0"/>
            </a:br>
            <a:r>
              <a:rPr lang="zh-CN" altLang="en-US" dirty="0"/>
              <a:t>非常謝</a:t>
            </a:r>
            <a:r>
              <a:rPr lang="zh-CN" altLang="en-US" dirty="0" smtClean="0"/>
              <a:t>謝</a:t>
            </a:r>
            <a:endParaRPr lang="en-US" dirty="0"/>
          </a:p>
        </p:txBody>
      </p:sp>
    </p:spTree>
    <p:extLst>
      <p:ext uri="{BB962C8B-B14F-4D97-AF65-F5344CB8AC3E}">
        <p14:creationId xmlns:p14="http://schemas.microsoft.com/office/powerpoint/2010/main" val="1944219414"/>
      </p:ext>
    </p:extLst>
  </p:cSld>
  <p:clrMapOvr>
    <a:masterClrMapping/>
  </p:clrMapOvr>
  <mc:AlternateContent xmlns:mc="http://schemas.openxmlformats.org/markup-compatibility/2006" xmlns:p14="http://schemas.microsoft.com/office/powerpoint/2010/main">
    <mc:Choice Requires="p14">
      <p:transition spd="slow" p14:dur="2000">
        <p14:flythrough dir="ou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Study</a:t>
            </a:r>
          </a:p>
        </p:txBody>
      </p:sp>
      <p:sp>
        <p:nvSpPr>
          <p:cNvPr id="3" name="Content Placeholder 2"/>
          <p:cNvSpPr>
            <a:spLocks noGrp="1"/>
          </p:cNvSpPr>
          <p:nvPr>
            <p:ph idx="1"/>
          </p:nvPr>
        </p:nvSpPr>
        <p:spPr/>
        <p:txBody>
          <a:bodyPr/>
          <a:lstStyle/>
          <a:p>
            <a:pPr marL="0" indent="0">
              <a:buNone/>
            </a:pPr>
            <a:r>
              <a:rPr lang="en-US" dirty="0">
                <a:solidFill>
                  <a:schemeClr val="tx1">
                    <a:lumMod val="65000"/>
                    <a:lumOff val="35000"/>
                  </a:schemeClr>
                </a:solidFill>
              </a:rPr>
              <a:t>This research will benefit:</a:t>
            </a:r>
          </a:p>
          <a:p>
            <a:pPr lvl="1"/>
            <a:r>
              <a:rPr lang="en-US" dirty="0" smtClean="0">
                <a:solidFill>
                  <a:schemeClr val="tx1">
                    <a:lumMod val="65000"/>
                    <a:lumOff val="35000"/>
                  </a:schemeClr>
                </a:solidFill>
              </a:rPr>
              <a:t>Motorcyclists - Deliver </a:t>
            </a:r>
            <a:r>
              <a:rPr lang="en-US" dirty="0">
                <a:solidFill>
                  <a:schemeClr val="tx1">
                    <a:lumMod val="65000"/>
                    <a:lumOff val="35000"/>
                  </a:schemeClr>
                </a:solidFill>
              </a:rPr>
              <a:t>messages even if unconscious or seriously injured</a:t>
            </a:r>
          </a:p>
          <a:p>
            <a:pPr lvl="1"/>
            <a:r>
              <a:rPr lang="en-US" dirty="0">
                <a:solidFill>
                  <a:schemeClr val="tx1">
                    <a:lumMod val="65000"/>
                    <a:lumOff val="35000"/>
                  </a:schemeClr>
                </a:solidFill>
              </a:rPr>
              <a:t>Youth Demographic – Majority of motorcycle accidents occur with people mid-				</a:t>
            </a:r>
            <a:r>
              <a:rPr lang="en-US" dirty="0" smtClean="0">
                <a:solidFill>
                  <a:schemeClr val="tx1">
                    <a:lumMod val="65000"/>
                    <a:lumOff val="35000"/>
                  </a:schemeClr>
                </a:solidFill>
              </a:rPr>
              <a:t>    </a:t>
            </a:r>
            <a:r>
              <a:rPr lang="en-US" dirty="0">
                <a:solidFill>
                  <a:schemeClr val="tx1">
                    <a:lumMod val="65000"/>
                    <a:lumOff val="35000"/>
                  </a:schemeClr>
                </a:solidFill>
              </a:rPr>
              <a:t>20s to early 30s; most smartphone users around the same 			</a:t>
            </a:r>
            <a:r>
              <a:rPr lang="en-US" dirty="0" smtClean="0">
                <a:solidFill>
                  <a:schemeClr val="tx1">
                    <a:lumMod val="65000"/>
                    <a:lumOff val="35000"/>
                  </a:schemeClr>
                </a:solidFill>
              </a:rPr>
              <a:t>    age</a:t>
            </a:r>
            <a:endParaRPr lang="en-US" dirty="0">
              <a:solidFill>
                <a:schemeClr val="tx1">
                  <a:lumMod val="65000"/>
                  <a:lumOff val="35000"/>
                </a:schemeClr>
              </a:solidFill>
            </a:endParaRPr>
          </a:p>
          <a:p>
            <a:pPr lvl="1"/>
            <a:r>
              <a:rPr lang="en-US" dirty="0">
                <a:solidFill>
                  <a:schemeClr val="tx1">
                    <a:lumMod val="65000"/>
                    <a:lumOff val="35000"/>
                  </a:schemeClr>
                </a:solidFill>
              </a:rPr>
              <a:t>Close Relations – Family and friends not “left in the dark</a:t>
            </a:r>
            <a:r>
              <a:rPr lang="en-US" dirty="0" smtClean="0">
                <a:solidFill>
                  <a:schemeClr val="tx1">
                    <a:lumMod val="65000"/>
                    <a:lumOff val="35000"/>
                  </a:schemeClr>
                </a:solidFill>
              </a:rPr>
              <a:t>”</a:t>
            </a:r>
          </a:p>
          <a:p>
            <a:pPr lvl="1"/>
            <a:r>
              <a:rPr lang="en-US" dirty="0" smtClean="0">
                <a:solidFill>
                  <a:schemeClr val="tx1">
                    <a:lumMod val="65000"/>
                    <a:lumOff val="35000"/>
                  </a:schemeClr>
                </a:solidFill>
              </a:rPr>
              <a:t>Computing Field – Base application made available for future improvements</a:t>
            </a:r>
            <a:endParaRPr lang="en-US" dirty="0">
              <a:solidFill>
                <a:schemeClr val="tx1">
                  <a:lumMod val="65000"/>
                  <a:lumOff val="35000"/>
                </a:schemeClr>
              </a:solidFill>
            </a:endParaRPr>
          </a:p>
        </p:txBody>
      </p:sp>
    </p:spTree>
    <p:extLst>
      <p:ext uri="{BB962C8B-B14F-4D97-AF65-F5344CB8AC3E}">
        <p14:creationId xmlns:p14="http://schemas.microsoft.com/office/powerpoint/2010/main" val="174793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and Limitation</a:t>
            </a:r>
            <a:endParaRPr lang="en-US" dirty="0"/>
          </a:p>
        </p:txBody>
      </p:sp>
      <p:sp>
        <p:nvSpPr>
          <p:cNvPr id="6" name="Content Placeholder 5"/>
          <p:cNvSpPr>
            <a:spLocks noGrp="1"/>
          </p:cNvSpPr>
          <p:nvPr>
            <p:ph sz="half" idx="1"/>
          </p:nvPr>
        </p:nvSpPr>
        <p:spPr/>
        <p:txBody>
          <a:bodyPr/>
          <a:lstStyle/>
          <a:p>
            <a:r>
              <a:rPr lang="en-US" dirty="0" smtClean="0">
                <a:solidFill>
                  <a:schemeClr val="tx1">
                    <a:lumMod val="65000"/>
                    <a:lumOff val="35000"/>
                  </a:schemeClr>
                </a:solidFill>
              </a:rPr>
              <a:t>Scope</a:t>
            </a:r>
          </a:p>
          <a:p>
            <a:pPr lvl="1"/>
            <a:r>
              <a:rPr lang="en-US" dirty="0" smtClean="0">
                <a:solidFill>
                  <a:schemeClr val="tx1">
                    <a:lumMod val="65000"/>
                    <a:lumOff val="35000"/>
                  </a:schemeClr>
                </a:solidFill>
              </a:rPr>
              <a:t>Android Operating System</a:t>
            </a:r>
          </a:p>
          <a:p>
            <a:pPr lvl="1"/>
            <a:r>
              <a:rPr lang="en-US" dirty="0" smtClean="0">
                <a:solidFill>
                  <a:schemeClr val="tx1">
                    <a:lumMod val="65000"/>
                    <a:lumOff val="35000"/>
                  </a:schemeClr>
                </a:solidFill>
              </a:rPr>
              <a:t>Motorcyclists</a:t>
            </a:r>
          </a:p>
          <a:p>
            <a:pPr lvl="1"/>
            <a:r>
              <a:rPr lang="en-US" dirty="0" smtClean="0">
                <a:solidFill>
                  <a:schemeClr val="tx1">
                    <a:lumMod val="65000"/>
                    <a:lumOff val="35000"/>
                  </a:schemeClr>
                </a:solidFill>
              </a:rPr>
              <a:t>GPS</a:t>
            </a:r>
          </a:p>
          <a:p>
            <a:pPr lvl="1"/>
            <a:r>
              <a:rPr lang="en-US" dirty="0" smtClean="0">
                <a:solidFill>
                  <a:schemeClr val="tx1">
                    <a:lumMod val="65000"/>
                    <a:lumOff val="35000"/>
                  </a:schemeClr>
                </a:solidFill>
              </a:rPr>
              <a:t>Data Plan</a:t>
            </a:r>
            <a:endParaRPr lang="en-US" dirty="0">
              <a:solidFill>
                <a:schemeClr val="tx1">
                  <a:lumMod val="65000"/>
                  <a:lumOff val="35000"/>
                </a:schemeClr>
              </a:solidFill>
            </a:endParaRPr>
          </a:p>
        </p:txBody>
      </p:sp>
      <p:sp>
        <p:nvSpPr>
          <p:cNvPr id="7" name="Content Placeholder 6"/>
          <p:cNvSpPr>
            <a:spLocks noGrp="1"/>
          </p:cNvSpPr>
          <p:nvPr>
            <p:ph sz="half" idx="2"/>
          </p:nvPr>
        </p:nvSpPr>
        <p:spPr/>
        <p:txBody>
          <a:bodyPr/>
          <a:lstStyle/>
          <a:p>
            <a:r>
              <a:rPr lang="en-US" dirty="0" smtClean="0">
                <a:solidFill>
                  <a:schemeClr val="tx1">
                    <a:lumMod val="65000"/>
                    <a:lumOff val="35000"/>
                  </a:schemeClr>
                </a:solidFill>
              </a:rPr>
              <a:t>Limitation</a:t>
            </a:r>
          </a:p>
          <a:p>
            <a:pPr lvl="1"/>
            <a:r>
              <a:rPr lang="en-US" dirty="0" smtClean="0">
                <a:solidFill>
                  <a:schemeClr val="tx1">
                    <a:lumMod val="65000"/>
                    <a:lumOff val="35000"/>
                  </a:schemeClr>
                </a:solidFill>
              </a:rPr>
              <a:t>Older Android OS Versions (Before v4.0 “Ice Cream Sandwich”)</a:t>
            </a:r>
          </a:p>
          <a:p>
            <a:pPr lvl="1"/>
            <a:r>
              <a:rPr lang="en-US" dirty="0" smtClean="0">
                <a:solidFill>
                  <a:schemeClr val="tx1">
                    <a:lumMod val="65000"/>
                    <a:lumOff val="35000"/>
                  </a:schemeClr>
                </a:solidFill>
              </a:rPr>
              <a:t>Smartphone rendered incapable of use during impact</a:t>
            </a:r>
          </a:p>
          <a:p>
            <a:pPr lvl="1"/>
            <a:r>
              <a:rPr lang="en-US" dirty="0" smtClean="0">
                <a:solidFill>
                  <a:schemeClr val="tx1">
                    <a:lumMod val="65000"/>
                    <a:lumOff val="35000"/>
                  </a:schemeClr>
                </a:solidFill>
              </a:rPr>
              <a:t>No motorcycle testing</a:t>
            </a:r>
            <a:endParaRPr lang="en-US" dirty="0">
              <a:solidFill>
                <a:schemeClr val="tx1">
                  <a:lumMod val="65000"/>
                  <a:lumOff val="35000"/>
                </a:schemeClr>
              </a:solidFill>
            </a:endParaRPr>
          </a:p>
        </p:txBody>
      </p:sp>
    </p:spTree>
    <p:extLst>
      <p:ext uri="{BB962C8B-B14F-4D97-AF65-F5344CB8AC3E}">
        <p14:creationId xmlns:p14="http://schemas.microsoft.com/office/powerpoint/2010/main" val="32651118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Test Environment</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241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4997" y="1658102"/>
            <a:ext cx="3231360" cy="2154240"/>
          </a:xfrm>
          <a:noFill/>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815" y="4057251"/>
            <a:ext cx="3231360" cy="215424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9815" y="1658102"/>
            <a:ext cx="3231360" cy="215424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4997" y="4057251"/>
            <a:ext cx="3231360" cy="2154240"/>
          </a:xfrm>
          <a:prstGeom prst="rect">
            <a:avLst/>
          </a:prstGeom>
        </p:spPr>
      </p:pic>
    </p:spTree>
    <p:extLst>
      <p:ext uri="{BB962C8B-B14F-4D97-AF65-F5344CB8AC3E}">
        <p14:creationId xmlns:p14="http://schemas.microsoft.com/office/powerpoint/2010/main" val="1725794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1010708"/>
          </a:xfrm>
        </p:spPr>
        <p:txBody>
          <a:bodyPr>
            <a:normAutofit/>
          </a:bodyPr>
          <a:lstStyle/>
          <a:p>
            <a:r>
              <a:rPr lang="en-US" dirty="0"/>
              <a:t>Samsung Galaxy S3 Mini </a:t>
            </a:r>
            <a:r>
              <a:rPr lang="en-US" dirty="0" smtClean="0"/>
              <a:t>SM-G370A	</a:t>
            </a:r>
            <a:r>
              <a:rPr lang="en-US" dirty="0"/>
              <a:t/>
            </a:r>
            <a:br>
              <a:rPr lang="en-US" dirty="0"/>
            </a:br>
            <a:r>
              <a:rPr lang="en-US" dirty="0"/>
              <a:t>Ballistic Hard Case</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17207" b="17207"/>
          <a:stretch>
            <a:fillRect/>
          </a:stretch>
        </p:blipFill>
        <p:spPr>
          <a:prstGeom prst="rect">
            <a:avLst/>
          </a:prstGeom>
          <a:noFill/>
          <a:ln>
            <a:noFill/>
          </a:ln>
        </p:spPr>
      </p:pic>
    </p:spTree>
    <p:extLst>
      <p:ext uri="{BB962C8B-B14F-4D97-AF65-F5344CB8AC3E}">
        <p14:creationId xmlns:p14="http://schemas.microsoft.com/office/powerpoint/2010/main" val="1587516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4 Orientations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8017" y="3674628"/>
            <a:ext cx="2937600" cy="1958400"/>
          </a:xfrm>
        </p:spPr>
      </p:pic>
      <p:sp>
        <p:nvSpPr>
          <p:cNvPr id="7" name="Text Placeholder 6"/>
          <p:cNvSpPr>
            <a:spLocks noGrp="1"/>
          </p:cNvSpPr>
          <p:nvPr>
            <p:ph type="body" sz="half" idx="2"/>
          </p:nvPr>
        </p:nvSpPr>
        <p:spPr/>
        <p:txBody>
          <a:bodyPr/>
          <a:lstStyle/>
          <a:p>
            <a:r>
              <a:rPr lang="en-US" dirty="0" smtClean="0">
                <a:solidFill>
                  <a:schemeClr val="bg1"/>
                </a:solidFill>
              </a:rPr>
              <a:t>Front</a:t>
            </a:r>
          </a:p>
          <a:p>
            <a:r>
              <a:rPr lang="en-US" dirty="0" smtClean="0">
                <a:solidFill>
                  <a:schemeClr val="bg1"/>
                </a:solidFill>
              </a:rPr>
              <a:t>Back</a:t>
            </a:r>
          </a:p>
          <a:p>
            <a:r>
              <a:rPr lang="en-US" dirty="0" smtClean="0">
                <a:solidFill>
                  <a:schemeClr val="bg1"/>
                </a:solidFill>
              </a:rPr>
              <a:t>Left</a:t>
            </a:r>
          </a:p>
          <a:p>
            <a:r>
              <a:rPr lang="en-US" dirty="0" smtClean="0">
                <a:solidFill>
                  <a:schemeClr val="bg1"/>
                </a:solidFill>
              </a:rPr>
              <a:t>Right</a:t>
            </a:r>
          </a:p>
          <a:p>
            <a:endParaRPr lang="en-US" dirty="0">
              <a:solidFill>
                <a:schemeClr val="bg1"/>
              </a:solidFill>
            </a:endParaRPr>
          </a:p>
          <a:p>
            <a:r>
              <a:rPr lang="en-US" dirty="0" smtClean="0">
                <a:solidFill>
                  <a:schemeClr val="bg1"/>
                </a:solidFill>
              </a:rPr>
              <a:t>5 trials each</a:t>
            </a:r>
            <a:endParaRPr lang="en-US" dirty="0">
              <a:solidFill>
                <a:schemeClr val="bg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00" y="1483322"/>
            <a:ext cx="2937600" cy="19584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00" y="3674628"/>
            <a:ext cx="2937600" cy="19584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8017" y="1483322"/>
            <a:ext cx="2937600" cy="1958400"/>
          </a:xfrm>
          <a:prstGeom prst="rect">
            <a:avLst/>
          </a:prstGeom>
        </p:spPr>
      </p:pic>
    </p:spTree>
    <p:extLst>
      <p:ext uri="{BB962C8B-B14F-4D97-AF65-F5344CB8AC3E}">
        <p14:creationId xmlns:p14="http://schemas.microsoft.com/office/powerpoint/2010/main" val="39460950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1453</TotalTime>
  <Words>1674</Words>
  <Application>Microsoft Office PowerPoint</Application>
  <PresentationFormat>Widescreen</PresentationFormat>
  <Paragraphs>448</Paragraphs>
  <Slides>36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ＭＳ Ｐゴシック</vt:lpstr>
      <vt:lpstr>宋体</vt:lpstr>
      <vt:lpstr>Arial</vt:lpstr>
      <vt:lpstr>Calibri</vt:lpstr>
      <vt:lpstr>Calibri Light</vt:lpstr>
      <vt:lpstr>Times New Roman</vt:lpstr>
      <vt:lpstr>Metropolitan</vt:lpstr>
      <vt:lpstr>Motorcycle Accident Detection Application for Android Smartphones</vt:lpstr>
      <vt:lpstr>Rationale of the Study </vt:lpstr>
      <vt:lpstr>Statement of the Problem</vt:lpstr>
      <vt:lpstr>Significance of the Study</vt:lpstr>
      <vt:lpstr>Scope and Limitation</vt:lpstr>
      <vt:lpstr>Test Environment</vt:lpstr>
      <vt:lpstr>Area</vt:lpstr>
      <vt:lpstr>Samsung Galaxy S3 Mini SM-G370A  Ballistic Hard Case</vt:lpstr>
      <vt:lpstr>4 Orientations</vt:lpstr>
      <vt:lpstr>Online Survey</vt:lpstr>
      <vt:lpstr>Objectives &amp; Results</vt:lpstr>
      <vt:lpstr>Determine the different scenarios of motorcycle accidents</vt:lpstr>
      <vt:lpstr>Implement existing algorithms to detect changes in forces applied to the smartphone and its orientation</vt:lpstr>
      <vt:lpstr>Develop motorcycle accident detection application</vt:lpstr>
      <vt:lpstr>LifeCycle</vt:lpstr>
      <vt:lpstr>    User Data Storage</vt:lpstr>
      <vt:lpstr>PowerPoint Presentation</vt:lpstr>
      <vt:lpstr>    Monitoring</vt:lpstr>
      <vt:lpstr>PowerPoint Presentation</vt:lpstr>
      <vt:lpstr>    Location Tracking</vt:lpstr>
      <vt:lpstr>PowerPoint Presentation</vt:lpstr>
      <vt:lpstr>    Messaging</vt:lpstr>
      <vt:lpstr>PowerPoint Presentation</vt:lpstr>
      <vt:lpstr>Test and Evaluate application</vt:lpstr>
      <vt:lpstr>Sample Data</vt:lpstr>
      <vt:lpstr>Survey Results</vt:lpstr>
      <vt:lpstr>Survey Results</vt:lpstr>
      <vt:lpstr>Survey Results</vt:lpstr>
      <vt:lpstr>Survey Results</vt:lpstr>
      <vt:lpstr>Screen Flow</vt:lpstr>
      <vt:lpstr>Demonstration</vt:lpstr>
      <vt:lpstr>Summary of Findings, Conclusions, and Recommendations</vt:lpstr>
      <vt:lpstr>Summary of Findings, Conclusions, and Recommendations</vt:lpstr>
      <vt:lpstr>Summary of Findings, Conclusions, and Recommendations (cont.)</vt:lpstr>
      <vt:lpstr>Summary of Findings, Conclusions, and Recommendations (cont.)</vt:lpstr>
      <vt:lpstr>Thank you! ありがとうございます 非常謝謝</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Motorcycle Accident Detection Application for Android Smartphones</dc:title>
  <dc:creator>Rafael Bacus</dc:creator>
  <cp:lastModifiedBy>Rafael Bacus</cp:lastModifiedBy>
  <cp:revision>284</cp:revision>
  <dcterms:created xsi:type="dcterms:W3CDTF">2015-10-03T07:13:35Z</dcterms:created>
  <dcterms:modified xsi:type="dcterms:W3CDTF">2015-10-06T15:05:59Z</dcterms:modified>
</cp:coreProperties>
</file>