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72" r:id="rId15"/>
    <p:sldId id="273" r:id="rId16"/>
    <p:sldId id="277" r:id="rId17"/>
    <p:sldId id="274" r:id="rId18"/>
    <p:sldId id="271" r:id="rId19"/>
    <p:sldId id="278" r:id="rId20"/>
    <p:sldId id="275" r:id="rId21"/>
    <p:sldId id="280" r:id="rId22"/>
    <p:sldId id="276" r:id="rId23"/>
    <p:sldId id="279" r:id="rId24"/>
    <p:sldId id="266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81" autoAdjust="0"/>
  </p:normalViewPr>
  <p:slideViewPr>
    <p:cSldViewPr snapToGrid="0">
      <p:cViewPr varScale="1">
        <p:scale>
          <a:sx n="73" d="100"/>
          <a:sy n="73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E5FB3-527B-4E5B-8063-515E907BA66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906D0-6B40-4E59-8413-F5DCB617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 1</a:t>
            </a:r>
          </a:p>
          <a:p>
            <a:endParaRPr lang="en-US" dirty="0" smtClean="0"/>
          </a:p>
          <a:p>
            <a:r>
              <a:rPr lang="en-US" dirty="0" smtClean="0"/>
              <a:t>1. None</a:t>
            </a:r>
          </a:p>
          <a:p>
            <a:endParaRPr lang="en-US" dirty="0" smtClean="0"/>
          </a:p>
          <a:p>
            <a:r>
              <a:rPr lang="en-US" dirty="0" smtClean="0"/>
              <a:t>2. Fail to see narrow profile of motorcycle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Motorcycle going at top speeds</a:t>
            </a:r>
          </a:p>
          <a:p>
            <a:endParaRPr lang="en-US" dirty="0" smtClean="0"/>
          </a:p>
          <a:p>
            <a:r>
              <a:rPr lang="en-US" dirty="0" smtClean="0"/>
              <a:t>3. Motorcycle less maneuverable</a:t>
            </a:r>
          </a:p>
          <a:p>
            <a:endParaRPr lang="en-US" dirty="0" smtClean="0"/>
          </a:p>
          <a:p>
            <a:r>
              <a:rPr lang="en-US" dirty="0" smtClean="0"/>
              <a:t>4. Rain, leaves, gravel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906D0-6B40-4E59-8413-F5DCB6176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Implementation and pseudocode will be discussed during the next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906D0-6B40-4E59-8413-F5DCB6176D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906D0-6B40-4E59-8413-F5DCB6176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Blood</a:t>
            </a:r>
            <a:r>
              <a:rPr lang="en-US" baseline="0" dirty="0" smtClean="0"/>
              <a:t> type – required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Medications, Conditions, Allergies default to “None”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Number defaults to “Select a number”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Personal Message defaults to generic message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906D0-6B40-4E59-8413-F5DCB6176D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906D0-6B40-4E59-8413-F5DCB6176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906D0-6B40-4E59-8413-F5DCB6176D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Motorcycle Accident Detection Application for Android Smartphones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 Patrick </a:t>
            </a:r>
            <a:r>
              <a:rPr lang="en-US" dirty="0" err="1" smtClean="0"/>
              <a:t>Agbisit</a:t>
            </a:r>
            <a:endParaRPr lang="en-US" dirty="0" smtClean="0"/>
          </a:p>
          <a:p>
            <a:r>
              <a:rPr lang="en-US" dirty="0" smtClean="0"/>
              <a:t>Rafael Bacus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 &amp;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different scenarios of motorcycle </a:t>
            </a:r>
            <a:r>
              <a:rPr lang="en-US" dirty="0" smtClean="0"/>
              <a:t>accidents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Royal Society for the Prevention of Accidents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RoSPA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MotorcycleAccident.org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RidersPlus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RideApart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Bends, junctions, overtaking, and loss of control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Motorcycle drives straight through intersection as vehicle makes left turn on opposite side of intersection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Entering curve at too high speeds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Road conditions unsafe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Rear-ending &amp; cars overtaking motorcycle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4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existing algorithms to detect changes in forces applied to the smartphone and its </a:t>
            </a: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417523"/>
            <a:ext cx="10753725" cy="3360342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Kangas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 al. threshold algorithm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 if device is falling</a:t>
            </a:r>
          </a:p>
          <a:p>
            <a:pPr marL="971550" lvl="2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tri-axial accelerometer</a:t>
            </a:r>
          </a:p>
          <a:p>
            <a:pPr marL="971550" lvl="2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sum vector using values from each axis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if impact has occurred</a:t>
            </a:r>
          </a:p>
          <a:p>
            <a:pPr marL="971550" lvl="2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sudden spike in sum vector calculations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 change in posture or orientation of object</a:t>
            </a:r>
          </a:p>
          <a:p>
            <a:pPr marL="971550" lvl="2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gyroscope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motorcycle accident detection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10257" y="2093076"/>
            <a:ext cx="4663440" cy="26923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LifeCycle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76" y="2524842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32432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6000" dirty="0" err="1" smtClean="0"/>
              <a:t>LifeCycle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 Juno &amp; Luna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Minimum Android 4.0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Samsung Galaxy S3 Mini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4.2.2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Tri-axial Accelerometer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Gyroscope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GPS Capabilities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Data Storage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Monitoring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Location Tracking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Messaging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5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 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Personal and medical information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Blood type*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Medications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Allergies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Shared Preferences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Emergency contacts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Personal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6656" y="575733"/>
            <a:ext cx="10753725" cy="5757334"/>
          </a:xfrm>
        </p:spPr>
        <p:txBody>
          <a:bodyPr numCol="2">
            <a:noAutofit/>
          </a:bodyPr>
          <a:lstStyle/>
          <a:p>
            <a:r>
              <a:rPr lang="en-US" sz="1500" dirty="0" smtClean="0"/>
              <a:t>class </a:t>
            </a:r>
            <a:r>
              <a:rPr lang="en-US" sz="1500" dirty="0" err="1" smtClean="0"/>
              <a:t>ContactsMenu</a:t>
            </a:r>
            <a:r>
              <a:rPr lang="en-US" sz="1500" dirty="0" smtClean="0"/>
              <a:t>{</a:t>
            </a:r>
          </a:p>
          <a:p>
            <a:pPr lvl="1"/>
            <a:r>
              <a:rPr lang="en-US" sz="1500" dirty="0" err="1" smtClean="0"/>
              <a:t>onCreate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Populate emergency contact list</a:t>
            </a:r>
            <a:endParaRPr lang="en-US" sz="1500" dirty="0"/>
          </a:p>
          <a:p>
            <a:pPr lvl="1"/>
            <a:r>
              <a:rPr lang="en-US" sz="1500" dirty="0" smtClean="0"/>
              <a:t>}</a:t>
            </a:r>
          </a:p>
          <a:p>
            <a:pPr lvl="1"/>
            <a:r>
              <a:rPr lang="en-US" sz="1500" dirty="0" err="1" smtClean="0"/>
              <a:t>openPhonebook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If(</a:t>
            </a:r>
            <a:r>
              <a:rPr lang="en-US" sz="1500" dirty="0" err="1" smtClean="0"/>
              <a:t>numOfContacts</a:t>
            </a:r>
            <a:r>
              <a:rPr lang="en-US" sz="1500" dirty="0" smtClean="0"/>
              <a:t> &lt; 10){</a:t>
            </a:r>
          </a:p>
          <a:p>
            <a:pPr lvl="3"/>
            <a:r>
              <a:rPr lang="en-US" sz="1500" dirty="0" smtClean="0"/>
              <a:t>Redirect to device’s phonebook</a:t>
            </a:r>
          </a:p>
          <a:p>
            <a:pPr lvl="3"/>
            <a:r>
              <a:rPr lang="en-US" sz="1500" dirty="0" smtClean="0"/>
              <a:t>User selects contact</a:t>
            </a:r>
          </a:p>
          <a:p>
            <a:pPr lvl="3"/>
            <a:r>
              <a:rPr lang="en-US" sz="1500" dirty="0" smtClean="0"/>
              <a:t>Contact stored in SQLite DB</a:t>
            </a:r>
          </a:p>
          <a:p>
            <a:pPr lvl="4"/>
            <a:r>
              <a:rPr lang="en-US" sz="1500" dirty="0" smtClean="0"/>
              <a:t>Default values:</a:t>
            </a:r>
          </a:p>
          <a:p>
            <a:pPr lvl="5"/>
            <a:r>
              <a:rPr lang="en-US" sz="1500" dirty="0" smtClean="0"/>
              <a:t>Name, “Select a number”, generic message</a:t>
            </a:r>
            <a:endParaRPr lang="en-US" sz="1500" dirty="0"/>
          </a:p>
          <a:p>
            <a:pPr lvl="2"/>
            <a:r>
              <a:rPr lang="en-US" sz="1500" dirty="0" smtClean="0"/>
              <a:t>} else{</a:t>
            </a:r>
          </a:p>
          <a:p>
            <a:pPr lvl="3"/>
            <a:r>
              <a:rPr lang="en-US" sz="1500" dirty="0" smtClean="0"/>
              <a:t>Prompt max </a:t>
            </a:r>
            <a:r>
              <a:rPr lang="en-US" sz="1500" dirty="0" err="1" smtClean="0"/>
              <a:t>numOfContacts</a:t>
            </a:r>
            <a:r>
              <a:rPr lang="en-US" sz="1500" dirty="0" smtClean="0"/>
              <a:t> reached</a:t>
            </a:r>
            <a:endParaRPr lang="en-US" sz="1500" dirty="0"/>
          </a:p>
          <a:p>
            <a:pPr lvl="2"/>
            <a:r>
              <a:rPr lang="en-US" sz="1500" dirty="0" smtClean="0"/>
              <a:t>}</a:t>
            </a:r>
            <a:endParaRPr lang="en-US" sz="1500" dirty="0"/>
          </a:p>
          <a:p>
            <a:pPr lvl="1"/>
            <a:r>
              <a:rPr lang="en-US" sz="1500" dirty="0" smtClean="0"/>
              <a:t>}</a:t>
            </a:r>
          </a:p>
          <a:p>
            <a:pPr lvl="1"/>
            <a:r>
              <a:rPr lang="en-US" sz="1500" dirty="0" err="1" smtClean="0"/>
              <a:t>getContactsFromDatabase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Create connection to SQLite DB</a:t>
            </a:r>
          </a:p>
          <a:p>
            <a:pPr lvl="2"/>
            <a:r>
              <a:rPr lang="en-US" sz="1500" dirty="0" smtClean="0"/>
              <a:t>Create List&lt;Contact&gt;</a:t>
            </a:r>
          </a:p>
          <a:p>
            <a:pPr lvl="2"/>
            <a:r>
              <a:rPr lang="en-US" sz="1500" dirty="0" smtClean="0"/>
              <a:t>Populate List with SQLite DB rows</a:t>
            </a:r>
          </a:p>
          <a:p>
            <a:pPr lvl="2"/>
            <a:r>
              <a:rPr lang="en-US" sz="1500" dirty="0" smtClean="0"/>
              <a:t>Return List&lt;Contact&gt;</a:t>
            </a:r>
            <a:endParaRPr lang="en-US" sz="1500" dirty="0"/>
          </a:p>
          <a:p>
            <a:pPr lvl="1"/>
            <a:r>
              <a:rPr lang="en-US" sz="1500" dirty="0" smtClean="0"/>
              <a:t>}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err="1" smtClean="0"/>
              <a:t>ifDuplicate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Checks if contact with same name exists in List&lt;Contact&gt;</a:t>
            </a:r>
            <a:endParaRPr lang="en-US" sz="1500" dirty="0"/>
          </a:p>
          <a:p>
            <a:pPr lvl="1"/>
            <a:r>
              <a:rPr lang="en-US" sz="1500" dirty="0" smtClean="0"/>
              <a:t>}</a:t>
            </a:r>
          </a:p>
          <a:p>
            <a:pPr lvl="1"/>
            <a:r>
              <a:rPr lang="en-US" sz="1500" dirty="0" err="1" smtClean="0"/>
              <a:t>isQualifiedNumber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Checks if length is 11 digits and contains no characters</a:t>
            </a:r>
            <a:endParaRPr lang="en-US" sz="1500" dirty="0"/>
          </a:p>
          <a:p>
            <a:pPr lvl="1"/>
            <a:r>
              <a:rPr lang="en-US" sz="1500" dirty="0" smtClean="0"/>
              <a:t>}</a:t>
            </a:r>
          </a:p>
          <a:p>
            <a:pPr lvl="1"/>
            <a:r>
              <a:rPr lang="en-US" sz="1500" dirty="0" err="1" smtClean="0"/>
              <a:t>onBackPressed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Check if(</a:t>
            </a:r>
            <a:r>
              <a:rPr lang="en-US" sz="1500" dirty="0"/>
              <a:t>any contact still has “Select a number” set for Number </a:t>
            </a:r>
            <a:r>
              <a:rPr lang="en-US" sz="1500" dirty="0" smtClean="0"/>
              <a:t>field){</a:t>
            </a:r>
          </a:p>
          <a:p>
            <a:pPr lvl="3"/>
            <a:r>
              <a:rPr lang="en-US" sz="1500" dirty="0" smtClean="0"/>
              <a:t>Prompts user to select a valid phone number for contact</a:t>
            </a:r>
            <a:endParaRPr lang="en-US" sz="1500" dirty="0"/>
          </a:p>
          <a:p>
            <a:pPr lvl="2"/>
            <a:r>
              <a:rPr lang="en-US" sz="1500" dirty="0" smtClean="0"/>
              <a:t>} else{</a:t>
            </a:r>
          </a:p>
          <a:p>
            <a:pPr lvl="3"/>
            <a:r>
              <a:rPr lang="en-US" sz="1500" dirty="0" smtClean="0"/>
              <a:t>Return to Main Menu</a:t>
            </a:r>
            <a:endParaRPr lang="en-US" sz="1500" dirty="0"/>
          </a:p>
          <a:p>
            <a:pPr lvl="2"/>
            <a:r>
              <a:rPr lang="en-US" sz="1500" dirty="0" smtClean="0"/>
              <a:t>}</a:t>
            </a:r>
          </a:p>
          <a:p>
            <a:pPr lvl="1"/>
            <a:r>
              <a:rPr lang="en-US" sz="1500" dirty="0" smtClean="0"/>
              <a:t>}</a:t>
            </a:r>
          </a:p>
          <a:p>
            <a:pPr lvl="1"/>
            <a:r>
              <a:rPr lang="en-US" sz="1500" dirty="0" err="1" smtClean="0"/>
              <a:t>onListItemClick</a:t>
            </a:r>
            <a:r>
              <a:rPr lang="en-US" sz="1500" dirty="0" smtClean="0"/>
              <a:t>(){</a:t>
            </a:r>
          </a:p>
          <a:p>
            <a:pPr lvl="2"/>
            <a:r>
              <a:rPr lang="en-US" sz="1500" dirty="0" smtClean="0"/>
              <a:t>If(Delete toggle is false){</a:t>
            </a:r>
          </a:p>
          <a:p>
            <a:pPr lvl="3"/>
            <a:r>
              <a:rPr lang="en-US" sz="1500" dirty="0" smtClean="0"/>
              <a:t>Views contact details</a:t>
            </a:r>
            <a:endParaRPr lang="en-US" sz="1500" dirty="0"/>
          </a:p>
          <a:p>
            <a:pPr lvl="2"/>
            <a:r>
              <a:rPr lang="en-US" sz="1500" dirty="0" smtClean="0"/>
              <a:t>} else{</a:t>
            </a:r>
          </a:p>
          <a:p>
            <a:pPr lvl="3"/>
            <a:r>
              <a:rPr lang="en-US" sz="1500" dirty="0" smtClean="0"/>
              <a:t>Prompts to delete contact</a:t>
            </a:r>
            <a:endParaRPr lang="en-US" sz="1500" dirty="0"/>
          </a:p>
          <a:p>
            <a:pPr lvl="2"/>
            <a:r>
              <a:rPr lang="en-US" sz="1500" dirty="0" smtClean="0"/>
              <a:t>}</a:t>
            </a:r>
            <a:endParaRPr lang="en-US" sz="1500" dirty="0"/>
          </a:p>
          <a:p>
            <a:pPr lvl="1"/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544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pic>
        <p:nvPicPr>
          <p:cNvPr id="4" name="Content Placeholder 3" descr="09_29_15_c4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2100560"/>
            <a:ext cx="10753725" cy="35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2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1238" y="457200"/>
            <a:ext cx="10753725" cy="5703455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Monitor{</a:t>
            </a:r>
          </a:p>
          <a:p>
            <a:pPr lvl="1">
              <a:lnSpc>
                <a:spcPct val="120000"/>
              </a:lnSpc>
            </a:pP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onInstantiation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field members;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Dialog to display “Accident detected!”;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startMonitoring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Reset field members to default;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accelerometer;</a:t>
            </a:r>
          </a:p>
          <a:p>
            <a:pPr lvl="1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pauseMonitoring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Stop accelerometer;</a:t>
            </a:r>
          </a:p>
          <a:p>
            <a:pPr lvl="1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checkIfImpact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if accelerometer data has a spike in values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countDown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location tracking;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alarm;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countdown timer;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4572" lvl="1" indent="0">
              <a:lnSpc>
                <a:spcPct val="120000"/>
              </a:lnSpc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onSensorChanged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if accelerometer or gyroscope data;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If(accelerometer data){</a:t>
            </a:r>
          </a:p>
          <a:p>
            <a:pPr lvl="3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sum vector;</a:t>
            </a:r>
          </a:p>
          <a:p>
            <a:pPr lvl="3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If(sum vector is below 0.6 g){</a:t>
            </a:r>
          </a:p>
          <a:p>
            <a:pPr lvl="4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Monitor for additional 1.2 seconds</a:t>
            </a:r>
          </a:p>
          <a:p>
            <a:pPr lvl="4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 if impact occurred during additional 1.2 seconds</a:t>
            </a:r>
          </a:p>
          <a:p>
            <a:pPr lvl="4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If(impact &amp; rotation occurred){</a:t>
            </a:r>
          </a:p>
          <a:p>
            <a:pPr lvl="5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“Accident detected!” dialog</a:t>
            </a:r>
          </a:p>
          <a:p>
            <a:pPr lvl="5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countdown timer to send messages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else{</a:t>
            </a:r>
          </a:p>
          <a:p>
            <a:pPr lvl="5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 class field members;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else if(gyroscope data){</a:t>
            </a:r>
          </a:p>
          <a:p>
            <a:pPr lvl="3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if rotation has occurred;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5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of the Study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Increased percentage of motorcycle accidents from </a:t>
            </a:r>
            <a:r>
              <a:rPr lang="en-US" dirty="0">
                <a:solidFill>
                  <a:schemeClr val="accent1"/>
                </a:solidFill>
              </a:rPr>
              <a:t>51%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(2Q 2012) to </a:t>
            </a:r>
            <a:r>
              <a:rPr lang="en-US" dirty="0">
                <a:solidFill>
                  <a:schemeClr val="accent1"/>
                </a:solidFill>
              </a:rPr>
              <a:t>59%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(1Q 2013)</a:t>
            </a:r>
          </a:p>
          <a:p>
            <a:r>
              <a:rPr lang="en-US" dirty="0">
                <a:solidFill>
                  <a:schemeClr val="accent1"/>
                </a:solidFill>
              </a:rPr>
              <a:t>54%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total people involved in vehicular accidents are ages </a:t>
            </a:r>
            <a:r>
              <a:rPr lang="en-US" dirty="0">
                <a:solidFill>
                  <a:schemeClr val="accent1"/>
                </a:solidFill>
              </a:rPr>
              <a:t>20 to 44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Ages 25 to 34 have highest smartphone penetration at </a:t>
            </a:r>
            <a:r>
              <a:rPr lang="en-US" dirty="0">
                <a:solidFill>
                  <a:schemeClr val="accent1"/>
                </a:solidFill>
              </a:rPr>
              <a:t>81%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Smartphones becoming increasingly sophisticated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OS, leading mobile operating system (</a:t>
            </a:r>
            <a:r>
              <a:rPr lang="en-US" dirty="0">
                <a:solidFill>
                  <a:schemeClr val="accent1"/>
                </a:solidFill>
              </a:rPr>
              <a:t>53%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Utilizing sensor capabilities of smartphone &amp; open-source Android OS to develop accident detection application.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concern is to notify immediate contacts of person involved in accident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1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683491"/>
            <a:ext cx="10753725" cy="5486399"/>
          </a:xfrm>
        </p:spPr>
        <p:txBody>
          <a:bodyPr numCol="2"/>
          <a:lstStyle/>
          <a:p>
            <a:r>
              <a:rPr lang="en-US" dirty="0" smtClean="0"/>
              <a:t>class </a:t>
            </a:r>
            <a:r>
              <a:rPr lang="en-US" dirty="0" err="1" smtClean="0"/>
              <a:t>LocationTracker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onstructor(){</a:t>
            </a:r>
          </a:p>
          <a:p>
            <a:pPr lvl="2"/>
            <a:r>
              <a:rPr lang="en-US" dirty="0" smtClean="0"/>
              <a:t>Build Google </a:t>
            </a:r>
            <a:r>
              <a:rPr lang="en-US" dirty="0" err="1" smtClean="0"/>
              <a:t>Api</a:t>
            </a:r>
            <a:r>
              <a:rPr lang="en-US" dirty="0" smtClean="0"/>
              <a:t> Client;</a:t>
            </a:r>
          </a:p>
          <a:p>
            <a:pPr lvl="2"/>
            <a:r>
              <a:rPr lang="en-US" dirty="0" smtClean="0"/>
              <a:t>Set location request parameters (interval, fastest interval, priority);</a:t>
            </a:r>
          </a:p>
          <a:p>
            <a:pPr lvl="2"/>
            <a:r>
              <a:rPr lang="en-US" dirty="0" smtClean="0"/>
              <a:t>Connect to Google </a:t>
            </a:r>
            <a:r>
              <a:rPr lang="en-US" dirty="0" err="1" smtClean="0"/>
              <a:t>Api</a:t>
            </a:r>
            <a:r>
              <a:rPr lang="en-US" dirty="0" smtClean="0"/>
              <a:t> Client;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onConnected</a:t>
            </a:r>
            <a:r>
              <a:rPr lang="en-US" dirty="0" smtClean="0"/>
              <a:t>(){</a:t>
            </a:r>
          </a:p>
          <a:p>
            <a:pPr lvl="2"/>
            <a:r>
              <a:rPr lang="en-US" dirty="0" smtClean="0"/>
              <a:t>Request for location update based on location request parameters;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onLocationChanged</a:t>
            </a:r>
            <a:r>
              <a:rPr lang="en-US" dirty="0" smtClean="0"/>
              <a:t>(){</a:t>
            </a:r>
          </a:p>
          <a:p>
            <a:pPr lvl="2"/>
            <a:r>
              <a:rPr lang="en-US" dirty="0" smtClean="0"/>
              <a:t>Remove location updates;</a:t>
            </a:r>
          </a:p>
          <a:p>
            <a:pPr lvl="2"/>
            <a:r>
              <a:rPr lang="en-US" dirty="0" smtClean="0"/>
              <a:t>Disconnect from Google </a:t>
            </a:r>
            <a:r>
              <a:rPr lang="en-US" dirty="0" err="1" smtClean="0"/>
              <a:t>Api</a:t>
            </a:r>
            <a:r>
              <a:rPr lang="en-US" dirty="0" smtClean="0"/>
              <a:t> Client;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ifSettingsChecked</a:t>
            </a:r>
            <a:r>
              <a:rPr lang="en-US" dirty="0" smtClean="0"/>
              <a:t>(){</a:t>
            </a:r>
          </a:p>
          <a:p>
            <a:pPr lvl="2"/>
            <a:r>
              <a:rPr lang="en-US" smtClean="0"/>
              <a:t>Checks </a:t>
            </a:r>
            <a:r>
              <a:rPr lang="en-US" dirty="0" smtClean="0"/>
              <a:t>if phone settings allow application to get location using GPS and network-based sources;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hasLocation</a:t>
            </a:r>
            <a:r>
              <a:rPr lang="en-US" dirty="0" smtClean="0"/>
              <a:t>(){</a:t>
            </a:r>
          </a:p>
          <a:p>
            <a:pPr lvl="2"/>
            <a:r>
              <a:rPr lang="en-US" dirty="0" smtClean="0"/>
              <a:t>Checks if latitude and longitude values are set based on location retrieved from Google </a:t>
            </a:r>
            <a:r>
              <a:rPr lang="en-US" dirty="0" err="1" smtClean="0"/>
              <a:t>Api</a:t>
            </a:r>
            <a:r>
              <a:rPr lang="en-US" dirty="0" smtClean="0"/>
              <a:t> Client</a:t>
            </a:r>
            <a:endParaRPr lang="en-US" dirty="0"/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5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Evaluate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1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study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aimed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design an application on smartphones using the Android operating system as a post-vehicular accident detection system.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specific objectives of this research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were to: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the different scenarios of motorcycle accidents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existing algorithms to detect changes in forces applied to the smartphone and its orientation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motorcycle accident detection application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and Evaluate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4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research will benefit: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Motorcyclists - Deliver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 even if unconscious or seriously injured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Youth Demographic – Majority of motorcycle accidents occur with people mid-		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20s to early 30s; most smartphone users around the same 	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 Relations – Family and friends not “left in the dark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Field – Base application made available for future improvements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Operating System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Motorcyclists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Plan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Older Android OS Versions (Before v4.0 “Ice Cream Sandwich”)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Smartphone rendered incapable of use during impact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motorcycle testing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1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1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97" y="1658102"/>
            <a:ext cx="3231360" cy="2154240"/>
          </a:xfrm>
          <a:noFill/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15" y="4057251"/>
            <a:ext cx="3231360" cy="2154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15" y="1658102"/>
            <a:ext cx="3231360" cy="2154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97" y="4057251"/>
            <a:ext cx="3231360" cy="21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1010708"/>
          </a:xfrm>
        </p:spPr>
        <p:txBody>
          <a:bodyPr>
            <a:normAutofit/>
          </a:bodyPr>
          <a:lstStyle/>
          <a:p>
            <a:r>
              <a:rPr lang="en-US" dirty="0"/>
              <a:t>Samsung Galaxy S3 Mini </a:t>
            </a:r>
            <a:r>
              <a:rPr lang="en-US" dirty="0" smtClean="0"/>
              <a:t>SM-G370A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Ballistic Hard Case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51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Orientations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17" y="3674628"/>
            <a:ext cx="2937600" cy="19584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Left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 trials each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0" y="1483322"/>
            <a:ext cx="2937600" cy="195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0" y="3674628"/>
            <a:ext cx="2937600" cy="195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17" y="1483322"/>
            <a:ext cx="2937600" cy="1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216</TotalTime>
  <Words>905</Words>
  <Application>Microsoft Office PowerPoint</Application>
  <PresentationFormat>Widescreen</PresentationFormat>
  <Paragraphs>234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Metropolitan</vt:lpstr>
      <vt:lpstr>Motorcycle Accident Detection Application for Android Smartphones</vt:lpstr>
      <vt:lpstr>Rationale of the Study </vt:lpstr>
      <vt:lpstr>Statement of the Problem</vt:lpstr>
      <vt:lpstr>Significance of the Study</vt:lpstr>
      <vt:lpstr>Scope and Limitation</vt:lpstr>
      <vt:lpstr>Test Environment</vt:lpstr>
      <vt:lpstr>Area</vt:lpstr>
      <vt:lpstr>Samsung Galaxy S3 Mini SM-G370A  Ballistic Hard Case</vt:lpstr>
      <vt:lpstr>4 Orientations</vt:lpstr>
      <vt:lpstr>Objectives &amp; Results</vt:lpstr>
      <vt:lpstr>Determine the different scenarios of motorcycle accidents</vt:lpstr>
      <vt:lpstr>Implement existing algorithms to detect changes in forces applied to the smartphone and its orientation</vt:lpstr>
      <vt:lpstr>Develop motorcycle accident detection application</vt:lpstr>
      <vt:lpstr>LifeCycle</vt:lpstr>
      <vt:lpstr>User Data Storage</vt:lpstr>
      <vt:lpstr>PowerPoint Presentation</vt:lpstr>
      <vt:lpstr>Monitoring</vt:lpstr>
      <vt:lpstr>PowerPoint Presentation</vt:lpstr>
      <vt:lpstr>PowerPoint Presentation</vt:lpstr>
      <vt:lpstr>Location Tracking</vt:lpstr>
      <vt:lpstr>PowerPoint Presentation</vt:lpstr>
      <vt:lpstr>Messaging</vt:lpstr>
      <vt:lpstr>PowerPoint Presentation</vt:lpstr>
      <vt:lpstr>Test and Evaluate application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Accident Detection Application for Android Smartphones</dc:title>
  <dc:creator>Rafael Bacus</dc:creator>
  <cp:lastModifiedBy>Rafael Bacus</cp:lastModifiedBy>
  <cp:revision>178</cp:revision>
  <dcterms:created xsi:type="dcterms:W3CDTF">2015-10-03T07:13:35Z</dcterms:created>
  <dcterms:modified xsi:type="dcterms:W3CDTF">2015-10-03T17:58:08Z</dcterms:modified>
</cp:coreProperties>
</file>